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4" r:id="rId57"/>
    <p:sldId id="311" r:id="rId58"/>
    <p:sldId id="312" r:id="rId59"/>
    <p:sldId id="345" r:id="rId60"/>
    <p:sldId id="313"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1" r:id="rId87"/>
    <p:sldId id="342" r:id="rId88"/>
    <p:sldId id="344" r:id="rId89"/>
    <p:sldId id="343"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6" d="100"/>
          <a:sy n="36" d="100"/>
        </p:scale>
        <p:origin x="1182" y="60"/>
      </p:cViewPr>
      <p:guideLst/>
    </p:cSldViewPr>
  </p:slideViewPr>
  <p:notesTextViewPr>
    <p:cViewPr>
      <p:scale>
        <a:sx n="1" d="1"/>
        <a:sy n="1" d="1"/>
      </p:scale>
      <p:origin x="0" y="0"/>
    </p:cViewPr>
  </p:notesTextViewPr>
  <p:sorterViewPr>
    <p:cViewPr>
      <p:scale>
        <a:sx n="100" d="100"/>
        <a:sy n="100" d="100"/>
      </p:scale>
      <p:origin x="0" y="-38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BB9B2D-7286-4462-9D5B-7532B216BA83}"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58DD47-DC9A-4AB0-B8E7-73D13EFB749C}" type="slidenum">
              <a:rPr lang="en-GB" smtClean="0"/>
              <a:t>‹#›</a:t>
            </a:fld>
            <a:endParaRPr lang="en-GB"/>
          </a:p>
        </p:txBody>
      </p:sp>
    </p:spTree>
    <p:extLst>
      <p:ext uri="{BB962C8B-B14F-4D97-AF65-F5344CB8AC3E}">
        <p14:creationId xmlns:p14="http://schemas.microsoft.com/office/powerpoint/2010/main" val="12122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BB9B2D-7286-4462-9D5B-7532B216BA83}"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58DD47-DC9A-4AB0-B8E7-73D13EFB749C}" type="slidenum">
              <a:rPr lang="en-GB" smtClean="0"/>
              <a:t>‹#›</a:t>
            </a:fld>
            <a:endParaRPr lang="en-GB"/>
          </a:p>
        </p:txBody>
      </p:sp>
    </p:spTree>
    <p:extLst>
      <p:ext uri="{BB962C8B-B14F-4D97-AF65-F5344CB8AC3E}">
        <p14:creationId xmlns:p14="http://schemas.microsoft.com/office/powerpoint/2010/main" val="335539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BB9B2D-7286-4462-9D5B-7532B216BA83}"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58DD47-DC9A-4AB0-B8E7-73D13EFB749C}" type="slidenum">
              <a:rPr lang="en-GB" smtClean="0"/>
              <a:t>‹#›</a:t>
            </a:fld>
            <a:endParaRPr lang="en-GB"/>
          </a:p>
        </p:txBody>
      </p:sp>
    </p:spTree>
    <p:extLst>
      <p:ext uri="{BB962C8B-B14F-4D97-AF65-F5344CB8AC3E}">
        <p14:creationId xmlns:p14="http://schemas.microsoft.com/office/powerpoint/2010/main" val="316504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BB9B2D-7286-4462-9D5B-7532B216BA83}"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58DD47-DC9A-4AB0-B8E7-73D13EFB749C}" type="slidenum">
              <a:rPr lang="en-GB" smtClean="0"/>
              <a:t>‹#›</a:t>
            </a:fld>
            <a:endParaRPr lang="en-GB"/>
          </a:p>
        </p:txBody>
      </p:sp>
    </p:spTree>
    <p:extLst>
      <p:ext uri="{BB962C8B-B14F-4D97-AF65-F5344CB8AC3E}">
        <p14:creationId xmlns:p14="http://schemas.microsoft.com/office/powerpoint/2010/main" val="250401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BB9B2D-7286-4462-9D5B-7532B216BA83}"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58DD47-DC9A-4AB0-B8E7-73D13EFB749C}" type="slidenum">
              <a:rPr lang="en-GB" smtClean="0"/>
              <a:t>‹#›</a:t>
            </a:fld>
            <a:endParaRPr lang="en-GB"/>
          </a:p>
        </p:txBody>
      </p:sp>
    </p:spTree>
    <p:extLst>
      <p:ext uri="{BB962C8B-B14F-4D97-AF65-F5344CB8AC3E}">
        <p14:creationId xmlns:p14="http://schemas.microsoft.com/office/powerpoint/2010/main" val="260085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BB9B2D-7286-4462-9D5B-7532B216BA83}" type="datetimeFigureOut">
              <a:rPr lang="en-GB" smtClean="0"/>
              <a:t>01/02/2022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58DD47-DC9A-4AB0-B8E7-73D13EFB749C}" type="slidenum">
              <a:rPr lang="en-GB" smtClean="0"/>
              <a:t>‹#›</a:t>
            </a:fld>
            <a:endParaRPr lang="en-GB"/>
          </a:p>
        </p:txBody>
      </p:sp>
    </p:spTree>
    <p:extLst>
      <p:ext uri="{BB962C8B-B14F-4D97-AF65-F5344CB8AC3E}">
        <p14:creationId xmlns:p14="http://schemas.microsoft.com/office/powerpoint/2010/main" val="183034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BB9B2D-7286-4462-9D5B-7532B216BA83}" type="datetimeFigureOut">
              <a:rPr lang="en-GB" smtClean="0"/>
              <a:t>01/02/2022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58DD47-DC9A-4AB0-B8E7-73D13EFB749C}" type="slidenum">
              <a:rPr lang="en-GB" smtClean="0"/>
              <a:t>‹#›</a:t>
            </a:fld>
            <a:endParaRPr lang="en-GB"/>
          </a:p>
        </p:txBody>
      </p:sp>
    </p:spTree>
    <p:extLst>
      <p:ext uri="{BB962C8B-B14F-4D97-AF65-F5344CB8AC3E}">
        <p14:creationId xmlns:p14="http://schemas.microsoft.com/office/powerpoint/2010/main" val="367617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BB9B2D-7286-4462-9D5B-7532B216BA83}" type="datetimeFigureOut">
              <a:rPr lang="en-GB" smtClean="0"/>
              <a:t>01/02/2022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58DD47-DC9A-4AB0-B8E7-73D13EFB749C}" type="slidenum">
              <a:rPr lang="en-GB" smtClean="0"/>
              <a:t>‹#›</a:t>
            </a:fld>
            <a:endParaRPr lang="en-GB"/>
          </a:p>
        </p:txBody>
      </p:sp>
    </p:spTree>
    <p:extLst>
      <p:ext uri="{BB962C8B-B14F-4D97-AF65-F5344CB8AC3E}">
        <p14:creationId xmlns:p14="http://schemas.microsoft.com/office/powerpoint/2010/main" val="347403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B9B2D-7286-4462-9D5B-7532B216BA83}" type="datetimeFigureOut">
              <a:rPr lang="en-GB" smtClean="0"/>
              <a:t>01/02/2022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58DD47-DC9A-4AB0-B8E7-73D13EFB749C}" type="slidenum">
              <a:rPr lang="en-GB" smtClean="0"/>
              <a:t>‹#›</a:t>
            </a:fld>
            <a:endParaRPr lang="en-GB"/>
          </a:p>
        </p:txBody>
      </p:sp>
    </p:spTree>
    <p:extLst>
      <p:ext uri="{BB962C8B-B14F-4D97-AF65-F5344CB8AC3E}">
        <p14:creationId xmlns:p14="http://schemas.microsoft.com/office/powerpoint/2010/main" val="375962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BB9B2D-7286-4462-9D5B-7532B216BA83}" type="datetimeFigureOut">
              <a:rPr lang="en-GB" smtClean="0"/>
              <a:t>01/02/2022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58DD47-DC9A-4AB0-B8E7-73D13EFB749C}" type="slidenum">
              <a:rPr lang="en-GB" smtClean="0"/>
              <a:t>‹#›</a:t>
            </a:fld>
            <a:endParaRPr lang="en-GB"/>
          </a:p>
        </p:txBody>
      </p:sp>
    </p:spTree>
    <p:extLst>
      <p:ext uri="{BB962C8B-B14F-4D97-AF65-F5344CB8AC3E}">
        <p14:creationId xmlns:p14="http://schemas.microsoft.com/office/powerpoint/2010/main" val="255151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BB9B2D-7286-4462-9D5B-7532B216BA83}" type="datetimeFigureOut">
              <a:rPr lang="en-GB" smtClean="0"/>
              <a:t>01/02/2022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58DD47-DC9A-4AB0-B8E7-73D13EFB749C}" type="slidenum">
              <a:rPr lang="en-GB" smtClean="0"/>
              <a:t>‹#›</a:t>
            </a:fld>
            <a:endParaRPr lang="en-GB"/>
          </a:p>
        </p:txBody>
      </p:sp>
    </p:spTree>
    <p:extLst>
      <p:ext uri="{BB962C8B-B14F-4D97-AF65-F5344CB8AC3E}">
        <p14:creationId xmlns:p14="http://schemas.microsoft.com/office/powerpoint/2010/main" val="677124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B9B2D-7286-4462-9D5B-7532B216BA83}" type="datetimeFigureOut">
              <a:rPr lang="en-GB" smtClean="0"/>
              <a:t>01/02/2022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8DD47-DC9A-4AB0-B8E7-73D13EFB749C}" type="slidenum">
              <a:rPr lang="en-GB" smtClean="0"/>
              <a:t>‹#›</a:t>
            </a:fld>
            <a:endParaRPr lang="en-GB"/>
          </a:p>
        </p:txBody>
      </p:sp>
    </p:spTree>
    <p:extLst>
      <p:ext uri="{BB962C8B-B14F-4D97-AF65-F5344CB8AC3E}">
        <p14:creationId xmlns:p14="http://schemas.microsoft.com/office/powerpoint/2010/main" val="121230352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A765-FD7C-404D-96BA-8790ABA28F0F}"/>
              </a:ext>
            </a:extLst>
          </p:cNvPr>
          <p:cNvSpPr>
            <a:spLocks noGrp="1"/>
          </p:cNvSpPr>
          <p:nvPr>
            <p:ph type="ctrTitle"/>
          </p:nvPr>
        </p:nvSpPr>
        <p:spPr/>
        <p:txBody>
          <a:bodyPr/>
          <a:lstStyle/>
          <a:p>
            <a:r>
              <a:rPr lang="en-GB" dirty="0"/>
              <a:t>Data Communication and Networking</a:t>
            </a:r>
          </a:p>
        </p:txBody>
      </p:sp>
      <p:sp>
        <p:nvSpPr>
          <p:cNvPr id="3" name="Subtitle 2">
            <a:extLst>
              <a:ext uri="{FF2B5EF4-FFF2-40B4-BE49-F238E27FC236}">
                <a16:creationId xmlns:a16="http://schemas.microsoft.com/office/drawing/2014/main" id="{F4CA39BE-8E35-4D78-BCAE-BEAC08267354}"/>
              </a:ext>
            </a:extLst>
          </p:cNvPr>
          <p:cNvSpPr>
            <a:spLocks noGrp="1"/>
          </p:cNvSpPr>
          <p:nvPr>
            <p:ph type="subTitle" idx="1"/>
          </p:nvPr>
        </p:nvSpPr>
        <p:spPr/>
        <p:txBody>
          <a:bodyPr/>
          <a:lstStyle/>
          <a:p>
            <a:r>
              <a:rPr lang="en-GB" dirty="0"/>
              <a:t>Chapter : 2</a:t>
            </a:r>
          </a:p>
        </p:txBody>
      </p:sp>
    </p:spTree>
    <p:extLst>
      <p:ext uri="{BB962C8B-B14F-4D97-AF65-F5344CB8AC3E}">
        <p14:creationId xmlns:p14="http://schemas.microsoft.com/office/powerpoint/2010/main" val="739867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0E74-9928-4668-AF6C-4DEC80083F9D}"/>
              </a:ext>
            </a:extLst>
          </p:cNvPr>
          <p:cNvSpPr>
            <a:spLocks noGrp="1"/>
          </p:cNvSpPr>
          <p:nvPr>
            <p:ph type="title"/>
          </p:nvPr>
        </p:nvSpPr>
        <p:spPr/>
        <p:txBody>
          <a:bodyPr/>
          <a:lstStyle/>
          <a:p>
            <a:r>
              <a:rPr lang="en-GB" dirty="0"/>
              <a:t>Disadvantage of Networking</a:t>
            </a:r>
          </a:p>
        </p:txBody>
      </p:sp>
      <p:sp>
        <p:nvSpPr>
          <p:cNvPr id="3" name="Content Placeholder 2">
            <a:extLst>
              <a:ext uri="{FF2B5EF4-FFF2-40B4-BE49-F238E27FC236}">
                <a16:creationId xmlns:a16="http://schemas.microsoft.com/office/drawing/2014/main" id="{D5535C75-7071-46DA-AB43-114987058ACF}"/>
              </a:ext>
            </a:extLst>
          </p:cNvPr>
          <p:cNvSpPr>
            <a:spLocks noGrp="1"/>
          </p:cNvSpPr>
          <p:nvPr>
            <p:ph idx="1"/>
          </p:nvPr>
        </p:nvSpPr>
        <p:spPr>
          <a:xfrm>
            <a:off x="838200" y="1825625"/>
            <a:ext cx="9816548" cy="4351338"/>
          </a:xfrm>
        </p:spPr>
        <p:txBody>
          <a:bodyPr/>
          <a:lstStyle/>
          <a:p>
            <a:r>
              <a:rPr lang="en-GB" b="0" i="0" dirty="0">
                <a:solidFill>
                  <a:srgbClr val="000000"/>
                </a:solidFill>
                <a:effectLst/>
                <a:latin typeface="ProximaNova"/>
              </a:rPr>
              <a:t>Network Failure (Hard to access data)</a:t>
            </a:r>
          </a:p>
          <a:p>
            <a:r>
              <a:rPr lang="en-GB" b="0" i="0" dirty="0">
                <a:solidFill>
                  <a:srgbClr val="000000"/>
                </a:solidFill>
                <a:effectLst/>
                <a:latin typeface="ProximaNova"/>
              </a:rPr>
              <a:t>Security ( Risk of Hacking or Phishing or Virus or Ransomware) </a:t>
            </a:r>
          </a:p>
          <a:p>
            <a:r>
              <a:rPr lang="en-GB" dirty="0">
                <a:solidFill>
                  <a:srgbClr val="000000"/>
                </a:solidFill>
                <a:latin typeface="ProximaNova"/>
              </a:rPr>
              <a:t>Costly (Router or switch and wires make increase more cost)</a:t>
            </a:r>
          </a:p>
          <a:p>
            <a:r>
              <a:rPr lang="en-GB" b="0" i="0" dirty="0">
                <a:solidFill>
                  <a:srgbClr val="000000"/>
                </a:solidFill>
                <a:effectLst/>
                <a:latin typeface="ProximaNova"/>
              </a:rPr>
              <a:t>Hard to Build ( Need extra professional to create and handle )</a:t>
            </a:r>
          </a:p>
          <a:p>
            <a:endParaRPr lang="en-GB" dirty="0"/>
          </a:p>
        </p:txBody>
      </p:sp>
    </p:spTree>
    <p:extLst>
      <p:ext uri="{BB962C8B-B14F-4D97-AF65-F5344CB8AC3E}">
        <p14:creationId xmlns:p14="http://schemas.microsoft.com/office/powerpoint/2010/main" val="2194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B634-DEC3-4141-B16D-A109E3D7DD33}"/>
              </a:ext>
            </a:extLst>
          </p:cNvPr>
          <p:cNvSpPr>
            <a:spLocks noGrp="1"/>
          </p:cNvSpPr>
          <p:nvPr>
            <p:ph type="title"/>
          </p:nvPr>
        </p:nvSpPr>
        <p:spPr/>
        <p:txBody>
          <a:bodyPr/>
          <a:lstStyle/>
          <a:p>
            <a:r>
              <a:rPr lang="en-GB" dirty="0"/>
              <a:t>Communication Mode	</a:t>
            </a:r>
          </a:p>
        </p:txBody>
      </p:sp>
      <p:sp>
        <p:nvSpPr>
          <p:cNvPr id="3" name="Content Placeholder 2">
            <a:extLst>
              <a:ext uri="{FF2B5EF4-FFF2-40B4-BE49-F238E27FC236}">
                <a16:creationId xmlns:a16="http://schemas.microsoft.com/office/drawing/2014/main" id="{8D1AB3F8-1436-4DEF-855A-79E7B10BFF37}"/>
              </a:ext>
            </a:extLst>
          </p:cNvPr>
          <p:cNvSpPr>
            <a:spLocks noGrp="1"/>
          </p:cNvSpPr>
          <p:nvPr>
            <p:ph idx="1"/>
          </p:nvPr>
        </p:nvSpPr>
        <p:spPr>
          <a:xfrm>
            <a:off x="5569527" y="3075708"/>
            <a:ext cx="5548746" cy="2966317"/>
          </a:xfrm>
        </p:spPr>
        <p:txBody>
          <a:bodyPr/>
          <a:lstStyle/>
          <a:p>
            <a:r>
              <a:rPr lang="en-GB" dirty="0"/>
              <a:t>Simplex</a:t>
            </a:r>
          </a:p>
          <a:p>
            <a:r>
              <a:rPr lang="en-GB" dirty="0"/>
              <a:t>Half Duplex</a:t>
            </a:r>
          </a:p>
          <a:p>
            <a:r>
              <a:rPr lang="en-GB" dirty="0"/>
              <a:t>Full Duplex</a:t>
            </a:r>
          </a:p>
        </p:txBody>
      </p:sp>
      <p:pic>
        <p:nvPicPr>
          <p:cNvPr id="7170" name="Picture 2" descr="Transmission Modes | Data Flow in Computer Network">
            <a:extLst>
              <a:ext uri="{FF2B5EF4-FFF2-40B4-BE49-F238E27FC236}">
                <a16:creationId xmlns:a16="http://schemas.microsoft.com/office/drawing/2014/main" id="{55CA7A6F-0C62-43D3-9DD0-138C5269D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633"/>
            <a:ext cx="5026168" cy="404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67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C765-6393-4A81-9F34-45E9142FB574}"/>
              </a:ext>
            </a:extLst>
          </p:cNvPr>
          <p:cNvSpPr>
            <a:spLocks noGrp="1"/>
          </p:cNvSpPr>
          <p:nvPr>
            <p:ph type="title"/>
          </p:nvPr>
        </p:nvSpPr>
        <p:spPr/>
        <p:txBody>
          <a:bodyPr/>
          <a:lstStyle/>
          <a:p>
            <a:r>
              <a:rPr lang="en-GB" dirty="0"/>
              <a:t>Simplex	Mode of Communication</a:t>
            </a:r>
          </a:p>
        </p:txBody>
      </p:sp>
      <p:sp>
        <p:nvSpPr>
          <p:cNvPr id="3" name="Content Placeholder 2">
            <a:extLst>
              <a:ext uri="{FF2B5EF4-FFF2-40B4-BE49-F238E27FC236}">
                <a16:creationId xmlns:a16="http://schemas.microsoft.com/office/drawing/2014/main" id="{E73066C9-789E-4766-8514-114E0C0C0B71}"/>
              </a:ext>
            </a:extLst>
          </p:cNvPr>
          <p:cNvSpPr>
            <a:spLocks noGrp="1"/>
          </p:cNvSpPr>
          <p:nvPr>
            <p:ph idx="1"/>
          </p:nvPr>
        </p:nvSpPr>
        <p:spPr/>
        <p:txBody>
          <a:bodyPr/>
          <a:lstStyle/>
          <a:p>
            <a:pPr algn="just"/>
            <a:r>
              <a:rPr lang="en-GB" dirty="0"/>
              <a:t>One way communication which have both sender and receiver but message travels one way only</a:t>
            </a:r>
          </a:p>
          <a:p>
            <a:pPr algn="just"/>
            <a:r>
              <a:rPr lang="en-GB" dirty="0"/>
              <a:t>Sender only can send the data receiver cant send</a:t>
            </a:r>
          </a:p>
          <a:p>
            <a:pPr algn="just"/>
            <a:r>
              <a:rPr lang="en-GB" dirty="0"/>
              <a:t>Sender don’t care of message receipt it continuously send the data</a:t>
            </a:r>
          </a:p>
          <a:p>
            <a:pPr algn="just"/>
            <a:endParaRPr lang="en-GB" dirty="0"/>
          </a:p>
        </p:txBody>
      </p:sp>
      <p:pic>
        <p:nvPicPr>
          <p:cNvPr id="8194" name="Picture 2" descr="Simplex transmission mode, simplex mode of data communication | Computer  science, Science, Computer network">
            <a:extLst>
              <a:ext uri="{FF2B5EF4-FFF2-40B4-BE49-F238E27FC236}">
                <a16:creationId xmlns:a16="http://schemas.microsoft.com/office/drawing/2014/main" id="{3B8B3353-3ABC-46E0-987F-804F65DAA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3925094"/>
            <a:ext cx="4823114" cy="2780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6" name="Picture 4" descr="How to watch CNN Live TV in the United States - CNN">
            <a:extLst>
              <a:ext uri="{FF2B5EF4-FFF2-40B4-BE49-F238E27FC236}">
                <a16:creationId xmlns:a16="http://schemas.microsoft.com/office/drawing/2014/main" id="{3314A1AE-C5F9-4D48-A4BF-FB9B1E839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01294"/>
            <a:ext cx="5015345" cy="2704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871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50F7D-E1F4-4B42-856A-A04EA9729EC5}"/>
              </a:ext>
            </a:extLst>
          </p:cNvPr>
          <p:cNvSpPr>
            <a:spLocks noGrp="1"/>
          </p:cNvSpPr>
          <p:nvPr>
            <p:ph type="title"/>
          </p:nvPr>
        </p:nvSpPr>
        <p:spPr/>
        <p:txBody>
          <a:bodyPr/>
          <a:lstStyle/>
          <a:p>
            <a:r>
              <a:rPr lang="en-GB" dirty="0"/>
              <a:t>Half Duplex</a:t>
            </a:r>
          </a:p>
        </p:txBody>
      </p:sp>
      <p:sp>
        <p:nvSpPr>
          <p:cNvPr id="3" name="Content Placeholder 2">
            <a:extLst>
              <a:ext uri="{FF2B5EF4-FFF2-40B4-BE49-F238E27FC236}">
                <a16:creationId xmlns:a16="http://schemas.microsoft.com/office/drawing/2014/main" id="{761C111E-A024-4BD8-AE33-7ABB826B535D}"/>
              </a:ext>
            </a:extLst>
          </p:cNvPr>
          <p:cNvSpPr>
            <a:spLocks noGrp="1"/>
          </p:cNvSpPr>
          <p:nvPr>
            <p:ph idx="1"/>
          </p:nvPr>
        </p:nvSpPr>
        <p:spPr/>
        <p:txBody>
          <a:bodyPr/>
          <a:lstStyle/>
          <a:p>
            <a:r>
              <a:rPr lang="en-GB" b="1" i="0" dirty="0">
                <a:effectLst/>
                <a:latin typeface="Times New Roman" panose="02020603050405020304" pitchFamily="18" charset="0"/>
                <a:cs typeface="Times New Roman" panose="02020603050405020304" pitchFamily="18" charset="0"/>
              </a:rPr>
              <a:t>H</a:t>
            </a:r>
            <a:r>
              <a:rPr lang="en-GB" b="1" dirty="0">
                <a:latin typeface="Times New Roman" panose="02020603050405020304" pitchFamily="18" charset="0"/>
                <a:cs typeface="Times New Roman" panose="02020603050405020304" pitchFamily="18" charset="0"/>
              </a:rPr>
              <a:t>alf-duplex</a:t>
            </a:r>
            <a:r>
              <a:rPr lang="en-GB" i="0" dirty="0">
                <a:solidFill>
                  <a:schemeClr val="accent1"/>
                </a:solidFill>
                <a:effectLst/>
                <a:latin typeface="Times New Roman" panose="02020603050405020304" pitchFamily="18" charset="0"/>
                <a:cs typeface="Times New Roman" panose="02020603050405020304" pitchFamily="18" charset="0"/>
              </a:rPr>
              <a:t> devices can only transmit in one direction at one time</a:t>
            </a:r>
          </a:p>
          <a:p>
            <a:r>
              <a:rPr lang="en-GB" dirty="0">
                <a:solidFill>
                  <a:schemeClr val="accent1"/>
                </a:solidFill>
                <a:latin typeface="Times New Roman" panose="02020603050405020304" pitchFamily="18" charset="0"/>
                <a:cs typeface="Times New Roman" panose="02020603050405020304" pitchFamily="18" charset="0"/>
              </a:rPr>
              <a:t>D</a:t>
            </a:r>
            <a:r>
              <a:rPr lang="en-GB" i="0" dirty="0">
                <a:solidFill>
                  <a:schemeClr val="accent1"/>
                </a:solidFill>
                <a:effectLst/>
                <a:latin typeface="Times New Roman" panose="02020603050405020304" pitchFamily="18" charset="0"/>
                <a:cs typeface="Times New Roman" panose="02020603050405020304" pitchFamily="18" charset="0"/>
              </a:rPr>
              <a:t>ata can move in two directions, </a:t>
            </a:r>
            <a:r>
              <a:rPr lang="en-GB" b="1" i="0" dirty="0">
                <a:effectLst/>
                <a:latin typeface="Times New Roman" panose="02020603050405020304" pitchFamily="18" charset="0"/>
                <a:cs typeface="Times New Roman" panose="02020603050405020304" pitchFamily="18" charset="0"/>
              </a:rPr>
              <a:t>but not at the same time</a:t>
            </a:r>
            <a:endParaRPr lang="en-GB" b="1" dirty="0">
              <a:latin typeface="Times New Roman" panose="02020603050405020304" pitchFamily="18" charset="0"/>
              <a:cs typeface="Times New Roman" panose="02020603050405020304" pitchFamily="18" charset="0"/>
            </a:endParaRPr>
          </a:p>
          <a:p>
            <a:r>
              <a:rPr lang="en-GB" b="1" i="0" dirty="0" err="1">
                <a:effectLst/>
                <a:latin typeface="Times New Roman" panose="02020603050405020304" pitchFamily="18" charset="0"/>
                <a:cs typeface="Times New Roman" panose="02020603050405020304" pitchFamily="18" charset="0"/>
              </a:rPr>
              <a:t>WiFi</a:t>
            </a:r>
            <a:r>
              <a:rPr lang="en-GB" i="0" dirty="0">
                <a:solidFill>
                  <a:schemeClr val="accent1"/>
                </a:solidFill>
                <a:effectLst/>
                <a:latin typeface="Times New Roman" panose="02020603050405020304" pitchFamily="18" charset="0"/>
                <a:cs typeface="Times New Roman" panose="02020603050405020304" pitchFamily="18" charset="0"/>
              </a:rPr>
              <a:t> is a half duplex form of data transmission</a:t>
            </a:r>
            <a:endParaRPr lang="en-GB" dirty="0">
              <a:solidFill>
                <a:schemeClr val="accent1"/>
              </a:solidFill>
              <a:latin typeface="Times New Roman" panose="02020603050405020304" pitchFamily="18" charset="0"/>
              <a:cs typeface="Times New Roman" panose="02020603050405020304" pitchFamily="18" charset="0"/>
            </a:endParaRPr>
          </a:p>
        </p:txBody>
      </p:sp>
      <p:pic>
        <p:nvPicPr>
          <p:cNvPr id="9218" name="Picture 2" descr="Duplex (telecommunications) - Wikipedia">
            <a:extLst>
              <a:ext uri="{FF2B5EF4-FFF2-40B4-BE49-F238E27FC236}">
                <a16:creationId xmlns:a16="http://schemas.microsoft.com/office/drawing/2014/main" id="{2153C352-C6AB-4A1B-82CB-119F13860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12152"/>
            <a:ext cx="3886200" cy="28964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Simplex, Half-duplex, and, Full-duplex Explained">
            <a:extLst>
              <a:ext uri="{FF2B5EF4-FFF2-40B4-BE49-F238E27FC236}">
                <a16:creationId xmlns:a16="http://schemas.microsoft.com/office/drawing/2014/main" id="{92323101-13E7-4447-B258-EE1E78C51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165" y="3807834"/>
            <a:ext cx="6567054" cy="25040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10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CED1E-9E85-4A5C-9ACC-5351C8D70D52}"/>
              </a:ext>
            </a:extLst>
          </p:cNvPr>
          <p:cNvSpPr>
            <a:spLocks noGrp="1"/>
          </p:cNvSpPr>
          <p:nvPr>
            <p:ph type="title"/>
          </p:nvPr>
        </p:nvSpPr>
        <p:spPr/>
        <p:txBody>
          <a:bodyPr/>
          <a:lstStyle/>
          <a:p>
            <a:r>
              <a:rPr lang="en-GB" dirty="0"/>
              <a:t>Full Duplex</a:t>
            </a:r>
          </a:p>
        </p:txBody>
      </p:sp>
      <p:sp>
        <p:nvSpPr>
          <p:cNvPr id="3" name="Content Placeholder 2">
            <a:extLst>
              <a:ext uri="{FF2B5EF4-FFF2-40B4-BE49-F238E27FC236}">
                <a16:creationId xmlns:a16="http://schemas.microsoft.com/office/drawing/2014/main" id="{944192DE-F8CF-4347-A13A-B1086CBF5FE5}"/>
              </a:ext>
            </a:extLst>
          </p:cNvPr>
          <p:cNvSpPr>
            <a:spLocks noGrp="1"/>
          </p:cNvSpPr>
          <p:nvPr>
            <p:ph idx="1"/>
          </p:nvPr>
        </p:nvSpPr>
        <p:spPr>
          <a:xfrm>
            <a:off x="838200" y="1690688"/>
            <a:ext cx="4860235" cy="4351338"/>
          </a:xfrm>
        </p:spPr>
        <p:txBody>
          <a:bodyPr>
            <a:normAutofit/>
          </a:bodyPr>
          <a:lstStyle/>
          <a:p>
            <a:pPr algn="just"/>
            <a:r>
              <a:rPr lang="en-GB" sz="2000" dirty="0">
                <a:solidFill>
                  <a:srgbClr val="202124"/>
                </a:solidFill>
                <a:latin typeface="arial" panose="020B0604020202020204" pitchFamily="34" charset="0"/>
              </a:rPr>
              <a:t>S</a:t>
            </a:r>
            <a:r>
              <a:rPr lang="en-GB" sz="2000" dirty="0">
                <a:solidFill>
                  <a:srgbClr val="202124"/>
                </a:solidFill>
                <a:effectLst/>
                <a:latin typeface="arial" panose="020B0604020202020204" pitchFamily="34" charset="0"/>
              </a:rPr>
              <a:t>imultaneous data transmission and receptions over one channel</a:t>
            </a:r>
          </a:p>
          <a:p>
            <a:pPr algn="just"/>
            <a:r>
              <a:rPr lang="en-GB" sz="2000" dirty="0">
                <a:solidFill>
                  <a:srgbClr val="4D5156"/>
                </a:solidFill>
                <a:effectLst/>
                <a:latin typeface="arial" panose="020B0604020202020204" pitchFamily="34" charset="0"/>
              </a:rPr>
              <a:t>A duplex communication system is a point-to-point system composed of two or more connected parties or devices that can communicate with one another in both directions</a:t>
            </a:r>
            <a:endParaRPr lang="en-GB" sz="2000" dirty="0"/>
          </a:p>
        </p:txBody>
      </p:sp>
      <p:pic>
        <p:nvPicPr>
          <p:cNvPr id="10242" name="Picture 2" descr="Simplex, Half-Duplex &amp; Duplex Communication Channels - Video &amp; Lesson  Transcript | Study.com">
            <a:extLst>
              <a:ext uri="{FF2B5EF4-FFF2-40B4-BE49-F238E27FC236}">
                <a16:creationId xmlns:a16="http://schemas.microsoft.com/office/drawing/2014/main" id="{1C5F50D3-4C21-48A2-AAF7-C517D4C2DB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35"/>
          <a:stretch/>
        </p:blipFill>
        <p:spPr bwMode="auto">
          <a:xfrm>
            <a:off x="6816436" y="785885"/>
            <a:ext cx="4324350" cy="1809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4" name="Picture 4" descr="Transmission Modes in Computer Networks (Simplex, Half-Duplex and Full- Duplex) - GeeksforGeeks">
            <a:extLst>
              <a:ext uri="{FF2B5EF4-FFF2-40B4-BE49-F238E27FC236}">
                <a16:creationId xmlns:a16="http://schemas.microsoft.com/office/drawing/2014/main" id="{47471E49-03F3-4D57-BD3C-3091914B0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44900"/>
            <a:ext cx="5765222"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15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C252-0E68-475F-8626-9985B8B5F268}"/>
              </a:ext>
            </a:extLst>
          </p:cNvPr>
          <p:cNvSpPr>
            <a:spLocks noGrp="1"/>
          </p:cNvSpPr>
          <p:nvPr>
            <p:ph type="title"/>
          </p:nvPr>
        </p:nvSpPr>
        <p:spPr/>
        <p:txBody>
          <a:bodyPr/>
          <a:lstStyle/>
          <a:p>
            <a:r>
              <a:rPr lang="en-GB" dirty="0"/>
              <a:t>Network on the based of size</a:t>
            </a:r>
          </a:p>
        </p:txBody>
      </p:sp>
      <p:sp>
        <p:nvSpPr>
          <p:cNvPr id="3" name="Content Placeholder 2">
            <a:extLst>
              <a:ext uri="{FF2B5EF4-FFF2-40B4-BE49-F238E27FC236}">
                <a16:creationId xmlns:a16="http://schemas.microsoft.com/office/drawing/2014/main" id="{2998CB61-50AA-4336-819A-03A97BD6662A}"/>
              </a:ext>
            </a:extLst>
          </p:cNvPr>
          <p:cNvSpPr>
            <a:spLocks noGrp="1"/>
          </p:cNvSpPr>
          <p:nvPr>
            <p:ph idx="1"/>
          </p:nvPr>
        </p:nvSpPr>
        <p:spPr/>
        <p:txBody>
          <a:bodyPr>
            <a:normAutofit/>
          </a:bodyPr>
          <a:lstStyle/>
          <a:p>
            <a:r>
              <a:rPr lang="en-GB" sz="4400" dirty="0"/>
              <a:t>LAN (Local Area Network)</a:t>
            </a:r>
          </a:p>
          <a:p>
            <a:r>
              <a:rPr lang="en-GB" sz="4400" dirty="0"/>
              <a:t>WAN (Wide Area Network)</a:t>
            </a:r>
          </a:p>
          <a:p>
            <a:r>
              <a:rPr lang="en-GB" sz="4400" dirty="0"/>
              <a:t>MAN ( Metropolitan Area Network)</a:t>
            </a:r>
          </a:p>
        </p:txBody>
      </p:sp>
    </p:spTree>
    <p:extLst>
      <p:ext uri="{BB962C8B-B14F-4D97-AF65-F5344CB8AC3E}">
        <p14:creationId xmlns:p14="http://schemas.microsoft.com/office/powerpoint/2010/main" val="4175416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68EF-9D34-4524-AEB4-4791CC3CDF1D}"/>
              </a:ext>
            </a:extLst>
          </p:cNvPr>
          <p:cNvSpPr>
            <a:spLocks noGrp="1"/>
          </p:cNvSpPr>
          <p:nvPr>
            <p:ph type="title"/>
          </p:nvPr>
        </p:nvSpPr>
        <p:spPr/>
        <p:txBody>
          <a:bodyPr/>
          <a:lstStyle/>
          <a:p>
            <a:r>
              <a:rPr lang="en-GB" dirty="0"/>
              <a:t>LAN (Local Area Network)</a:t>
            </a:r>
          </a:p>
        </p:txBody>
      </p:sp>
      <p:sp>
        <p:nvSpPr>
          <p:cNvPr id="3" name="Content Placeholder 2">
            <a:extLst>
              <a:ext uri="{FF2B5EF4-FFF2-40B4-BE49-F238E27FC236}">
                <a16:creationId xmlns:a16="http://schemas.microsoft.com/office/drawing/2014/main" id="{4A22AF4B-FECA-4417-BDD9-AF70F0F86C6B}"/>
              </a:ext>
            </a:extLst>
          </p:cNvPr>
          <p:cNvSpPr>
            <a:spLocks noGrp="1"/>
          </p:cNvSpPr>
          <p:nvPr>
            <p:ph idx="1"/>
          </p:nvPr>
        </p:nvSpPr>
        <p:spPr>
          <a:xfrm>
            <a:off x="838200" y="1825625"/>
            <a:ext cx="7378148" cy="4351338"/>
          </a:xfrm>
        </p:spPr>
        <p:txBody>
          <a:bodyPr/>
          <a:lstStyle/>
          <a:p>
            <a:pPr algn="just"/>
            <a:r>
              <a:rPr lang="en-GB" i="0" dirty="0">
                <a:solidFill>
                  <a:srgbClr val="4D5156"/>
                </a:solidFill>
                <a:effectLst/>
                <a:latin typeface="Times New Roman" panose="02020603050405020304" pitchFamily="18" charset="0"/>
                <a:cs typeface="Times New Roman" panose="02020603050405020304" pitchFamily="18" charset="0"/>
              </a:rPr>
              <a:t>A local area network is a computer network that interconnects computers within a limited area such as a residence, school, laboratory, university campus or office building</a:t>
            </a:r>
          </a:p>
          <a:p>
            <a:pPr algn="just"/>
            <a:r>
              <a:rPr lang="en-GB" i="0" dirty="0">
                <a:solidFill>
                  <a:srgbClr val="4D5156"/>
                </a:solidFill>
                <a:effectLst/>
                <a:latin typeface="Times New Roman" panose="02020603050405020304" pitchFamily="18" charset="0"/>
                <a:cs typeface="Times New Roman" panose="02020603050405020304" pitchFamily="18" charset="0"/>
              </a:rPr>
              <a:t>Ethernet</a:t>
            </a:r>
            <a:r>
              <a:rPr lang="en-GB" i="0" dirty="0">
                <a:solidFill>
                  <a:srgbClr val="202122"/>
                </a:solidFill>
                <a:effectLst/>
                <a:latin typeface="Times New Roman" panose="02020603050405020304" pitchFamily="18" charset="0"/>
                <a:cs typeface="Times New Roman" panose="02020603050405020304" pitchFamily="18" charset="0"/>
              </a:rPr>
              <a:t> and WI-FI are the two most common technologies in use for local area networks</a:t>
            </a:r>
          </a:p>
          <a:p>
            <a:pPr algn="just"/>
            <a:r>
              <a:rPr lang="en-GB" i="0" dirty="0">
                <a:solidFill>
                  <a:srgbClr val="202122"/>
                </a:solidFill>
                <a:effectLst/>
                <a:latin typeface="Times New Roman" panose="02020603050405020304" pitchFamily="18" charset="0"/>
                <a:cs typeface="Times New Roman" panose="02020603050405020304" pitchFamily="18" charset="0"/>
              </a:rPr>
              <a:t>Simple LANs generally consist of cabling and one or more switches</a:t>
            </a:r>
            <a:endParaRPr lang="en-GB" dirty="0">
              <a:latin typeface="Times New Roman" panose="02020603050405020304" pitchFamily="18" charset="0"/>
              <a:cs typeface="Times New Roman" panose="02020603050405020304" pitchFamily="18" charset="0"/>
            </a:endParaRPr>
          </a:p>
        </p:txBody>
      </p:sp>
      <p:pic>
        <p:nvPicPr>
          <p:cNvPr id="11266" name="Picture 2" descr="LAN (Local Area Network) Definition">
            <a:extLst>
              <a:ext uri="{FF2B5EF4-FFF2-40B4-BE49-F238E27FC236}">
                <a16:creationId xmlns:a16="http://schemas.microsoft.com/office/drawing/2014/main" id="{25B1AFA2-EFD4-4A25-8EFD-D6D6F3F39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652" y="1726200"/>
            <a:ext cx="3498574" cy="2708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What Is A Local Area Network (LAN)?">
            <a:extLst>
              <a:ext uri="{FF2B5EF4-FFF2-40B4-BE49-F238E27FC236}">
                <a16:creationId xmlns:a16="http://schemas.microsoft.com/office/drawing/2014/main" id="{DAC30B0B-ECB3-47A6-9AB5-9BF304893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928" y="4916280"/>
            <a:ext cx="4731027" cy="16833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495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39C5-756D-43FF-B588-43306188DA07}"/>
              </a:ext>
            </a:extLst>
          </p:cNvPr>
          <p:cNvSpPr>
            <a:spLocks noGrp="1"/>
          </p:cNvSpPr>
          <p:nvPr>
            <p:ph type="title"/>
          </p:nvPr>
        </p:nvSpPr>
        <p:spPr/>
        <p:txBody>
          <a:bodyPr/>
          <a:lstStyle/>
          <a:p>
            <a:r>
              <a:rPr lang="en-GB" dirty="0"/>
              <a:t>Characteristics of LAN</a:t>
            </a:r>
          </a:p>
        </p:txBody>
      </p:sp>
      <p:sp>
        <p:nvSpPr>
          <p:cNvPr id="3" name="Content Placeholder 2">
            <a:extLst>
              <a:ext uri="{FF2B5EF4-FFF2-40B4-BE49-F238E27FC236}">
                <a16:creationId xmlns:a16="http://schemas.microsoft.com/office/drawing/2014/main" id="{7EE2BF07-5C1A-424C-9E06-57014286A770}"/>
              </a:ext>
            </a:extLst>
          </p:cNvPr>
          <p:cNvSpPr>
            <a:spLocks noGrp="1"/>
          </p:cNvSpPr>
          <p:nvPr>
            <p:ph idx="1"/>
          </p:nvPr>
        </p:nvSpPr>
        <p:spPr>
          <a:xfrm>
            <a:off x="838200" y="1825625"/>
            <a:ext cx="8054009" cy="4351338"/>
          </a:xfrm>
        </p:spPr>
        <p:txBody>
          <a:bodyPr/>
          <a:lstStyle/>
          <a:p>
            <a:pPr algn="just"/>
            <a:r>
              <a:rPr lang="en-GB" i="0" dirty="0">
                <a:solidFill>
                  <a:srgbClr val="202124"/>
                </a:solidFill>
                <a:effectLst/>
                <a:latin typeface="arial" panose="020B0604020202020204" pitchFamily="34" charset="0"/>
              </a:rPr>
              <a:t>LAN is a computer network that covers a small geographic area</a:t>
            </a:r>
          </a:p>
          <a:p>
            <a:pPr algn="just"/>
            <a:r>
              <a:rPr lang="en-GB" i="0" dirty="0">
                <a:solidFill>
                  <a:srgbClr val="202124"/>
                </a:solidFill>
                <a:effectLst/>
                <a:latin typeface="arial" panose="020B0604020202020204" pitchFamily="34" charset="0"/>
              </a:rPr>
              <a:t>It is a private network, so an outside regulatory body never controls it.</a:t>
            </a:r>
          </a:p>
          <a:p>
            <a:pPr algn="just"/>
            <a:r>
              <a:rPr lang="en-GB" dirty="0">
                <a:solidFill>
                  <a:srgbClr val="202124"/>
                </a:solidFill>
                <a:latin typeface="arial" panose="020B0604020202020204" pitchFamily="34" charset="0"/>
              </a:rPr>
              <a:t>Cheap and Better Quality </a:t>
            </a:r>
            <a:endParaRPr lang="en-GB" i="0" dirty="0">
              <a:solidFill>
                <a:srgbClr val="202124"/>
              </a:solidFill>
              <a:effectLst/>
              <a:latin typeface="arial" panose="020B0604020202020204" pitchFamily="34" charset="0"/>
            </a:endParaRPr>
          </a:p>
          <a:p>
            <a:pPr algn="just"/>
            <a:r>
              <a:rPr lang="en-GB" i="0" dirty="0">
                <a:solidFill>
                  <a:srgbClr val="202124"/>
                </a:solidFill>
                <a:effectLst/>
                <a:latin typeface="arial" panose="020B0604020202020204" pitchFamily="34" charset="0"/>
              </a:rPr>
              <a:t>LAN has a higher data transfer rate up to 10 Mbps to 100 Mbps and newer up to 10Gbps</a:t>
            </a:r>
          </a:p>
        </p:txBody>
      </p:sp>
      <p:pic>
        <p:nvPicPr>
          <p:cNvPr id="12290" name="Picture 2" descr="What is a LAN Network Diagram? (with pictures)">
            <a:extLst>
              <a:ext uri="{FF2B5EF4-FFF2-40B4-BE49-F238E27FC236}">
                <a16:creationId xmlns:a16="http://schemas.microsoft.com/office/drawing/2014/main" id="{9568C9CE-52AA-4489-942D-E442D201D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1235" y="1638300"/>
            <a:ext cx="2893115" cy="3105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170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8E11-D704-4D00-ADA6-9D69F8270D55}"/>
              </a:ext>
            </a:extLst>
          </p:cNvPr>
          <p:cNvSpPr>
            <a:spLocks noGrp="1"/>
          </p:cNvSpPr>
          <p:nvPr>
            <p:ph type="title"/>
          </p:nvPr>
        </p:nvSpPr>
        <p:spPr/>
        <p:txBody>
          <a:bodyPr/>
          <a:lstStyle/>
          <a:p>
            <a:r>
              <a:rPr lang="en-GB" dirty="0"/>
              <a:t>Advantage of LAN</a:t>
            </a:r>
          </a:p>
        </p:txBody>
      </p:sp>
      <p:sp>
        <p:nvSpPr>
          <p:cNvPr id="3" name="Content Placeholder 2">
            <a:extLst>
              <a:ext uri="{FF2B5EF4-FFF2-40B4-BE49-F238E27FC236}">
                <a16:creationId xmlns:a16="http://schemas.microsoft.com/office/drawing/2014/main" id="{4A9917AC-99D5-4B34-8350-DB1079B24E03}"/>
              </a:ext>
            </a:extLst>
          </p:cNvPr>
          <p:cNvSpPr>
            <a:spLocks noGrp="1"/>
          </p:cNvSpPr>
          <p:nvPr>
            <p:ph idx="1"/>
          </p:nvPr>
        </p:nvSpPr>
        <p:spPr>
          <a:xfrm>
            <a:off x="3617843" y="1918390"/>
            <a:ext cx="8030817" cy="4351338"/>
          </a:xfrm>
        </p:spPr>
        <p:txBody>
          <a:bodyPr/>
          <a:lstStyle/>
          <a:p>
            <a:pPr algn="just"/>
            <a:r>
              <a:rPr lang="en-GB" dirty="0"/>
              <a:t>Resource Sharing (</a:t>
            </a:r>
            <a:r>
              <a:rPr lang="en-GB" sz="2000" dirty="0">
                <a:solidFill>
                  <a:srgbClr val="FF0000"/>
                </a:solidFill>
              </a:rPr>
              <a:t>WE can share messages very fast</a:t>
            </a:r>
            <a:r>
              <a:rPr lang="en-GB" dirty="0"/>
              <a:t>)</a:t>
            </a:r>
          </a:p>
          <a:p>
            <a:pPr algn="just"/>
            <a:r>
              <a:rPr lang="en-GB" dirty="0"/>
              <a:t>Easy and Cheap (</a:t>
            </a:r>
            <a:r>
              <a:rPr lang="en-GB" sz="2000" dirty="0">
                <a:solidFill>
                  <a:srgbClr val="FF0000"/>
                </a:solidFill>
              </a:rPr>
              <a:t>We use some wires and switches</a:t>
            </a:r>
            <a:r>
              <a:rPr lang="en-GB" dirty="0"/>
              <a:t>)</a:t>
            </a:r>
          </a:p>
          <a:p>
            <a:pPr algn="just"/>
            <a:r>
              <a:rPr lang="en-GB" dirty="0"/>
              <a:t>Security (</a:t>
            </a:r>
            <a:r>
              <a:rPr lang="en-GB" sz="2000" dirty="0">
                <a:solidFill>
                  <a:srgbClr val="FF0000"/>
                </a:solidFill>
              </a:rPr>
              <a:t>Its rare to be cracked </a:t>
            </a:r>
            <a:r>
              <a:rPr lang="en-GB" dirty="0"/>
              <a:t>)</a:t>
            </a:r>
          </a:p>
          <a:p>
            <a:pPr algn="just"/>
            <a:r>
              <a:rPr lang="en-GB" dirty="0"/>
              <a:t>Centralized Data (</a:t>
            </a:r>
            <a:r>
              <a:rPr lang="en-GB" sz="2000" dirty="0">
                <a:solidFill>
                  <a:srgbClr val="FF0000"/>
                </a:solidFill>
              </a:rPr>
              <a:t>We have a server which can pass out data and information</a:t>
            </a:r>
            <a:r>
              <a:rPr lang="en-GB" dirty="0"/>
              <a:t>)</a:t>
            </a:r>
          </a:p>
          <a:p>
            <a:pPr algn="just"/>
            <a:r>
              <a:rPr lang="en-GB" b="0" i="0" dirty="0">
                <a:solidFill>
                  <a:srgbClr val="202124"/>
                </a:solidFill>
                <a:effectLst/>
                <a:latin typeface="arial" panose="020B0604020202020204" pitchFamily="34" charset="0"/>
              </a:rPr>
              <a:t>Computer Identification(</a:t>
            </a:r>
            <a:r>
              <a:rPr lang="en-GB" sz="2000" dirty="0">
                <a:solidFill>
                  <a:srgbClr val="FF0000"/>
                </a:solidFill>
              </a:rPr>
              <a:t>We can find some cheater easily</a:t>
            </a:r>
            <a:r>
              <a:rPr lang="en-GB" dirty="0">
                <a:solidFill>
                  <a:srgbClr val="202124"/>
                </a:solidFill>
                <a:latin typeface="arial" panose="020B0604020202020204" pitchFamily="34" charset="0"/>
              </a:rPr>
              <a:t>)</a:t>
            </a:r>
            <a:endParaRPr lang="en-GB" dirty="0"/>
          </a:p>
        </p:txBody>
      </p:sp>
      <p:pic>
        <p:nvPicPr>
          <p:cNvPr id="13314" name="Picture 2" descr="Ethernet - Wikipedia">
            <a:extLst>
              <a:ext uri="{FF2B5EF4-FFF2-40B4-BE49-F238E27FC236}">
                <a16:creationId xmlns:a16="http://schemas.microsoft.com/office/drawing/2014/main" id="{F934CCCD-4F0D-48F3-83CF-ACE5859CD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10" y="1918390"/>
            <a:ext cx="3260863" cy="3382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415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B315-B8C3-4606-B330-729AC4E79D2D}"/>
              </a:ext>
            </a:extLst>
          </p:cNvPr>
          <p:cNvSpPr>
            <a:spLocks noGrp="1"/>
          </p:cNvSpPr>
          <p:nvPr>
            <p:ph type="title"/>
          </p:nvPr>
        </p:nvSpPr>
        <p:spPr>
          <a:xfrm>
            <a:off x="450574" y="365125"/>
            <a:ext cx="10903226" cy="1325563"/>
          </a:xfrm>
        </p:spPr>
        <p:txBody>
          <a:bodyPr/>
          <a:lstStyle/>
          <a:p>
            <a:r>
              <a:rPr lang="en-GB" dirty="0"/>
              <a:t>Disadvantage of LAN</a:t>
            </a:r>
          </a:p>
        </p:txBody>
      </p:sp>
      <p:sp>
        <p:nvSpPr>
          <p:cNvPr id="3" name="Content Placeholder 2">
            <a:extLst>
              <a:ext uri="{FF2B5EF4-FFF2-40B4-BE49-F238E27FC236}">
                <a16:creationId xmlns:a16="http://schemas.microsoft.com/office/drawing/2014/main" id="{2A2C5CEB-417C-4872-8C6E-3DE035294151}"/>
              </a:ext>
            </a:extLst>
          </p:cNvPr>
          <p:cNvSpPr>
            <a:spLocks noGrp="1"/>
          </p:cNvSpPr>
          <p:nvPr>
            <p:ph idx="1"/>
          </p:nvPr>
        </p:nvSpPr>
        <p:spPr>
          <a:xfrm>
            <a:off x="622853" y="1850335"/>
            <a:ext cx="5902702" cy="4351338"/>
          </a:xfrm>
        </p:spPr>
        <p:txBody>
          <a:bodyPr>
            <a:normAutofit/>
          </a:bodyPr>
          <a:lstStyle/>
          <a:p>
            <a:pPr algn="just"/>
            <a:r>
              <a:rPr lang="en-GB" sz="2000" b="1" dirty="0">
                <a:solidFill>
                  <a:srgbClr val="FF0000"/>
                </a:solidFill>
                <a:latin typeface="Times New Roman" panose="02020603050405020304" pitchFamily="18" charset="0"/>
                <a:cs typeface="Times New Roman" panose="02020603050405020304" pitchFamily="18" charset="0"/>
              </a:rPr>
              <a:t>Implementation Cost </a:t>
            </a:r>
            <a:r>
              <a:rPr lang="en-GB" sz="2000" i="0" dirty="0">
                <a:solidFill>
                  <a:srgbClr val="2E2E2E"/>
                </a:solidFill>
                <a:effectLst/>
                <a:latin typeface="Times New Roman" panose="02020603050405020304" pitchFamily="18" charset="0"/>
                <a:cs typeface="Times New Roman" panose="02020603050405020304" pitchFamily="18" charset="0"/>
              </a:rPr>
              <a:t>( </a:t>
            </a:r>
            <a:r>
              <a:rPr lang="en-GB" sz="1800" i="0" dirty="0">
                <a:solidFill>
                  <a:srgbClr val="2E2E2E"/>
                </a:solidFill>
                <a:effectLst/>
                <a:latin typeface="Times New Roman" panose="02020603050405020304" pitchFamily="18" charset="0"/>
                <a:cs typeface="Times New Roman" panose="02020603050405020304" pitchFamily="18" charset="0"/>
              </a:rPr>
              <a:t>Expensive due to large resource material needed</a:t>
            </a:r>
            <a:r>
              <a:rPr lang="en-GB" sz="2000" i="0" dirty="0">
                <a:solidFill>
                  <a:srgbClr val="2E2E2E"/>
                </a:solidFill>
                <a:effectLst/>
                <a:latin typeface="Times New Roman" panose="02020603050405020304" pitchFamily="18" charset="0"/>
                <a:cs typeface="Times New Roman" panose="02020603050405020304" pitchFamily="18" charset="0"/>
              </a:rPr>
              <a:t>)</a:t>
            </a:r>
          </a:p>
          <a:p>
            <a:pPr algn="just"/>
            <a:r>
              <a:rPr lang="en-GB" sz="2000" b="1" dirty="0">
                <a:solidFill>
                  <a:srgbClr val="FF0000"/>
                </a:solidFill>
                <a:latin typeface="Times New Roman" panose="02020603050405020304" pitchFamily="18" charset="0"/>
                <a:cs typeface="Times New Roman" panose="02020603050405020304" pitchFamily="18" charset="0"/>
              </a:rPr>
              <a:t>Malware Spreading </a:t>
            </a:r>
            <a:r>
              <a:rPr lang="en-GB" sz="2000" i="0" dirty="0">
                <a:solidFill>
                  <a:srgbClr val="2E2E2E"/>
                </a:solidFill>
                <a:effectLst/>
                <a:latin typeface="Times New Roman" panose="02020603050405020304" pitchFamily="18" charset="0"/>
                <a:cs typeface="Times New Roman" panose="02020603050405020304" pitchFamily="18" charset="0"/>
              </a:rPr>
              <a:t>(</a:t>
            </a:r>
            <a:r>
              <a:rPr lang="en-GB" sz="1800" i="0" dirty="0">
                <a:solidFill>
                  <a:srgbClr val="2E2E2E"/>
                </a:solidFill>
                <a:effectLst/>
                <a:latin typeface="Times New Roman" panose="02020603050405020304" pitchFamily="18" charset="0"/>
                <a:cs typeface="Times New Roman" panose="02020603050405020304" pitchFamily="18" charset="0"/>
              </a:rPr>
              <a:t>Virus can damage whole eco-system of network</a:t>
            </a:r>
            <a:r>
              <a:rPr lang="en-GB" sz="2000" i="0" dirty="0">
                <a:solidFill>
                  <a:srgbClr val="2E2E2E"/>
                </a:solidFill>
                <a:effectLst/>
                <a:latin typeface="Times New Roman" panose="02020603050405020304" pitchFamily="18" charset="0"/>
                <a:cs typeface="Times New Roman" panose="02020603050405020304" pitchFamily="18" charset="0"/>
              </a:rPr>
              <a:t>)</a:t>
            </a:r>
          </a:p>
          <a:p>
            <a:pPr algn="just"/>
            <a:r>
              <a:rPr lang="en-GB" sz="2000" b="1" dirty="0">
                <a:solidFill>
                  <a:srgbClr val="FF0000"/>
                </a:solidFill>
                <a:latin typeface="Times New Roman" panose="02020603050405020304" pitchFamily="18" charset="0"/>
                <a:cs typeface="Times New Roman" panose="02020603050405020304" pitchFamily="18" charset="0"/>
              </a:rPr>
              <a:t>Server Crash </a:t>
            </a:r>
            <a:r>
              <a:rPr lang="en-GB" sz="2000" dirty="0">
                <a:solidFill>
                  <a:srgbClr val="2E2E2E"/>
                </a:solidFill>
                <a:latin typeface="Times New Roman" panose="02020603050405020304" pitchFamily="18" charset="0"/>
                <a:cs typeface="Times New Roman" panose="02020603050405020304" pitchFamily="18" charset="0"/>
              </a:rPr>
              <a:t>(</a:t>
            </a:r>
            <a:r>
              <a:rPr lang="en-GB" sz="1800" dirty="0">
                <a:solidFill>
                  <a:srgbClr val="2E2E2E"/>
                </a:solidFill>
                <a:latin typeface="Times New Roman" panose="02020603050405020304" pitchFamily="18" charset="0"/>
                <a:cs typeface="Times New Roman" panose="02020603050405020304" pitchFamily="18" charset="0"/>
              </a:rPr>
              <a:t>Most of computer are in depended with server so without its unavailable function cant work properly</a:t>
            </a:r>
            <a:r>
              <a:rPr lang="en-GB" sz="2000" dirty="0">
                <a:solidFill>
                  <a:srgbClr val="2E2E2E"/>
                </a:solidFill>
                <a:latin typeface="Times New Roman" panose="02020603050405020304" pitchFamily="18" charset="0"/>
                <a:cs typeface="Times New Roman" panose="02020603050405020304" pitchFamily="18" charset="0"/>
              </a:rPr>
              <a:t>)</a:t>
            </a:r>
          </a:p>
          <a:p>
            <a:pPr algn="just"/>
            <a:r>
              <a:rPr lang="en-GB" sz="2000" b="1" dirty="0">
                <a:solidFill>
                  <a:srgbClr val="FF0000"/>
                </a:solidFill>
                <a:latin typeface="Times New Roman" panose="02020603050405020304" pitchFamily="18" charset="0"/>
                <a:cs typeface="Times New Roman" panose="02020603050405020304" pitchFamily="18" charset="0"/>
              </a:rPr>
              <a:t>Security </a:t>
            </a:r>
            <a:r>
              <a:rPr lang="en-GB" sz="2000" dirty="0">
                <a:solidFill>
                  <a:srgbClr val="2E2E2E"/>
                </a:solidFill>
                <a:latin typeface="Times New Roman" panose="02020603050405020304" pitchFamily="18" charset="0"/>
                <a:cs typeface="Times New Roman" panose="02020603050405020304" pitchFamily="18" charset="0"/>
              </a:rPr>
              <a:t>(</a:t>
            </a:r>
            <a:r>
              <a:rPr lang="en-GB" sz="1800" dirty="0">
                <a:solidFill>
                  <a:srgbClr val="2E2E2E"/>
                </a:solidFill>
                <a:latin typeface="Times New Roman" panose="02020603050405020304" pitchFamily="18" charset="0"/>
                <a:cs typeface="Times New Roman" panose="02020603050405020304" pitchFamily="18" charset="0"/>
              </a:rPr>
              <a:t>Insider can get access to many of files so issue regarding data security arises</a:t>
            </a:r>
            <a:r>
              <a:rPr lang="en-GB" sz="2000" dirty="0">
                <a:solidFill>
                  <a:srgbClr val="2E2E2E"/>
                </a:solidFill>
                <a:latin typeface="Times New Roman" panose="02020603050405020304" pitchFamily="18" charset="0"/>
                <a:cs typeface="Times New Roman" panose="02020603050405020304" pitchFamily="18" charset="0"/>
              </a:rPr>
              <a:t>)</a:t>
            </a:r>
          </a:p>
          <a:p>
            <a:pPr algn="just"/>
            <a:r>
              <a:rPr lang="en-GB" sz="2000" b="1" dirty="0">
                <a:solidFill>
                  <a:srgbClr val="FF0000"/>
                </a:solidFill>
                <a:latin typeface="Times New Roman" panose="02020603050405020304" pitchFamily="18" charset="0"/>
                <a:cs typeface="Times New Roman" panose="02020603050405020304" pitchFamily="18" charset="0"/>
              </a:rPr>
              <a:t>Area Coverage </a:t>
            </a:r>
            <a:r>
              <a:rPr lang="en-GB" sz="2000" dirty="0">
                <a:solidFill>
                  <a:srgbClr val="2E2E2E"/>
                </a:solidFill>
                <a:latin typeface="Times New Roman" panose="02020603050405020304" pitchFamily="18" charset="0"/>
                <a:cs typeface="Times New Roman" panose="02020603050405020304" pitchFamily="18" charset="0"/>
              </a:rPr>
              <a:t>(</a:t>
            </a:r>
            <a:r>
              <a:rPr lang="en-GB" sz="1800" dirty="0">
                <a:solidFill>
                  <a:srgbClr val="2E2E2E"/>
                </a:solidFill>
                <a:latin typeface="Times New Roman" panose="02020603050405020304" pitchFamily="18" charset="0"/>
                <a:cs typeface="Times New Roman" panose="02020603050405020304" pitchFamily="18" charset="0"/>
              </a:rPr>
              <a:t>LAN are small in size so its rarely of 10 KM long</a:t>
            </a:r>
            <a:r>
              <a:rPr lang="en-GB" sz="2000" dirty="0">
                <a:solidFill>
                  <a:srgbClr val="2E2E2E"/>
                </a:solidFill>
                <a:latin typeface="Times New Roman" panose="02020603050405020304" pitchFamily="18" charset="0"/>
                <a:cs typeface="Times New Roman" panose="02020603050405020304" pitchFamily="18" charset="0"/>
              </a:rPr>
              <a:t>)</a:t>
            </a:r>
          </a:p>
          <a:p>
            <a:pPr algn="just"/>
            <a:r>
              <a:rPr lang="en-GB" sz="2000" b="1" dirty="0">
                <a:solidFill>
                  <a:srgbClr val="FF0000"/>
                </a:solidFill>
                <a:latin typeface="Times New Roman" panose="02020603050405020304" pitchFamily="18" charset="0"/>
                <a:cs typeface="Times New Roman" panose="02020603050405020304" pitchFamily="18" charset="0"/>
              </a:rPr>
              <a:t>Maintenance(</a:t>
            </a:r>
            <a:r>
              <a:rPr lang="en-GB" sz="2000" dirty="0">
                <a:solidFill>
                  <a:srgbClr val="2E2E2E"/>
                </a:solidFill>
                <a:latin typeface="Times New Roman" panose="02020603050405020304" pitchFamily="18" charset="0"/>
                <a:cs typeface="Times New Roman" panose="02020603050405020304" pitchFamily="18" charset="0"/>
              </a:rPr>
              <a:t> </a:t>
            </a:r>
            <a:r>
              <a:rPr lang="en-GB" sz="1800" dirty="0">
                <a:solidFill>
                  <a:srgbClr val="2E2E2E"/>
                </a:solidFill>
                <a:latin typeface="Times New Roman" panose="02020603050405020304" pitchFamily="18" charset="0"/>
                <a:cs typeface="Times New Roman" panose="02020603050405020304" pitchFamily="18" charset="0"/>
              </a:rPr>
              <a:t>We face frequent hardware crashes so we need to check frequently so that work continue smoothly</a:t>
            </a:r>
            <a:r>
              <a:rPr lang="en-GB" sz="2000" dirty="0">
                <a:solidFill>
                  <a:srgbClr val="2E2E2E"/>
                </a:solidFill>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pic>
        <p:nvPicPr>
          <p:cNvPr id="14338" name="Picture 2" descr="Cables Lots Network Images, Stock Photos &amp; Vectors | Shutterstock">
            <a:extLst>
              <a:ext uri="{FF2B5EF4-FFF2-40B4-BE49-F238E27FC236}">
                <a16:creationId xmlns:a16="http://schemas.microsoft.com/office/drawing/2014/main" id="{AEADDD00-C6E1-4E1F-9E9C-C23F41EA94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64"/>
          <a:stretch/>
        </p:blipFill>
        <p:spPr bwMode="auto">
          <a:xfrm>
            <a:off x="7000460" y="3574567"/>
            <a:ext cx="4740966" cy="26271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340" name="Picture 4" descr="An Introduction to Network Switches - dummies">
            <a:extLst>
              <a:ext uri="{FF2B5EF4-FFF2-40B4-BE49-F238E27FC236}">
                <a16:creationId xmlns:a16="http://schemas.microsoft.com/office/drawing/2014/main" id="{D61F19AD-512D-49EB-9ECC-C7037160F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555" y="271670"/>
            <a:ext cx="5331827" cy="315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49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48A08-05D9-4944-B5FF-6C096BD171EF}"/>
              </a:ext>
            </a:extLst>
          </p:cNvPr>
          <p:cNvSpPr>
            <a:spLocks noGrp="1"/>
          </p:cNvSpPr>
          <p:nvPr>
            <p:ph type="title"/>
          </p:nvPr>
        </p:nvSpPr>
        <p:spPr/>
        <p:txBody>
          <a:bodyPr/>
          <a:lstStyle/>
          <a:p>
            <a:r>
              <a:rPr lang="en-GB" dirty="0"/>
              <a:t>Communication</a:t>
            </a:r>
          </a:p>
        </p:txBody>
      </p:sp>
      <p:sp>
        <p:nvSpPr>
          <p:cNvPr id="3" name="Content Placeholder 2">
            <a:extLst>
              <a:ext uri="{FF2B5EF4-FFF2-40B4-BE49-F238E27FC236}">
                <a16:creationId xmlns:a16="http://schemas.microsoft.com/office/drawing/2014/main" id="{8BF09ACB-70FD-45BB-9DBE-5E024B7F187A}"/>
              </a:ext>
            </a:extLst>
          </p:cNvPr>
          <p:cNvSpPr>
            <a:spLocks noGrp="1"/>
          </p:cNvSpPr>
          <p:nvPr>
            <p:ph idx="1"/>
          </p:nvPr>
        </p:nvSpPr>
        <p:spPr>
          <a:xfrm>
            <a:off x="838200" y="1825625"/>
            <a:ext cx="7017327" cy="4351338"/>
          </a:xfrm>
        </p:spPr>
        <p:txBody>
          <a:bodyPr>
            <a:normAutofit fontScale="92500" lnSpcReduction="10000"/>
          </a:bodyPr>
          <a:lstStyle/>
          <a:p>
            <a:pPr algn="just"/>
            <a:r>
              <a:rPr lang="en-GB" dirty="0"/>
              <a:t>Act of giving, receiving and sharing information</a:t>
            </a:r>
          </a:p>
          <a:p>
            <a:pPr algn="just"/>
            <a:r>
              <a:rPr lang="en-GB" dirty="0"/>
              <a:t>Process of exchange of news, views and idea with different people </a:t>
            </a:r>
          </a:p>
          <a:p>
            <a:pPr algn="just"/>
            <a:r>
              <a:rPr lang="en-GB" dirty="0"/>
              <a:t>Transfer of data and information between source and receiver. </a:t>
            </a:r>
          </a:p>
          <a:p>
            <a:pPr algn="just"/>
            <a:r>
              <a:rPr lang="en-GB" dirty="0"/>
              <a:t>Source sends data and recover takes the data</a:t>
            </a:r>
          </a:p>
          <a:p>
            <a:pPr algn="just"/>
            <a:r>
              <a:rPr lang="en-GB" dirty="0"/>
              <a:t>Communication is the process or system that transmit data, instructions and information form one computer to another computer</a:t>
            </a:r>
          </a:p>
          <a:p>
            <a:pPr algn="just"/>
            <a:r>
              <a:rPr lang="en-GB" dirty="0"/>
              <a:t>There are two types of communication : Voice and Data Communication</a:t>
            </a:r>
          </a:p>
        </p:txBody>
      </p:sp>
      <p:pic>
        <p:nvPicPr>
          <p:cNvPr id="1026" name="Picture 2" descr="How to navigate your coworkers' communication styles">
            <a:extLst>
              <a:ext uri="{FF2B5EF4-FFF2-40B4-BE49-F238E27FC236}">
                <a16:creationId xmlns:a16="http://schemas.microsoft.com/office/drawing/2014/main" id="{A5626EF7-1860-44C1-B924-06B5D6310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8730" y="1565998"/>
            <a:ext cx="3067050" cy="403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595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3CC8-9694-4B88-BA8D-FA5656D8CFEC}"/>
              </a:ext>
            </a:extLst>
          </p:cNvPr>
          <p:cNvSpPr>
            <a:spLocks noGrp="1"/>
          </p:cNvSpPr>
          <p:nvPr>
            <p:ph type="title"/>
          </p:nvPr>
        </p:nvSpPr>
        <p:spPr>
          <a:xfrm>
            <a:off x="371061" y="365125"/>
            <a:ext cx="8136835" cy="1325563"/>
          </a:xfrm>
        </p:spPr>
        <p:txBody>
          <a:bodyPr/>
          <a:lstStyle/>
          <a:p>
            <a:r>
              <a:rPr lang="en-GB" b="1" dirty="0"/>
              <a:t>MAN (Metropolitan Area Network)</a:t>
            </a:r>
          </a:p>
        </p:txBody>
      </p:sp>
      <p:sp>
        <p:nvSpPr>
          <p:cNvPr id="3" name="Content Placeholder 2">
            <a:extLst>
              <a:ext uri="{FF2B5EF4-FFF2-40B4-BE49-F238E27FC236}">
                <a16:creationId xmlns:a16="http://schemas.microsoft.com/office/drawing/2014/main" id="{06BEA85F-F831-4701-9740-85A19BD59082}"/>
              </a:ext>
            </a:extLst>
          </p:cNvPr>
          <p:cNvSpPr>
            <a:spLocks noGrp="1"/>
          </p:cNvSpPr>
          <p:nvPr>
            <p:ph idx="1"/>
          </p:nvPr>
        </p:nvSpPr>
        <p:spPr>
          <a:xfrm>
            <a:off x="652670" y="1690688"/>
            <a:ext cx="7007087" cy="4351338"/>
          </a:xfrm>
        </p:spPr>
        <p:txBody>
          <a:bodyPr/>
          <a:lstStyle/>
          <a:p>
            <a:pPr algn="just"/>
            <a:r>
              <a:rPr lang="en-GB" i="0" dirty="0">
                <a:solidFill>
                  <a:schemeClr val="accent1"/>
                </a:solidFill>
                <a:effectLst/>
                <a:latin typeface="Times New Roman" panose="02020603050405020304" pitchFamily="18" charset="0"/>
                <a:cs typeface="Times New Roman" panose="02020603050405020304" pitchFamily="18" charset="0"/>
              </a:rPr>
              <a:t>A Metropolitan Area Network is a class of network which serves a large geographical area between 5 to 100 KM in range</a:t>
            </a:r>
          </a:p>
          <a:p>
            <a:pPr algn="just"/>
            <a:r>
              <a:rPr lang="en-GB" dirty="0">
                <a:solidFill>
                  <a:schemeClr val="accent1"/>
                </a:solidFill>
                <a:latin typeface="Times New Roman" panose="02020603050405020304" pitchFamily="18" charset="0"/>
                <a:cs typeface="Times New Roman" panose="02020603050405020304" pitchFamily="18" charset="0"/>
              </a:rPr>
              <a:t>It include various LAN to form a small city network</a:t>
            </a:r>
          </a:p>
          <a:p>
            <a:pPr algn="just"/>
            <a:r>
              <a:rPr lang="en-GB" dirty="0">
                <a:solidFill>
                  <a:schemeClr val="accent1"/>
                </a:solidFill>
                <a:latin typeface="Times New Roman" panose="02020603050405020304" pitchFamily="18" charset="0"/>
                <a:cs typeface="Times New Roman" panose="02020603050405020304" pitchFamily="18" charset="0"/>
              </a:rPr>
              <a:t>Computer are connected with wire or wireless medium </a:t>
            </a:r>
          </a:p>
        </p:txBody>
      </p:sp>
      <p:pic>
        <p:nvPicPr>
          <p:cNvPr id="15362" name="Picture 2" descr="Metropolitan area network. | Download Scientific Diagram">
            <a:extLst>
              <a:ext uri="{FF2B5EF4-FFF2-40B4-BE49-F238E27FC236}">
                <a16:creationId xmlns:a16="http://schemas.microsoft.com/office/drawing/2014/main" id="{6BD7D9E1-3554-4713-90DF-665F6359F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8445" y="296485"/>
            <a:ext cx="3314285" cy="3570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4" name="Picture 4" descr="What is metropolitan area network?">
            <a:extLst>
              <a:ext uri="{FF2B5EF4-FFF2-40B4-BE49-F238E27FC236}">
                <a16:creationId xmlns:a16="http://schemas.microsoft.com/office/drawing/2014/main" id="{DAFACB84-576A-4FFE-9064-1AE7DCA0B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193" y="4175263"/>
            <a:ext cx="3314284" cy="2386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45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C8279-5027-4BE8-A96C-3676A29C1D68}"/>
              </a:ext>
            </a:extLst>
          </p:cNvPr>
          <p:cNvSpPr>
            <a:spLocks noGrp="1"/>
          </p:cNvSpPr>
          <p:nvPr>
            <p:ph type="title"/>
          </p:nvPr>
        </p:nvSpPr>
        <p:spPr/>
        <p:txBody>
          <a:bodyPr/>
          <a:lstStyle/>
          <a:p>
            <a:r>
              <a:rPr lang="en-GB" dirty="0"/>
              <a:t>Characteristics of MAN</a:t>
            </a:r>
          </a:p>
        </p:txBody>
      </p:sp>
      <p:sp>
        <p:nvSpPr>
          <p:cNvPr id="3" name="Content Placeholder 2">
            <a:extLst>
              <a:ext uri="{FF2B5EF4-FFF2-40B4-BE49-F238E27FC236}">
                <a16:creationId xmlns:a16="http://schemas.microsoft.com/office/drawing/2014/main" id="{0842C067-B597-4165-A1DD-07FB73A11D8D}"/>
              </a:ext>
            </a:extLst>
          </p:cNvPr>
          <p:cNvSpPr>
            <a:spLocks noGrp="1"/>
          </p:cNvSpPr>
          <p:nvPr>
            <p:ph idx="1"/>
          </p:nvPr>
        </p:nvSpPr>
        <p:spPr>
          <a:xfrm>
            <a:off x="838199" y="1825625"/>
            <a:ext cx="10827327" cy="4351338"/>
          </a:xfrm>
        </p:spPr>
        <p:txBody>
          <a:bodyPr>
            <a:normAutofit/>
          </a:bodyPr>
          <a:lstStyle/>
          <a:p>
            <a:r>
              <a:rPr lang="en-GB" sz="2400" b="0" i="0" dirty="0">
                <a:solidFill>
                  <a:srgbClr val="202124"/>
                </a:solidFill>
                <a:effectLst/>
                <a:latin typeface="arial" panose="020B0604020202020204" pitchFamily="34" charset="0"/>
              </a:rPr>
              <a:t>Network size generally ranges from 10 to 100 km.</a:t>
            </a:r>
          </a:p>
          <a:p>
            <a:r>
              <a:rPr lang="en-GB" sz="2400" dirty="0">
                <a:solidFill>
                  <a:srgbClr val="202124"/>
                </a:solidFill>
                <a:latin typeface="arial" panose="020B0604020202020204" pitchFamily="34" charset="0"/>
              </a:rPr>
              <a:t>Data transfer rate is moderate</a:t>
            </a:r>
          </a:p>
          <a:p>
            <a:r>
              <a:rPr lang="en-GB" sz="2400" dirty="0">
                <a:solidFill>
                  <a:srgbClr val="202124"/>
                </a:solidFill>
                <a:latin typeface="arial" panose="020B0604020202020204" pitchFamily="34" charset="0"/>
              </a:rPr>
              <a:t>Uses both wire or wireless </a:t>
            </a:r>
          </a:p>
          <a:p>
            <a:r>
              <a:rPr lang="en-GB" sz="2400" dirty="0">
                <a:solidFill>
                  <a:srgbClr val="202124"/>
                </a:solidFill>
                <a:latin typeface="arial" panose="020B0604020202020204" pitchFamily="34" charset="0"/>
              </a:rPr>
              <a:t>Can provide both private or public network</a:t>
            </a:r>
          </a:p>
          <a:p>
            <a:r>
              <a:rPr lang="en-GB" sz="2400" dirty="0">
                <a:solidFill>
                  <a:srgbClr val="202124"/>
                </a:solidFill>
                <a:latin typeface="arial" panose="020B0604020202020204" pitchFamily="34" charset="0"/>
              </a:rPr>
              <a:t>Expensive but slower than LAN</a:t>
            </a:r>
          </a:p>
          <a:p>
            <a:r>
              <a:rPr lang="en-GB" sz="2400" dirty="0">
                <a:solidFill>
                  <a:srgbClr val="202124"/>
                </a:solidFill>
                <a:latin typeface="arial" panose="020B0604020202020204" pitchFamily="34" charset="0"/>
              </a:rPr>
              <a:t>Provide uplinks for connecting LANs and WANs and Internet</a:t>
            </a:r>
            <a:endParaRPr lang="en-GB" sz="2400" dirty="0"/>
          </a:p>
        </p:txBody>
      </p:sp>
      <p:pic>
        <p:nvPicPr>
          <p:cNvPr id="1026" name="Picture 2" descr="What is metropolitan area network(MAN)? - Quora">
            <a:extLst>
              <a:ext uri="{FF2B5EF4-FFF2-40B4-BE49-F238E27FC236}">
                <a16:creationId xmlns:a16="http://schemas.microsoft.com/office/drawing/2014/main" id="{5D3A6E68-735B-466F-98F4-346E50868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668" y="681037"/>
            <a:ext cx="4361332" cy="300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44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EB265-82D3-4394-8856-B95B6FB26D02}"/>
              </a:ext>
            </a:extLst>
          </p:cNvPr>
          <p:cNvSpPr>
            <a:spLocks noGrp="1"/>
          </p:cNvSpPr>
          <p:nvPr>
            <p:ph type="title"/>
          </p:nvPr>
        </p:nvSpPr>
        <p:spPr/>
        <p:txBody>
          <a:bodyPr/>
          <a:lstStyle/>
          <a:p>
            <a:r>
              <a:rPr lang="en-GB" dirty="0"/>
              <a:t>Advantage of MAN</a:t>
            </a:r>
          </a:p>
        </p:txBody>
      </p:sp>
      <p:sp>
        <p:nvSpPr>
          <p:cNvPr id="3" name="Content Placeholder 2">
            <a:extLst>
              <a:ext uri="{FF2B5EF4-FFF2-40B4-BE49-F238E27FC236}">
                <a16:creationId xmlns:a16="http://schemas.microsoft.com/office/drawing/2014/main" id="{5CCF0094-7121-4E37-92DD-DC8852EDD3F5}"/>
              </a:ext>
            </a:extLst>
          </p:cNvPr>
          <p:cNvSpPr>
            <a:spLocks noGrp="1"/>
          </p:cNvSpPr>
          <p:nvPr>
            <p:ph idx="1"/>
          </p:nvPr>
        </p:nvSpPr>
        <p:spPr/>
        <p:txBody>
          <a:bodyPr/>
          <a:lstStyle/>
          <a:p>
            <a:pPr algn="l">
              <a:buFont typeface="Arial" panose="020B0604020202020204" pitchFamily="34" charset="0"/>
              <a:buChar char="•"/>
            </a:pPr>
            <a:r>
              <a:rPr lang="en-GB" b="0" i="0" dirty="0">
                <a:solidFill>
                  <a:srgbClr val="222222"/>
                </a:solidFill>
                <a:effectLst/>
                <a:latin typeface="arial" panose="020B0604020202020204" pitchFamily="34" charset="0"/>
              </a:rPr>
              <a:t>It is wider than LAN</a:t>
            </a:r>
            <a:endParaRPr lang="en-GB" b="0" i="0" dirty="0">
              <a:solidFill>
                <a:srgbClr val="222222"/>
              </a:solidFill>
              <a:effectLst/>
              <a:latin typeface="Arial" panose="020B0604020202020204" pitchFamily="34" charset="0"/>
            </a:endParaRPr>
          </a:p>
          <a:p>
            <a:pPr algn="l">
              <a:buFont typeface="Arial" panose="020B0604020202020204" pitchFamily="34" charset="0"/>
              <a:buChar char="•"/>
            </a:pPr>
            <a:r>
              <a:rPr lang="en-GB" b="0" i="0" dirty="0">
                <a:solidFill>
                  <a:srgbClr val="222222"/>
                </a:solidFill>
                <a:effectLst/>
                <a:latin typeface="arial" panose="020B0604020202020204" pitchFamily="34" charset="0"/>
              </a:rPr>
              <a:t>It helps in cost-effective sharing of common resources such as printer etc</a:t>
            </a:r>
            <a:endParaRPr lang="en-GB" b="0" i="0" dirty="0">
              <a:solidFill>
                <a:srgbClr val="222222"/>
              </a:solidFill>
              <a:effectLst/>
              <a:latin typeface="Arial" panose="020B0604020202020204" pitchFamily="34" charset="0"/>
            </a:endParaRPr>
          </a:p>
          <a:p>
            <a:pPr algn="l">
              <a:buFont typeface="Arial" panose="020B0604020202020204" pitchFamily="34" charset="0"/>
              <a:buChar char="•"/>
            </a:pPr>
            <a:r>
              <a:rPr lang="en-GB" b="0" i="0" dirty="0">
                <a:solidFill>
                  <a:srgbClr val="222222"/>
                </a:solidFill>
                <a:effectLst/>
                <a:latin typeface="arial" panose="020B0604020202020204" pitchFamily="34" charset="0"/>
              </a:rPr>
              <a:t>It help people interface fast LANs together. This is due to easy implement of links</a:t>
            </a:r>
            <a:endParaRPr lang="en-GB" b="0" i="0" dirty="0">
              <a:solidFill>
                <a:srgbClr val="222222"/>
              </a:solidFill>
              <a:effectLst/>
              <a:latin typeface="Arial" panose="020B0604020202020204" pitchFamily="34" charset="0"/>
            </a:endParaRPr>
          </a:p>
          <a:p>
            <a:pPr algn="l">
              <a:buFont typeface="Arial" panose="020B0604020202020204" pitchFamily="34" charset="0"/>
              <a:buChar char="•"/>
            </a:pPr>
            <a:r>
              <a:rPr lang="en-GB" b="0" i="0" dirty="0">
                <a:solidFill>
                  <a:srgbClr val="222222"/>
                </a:solidFill>
                <a:effectLst/>
                <a:latin typeface="arial" panose="020B0604020202020204" pitchFamily="34" charset="0"/>
              </a:rPr>
              <a:t>MAN require fewer resources compare to WAN. This saves the implementation cost</a:t>
            </a:r>
            <a:endParaRPr lang="en-GB" b="0" i="0" dirty="0">
              <a:solidFill>
                <a:srgbClr val="222222"/>
              </a:solidFill>
              <a:effectLst/>
              <a:latin typeface="Arial" panose="020B0604020202020204" pitchFamily="34" charset="0"/>
            </a:endParaRPr>
          </a:p>
          <a:p>
            <a:endParaRPr lang="en-GB" dirty="0"/>
          </a:p>
        </p:txBody>
      </p:sp>
      <p:pic>
        <p:nvPicPr>
          <p:cNvPr id="4" name="Picture 4" descr="Campus Area Network (CAN)? Definition, Advantages, and Disadvantages">
            <a:extLst>
              <a:ext uri="{FF2B5EF4-FFF2-40B4-BE49-F238E27FC236}">
                <a16:creationId xmlns:a16="http://schemas.microsoft.com/office/drawing/2014/main" id="{8926DD3B-5854-4633-9972-77423EF17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971" y="4602740"/>
            <a:ext cx="7274502" cy="208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432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7812-71AB-4085-9DB3-113ECFBFE5D7}"/>
              </a:ext>
            </a:extLst>
          </p:cNvPr>
          <p:cNvSpPr>
            <a:spLocks noGrp="1"/>
          </p:cNvSpPr>
          <p:nvPr>
            <p:ph type="title"/>
          </p:nvPr>
        </p:nvSpPr>
        <p:spPr/>
        <p:txBody>
          <a:bodyPr/>
          <a:lstStyle/>
          <a:p>
            <a:r>
              <a:rPr lang="en-GB" dirty="0"/>
              <a:t>Disadvantage of MAN</a:t>
            </a:r>
          </a:p>
        </p:txBody>
      </p:sp>
      <p:sp>
        <p:nvSpPr>
          <p:cNvPr id="3" name="Content Placeholder 2">
            <a:extLst>
              <a:ext uri="{FF2B5EF4-FFF2-40B4-BE49-F238E27FC236}">
                <a16:creationId xmlns:a16="http://schemas.microsoft.com/office/drawing/2014/main" id="{3FCCE789-065D-4BB3-B2CD-E767AC8B7228}"/>
              </a:ext>
            </a:extLst>
          </p:cNvPr>
          <p:cNvSpPr>
            <a:spLocks noGrp="1"/>
          </p:cNvSpPr>
          <p:nvPr>
            <p:ph idx="1"/>
          </p:nvPr>
        </p:nvSpPr>
        <p:spPr/>
        <p:txBody>
          <a:bodyPr/>
          <a:lstStyle/>
          <a:p>
            <a:pPr algn="just">
              <a:buFont typeface="Arial" panose="020B0604020202020204" pitchFamily="34" charset="0"/>
              <a:buChar char="•"/>
            </a:pPr>
            <a:r>
              <a:rPr lang="en-GB" b="0" i="0" dirty="0">
                <a:solidFill>
                  <a:srgbClr val="222222"/>
                </a:solidFill>
                <a:effectLst/>
                <a:latin typeface="arial" panose="020B0604020202020204" pitchFamily="34" charset="0"/>
              </a:rPr>
              <a:t>More cable require for a MAN connection from one place to another</a:t>
            </a:r>
            <a:endParaRPr lang="en-GB" b="0" i="0" dirty="0">
              <a:solidFill>
                <a:srgbClr val="222222"/>
              </a:solidFill>
              <a:effectLst/>
              <a:latin typeface="Arial" panose="020B0604020202020204" pitchFamily="34" charset="0"/>
            </a:endParaRPr>
          </a:p>
          <a:p>
            <a:pPr algn="just">
              <a:buFont typeface="Arial" panose="020B0604020202020204" pitchFamily="34" charset="0"/>
              <a:buChar char="•"/>
            </a:pPr>
            <a:r>
              <a:rPr lang="en-GB" b="0" i="0" dirty="0">
                <a:solidFill>
                  <a:srgbClr val="222222"/>
                </a:solidFill>
                <a:effectLst/>
                <a:latin typeface="arial" panose="020B0604020202020204" pitchFamily="34" charset="0"/>
              </a:rPr>
              <a:t>The data rate is slow compared to LAN</a:t>
            </a:r>
            <a:endParaRPr lang="en-GB" b="0" i="0" dirty="0">
              <a:solidFill>
                <a:srgbClr val="222222"/>
              </a:solidFill>
              <a:effectLst/>
              <a:latin typeface="Arial" panose="020B0604020202020204" pitchFamily="34" charset="0"/>
            </a:endParaRPr>
          </a:p>
          <a:p>
            <a:pPr algn="just">
              <a:buFont typeface="Arial" panose="020B0604020202020204" pitchFamily="34" charset="0"/>
              <a:buChar char="•"/>
            </a:pPr>
            <a:r>
              <a:rPr lang="en-GB" b="0" i="0" dirty="0">
                <a:solidFill>
                  <a:srgbClr val="222222"/>
                </a:solidFill>
                <a:effectLst/>
                <a:latin typeface="arial" panose="020B0604020202020204" pitchFamily="34" charset="0"/>
              </a:rPr>
              <a:t>It is difficult to make a system secure from hackers </a:t>
            </a:r>
            <a:endParaRPr lang="en-GB" b="0" i="0" dirty="0">
              <a:solidFill>
                <a:srgbClr val="222222"/>
              </a:solidFill>
              <a:effectLst/>
              <a:latin typeface="Arial" panose="020B0604020202020204" pitchFamily="34" charset="0"/>
            </a:endParaRPr>
          </a:p>
          <a:p>
            <a:pPr algn="just">
              <a:buFont typeface="Arial" panose="020B0604020202020204" pitchFamily="34" charset="0"/>
              <a:buChar char="•"/>
            </a:pPr>
            <a:r>
              <a:rPr lang="en-GB" b="0" i="0" dirty="0">
                <a:solidFill>
                  <a:srgbClr val="222222"/>
                </a:solidFill>
                <a:effectLst/>
                <a:latin typeface="arial" panose="020B0604020202020204" pitchFamily="34" charset="0"/>
              </a:rPr>
              <a:t>The large network difficult to manage</a:t>
            </a:r>
            <a:endParaRPr lang="en-GB" b="0" i="0" dirty="0">
              <a:solidFill>
                <a:srgbClr val="222222"/>
              </a:solidFill>
              <a:effectLst/>
              <a:latin typeface="Arial" panose="020B0604020202020204" pitchFamily="34" charset="0"/>
            </a:endParaRPr>
          </a:p>
          <a:p>
            <a:pPr algn="just">
              <a:buFont typeface="Arial" panose="020B0604020202020204" pitchFamily="34" charset="0"/>
              <a:buChar char="•"/>
            </a:pPr>
            <a:r>
              <a:rPr lang="en-GB" b="0" i="0" dirty="0">
                <a:solidFill>
                  <a:srgbClr val="222222"/>
                </a:solidFill>
                <a:effectLst/>
                <a:latin typeface="arial" panose="020B0604020202020204" pitchFamily="34" charset="0"/>
              </a:rPr>
              <a:t>It is difficult to secure the network once its becomes large</a:t>
            </a:r>
            <a:endParaRPr lang="en-GB" b="0" i="0" dirty="0">
              <a:solidFill>
                <a:srgbClr val="222222"/>
              </a:solidFill>
              <a:effectLst/>
              <a:latin typeface="Arial" panose="020B0604020202020204" pitchFamily="34" charset="0"/>
            </a:endParaRPr>
          </a:p>
          <a:p>
            <a:endParaRPr lang="en-GB" dirty="0"/>
          </a:p>
        </p:txBody>
      </p:sp>
      <p:pic>
        <p:nvPicPr>
          <p:cNvPr id="2050" name="Picture 2" descr="What are the advantages and disadvantages of metropolitan area networks? -  Quora">
            <a:extLst>
              <a:ext uri="{FF2B5EF4-FFF2-40B4-BE49-F238E27FC236}">
                <a16:creationId xmlns:a16="http://schemas.microsoft.com/office/drawing/2014/main" id="{1569F309-B0C8-4510-8601-F372EBA12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54" y="4655128"/>
            <a:ext cx="5649192" cy="203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443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F10DB-C536-41DA-A293-32BAC4728519}"/>
              </a:ext>
            </a:extLst>
          </p:cNvPr>
          <p:cNvSpPr>
            <a:spLocks noGrp="1"/>
          </p:cNvSpPr>
          <p:nvPr>
            <p:ph type="title"/>
          </p:nvPr>
        </p:nvSpPr>
        <p:spPr/>
        <p:txBody>
          <a:bodyPr/>
          <a:lstStyle/>
          <a:p>
            <a:r>
              <a:rPr lang="en-GB" dirty="0"/>
              <a:t>Wide Area Network</a:t>
            </a:r>
          </a:p>
        </p:txBody>
      </p:sp>
      <p:sp>
        <p:nvSpPr>
          <p:cNvPr id="3" name="Content Placeholder 2">
            <a:extLst>
              <a:ext uri="{FF2B5EF4-FFF2-40B4-BE49-F238E27FC236}">
                <a16:creationId xmlns:a16="http://schemas.microsoft.com/office/drawing/2014/main" id="{D292BC5C-2E75-4A6F-9A72-091FB0807FFE}"/>
              </a:ext>
            </a:extLst>
          </p:cNvPr>
          <p:cNvSpPr>
            <a:spLocks noGrp="1"/>
          </p:cNvSpPr>
          <p:nvPr>
            <p:ph idx="1"/>
          </p:nvPr>
        </p:nvSpPr>
        <p:spPr>
          <a:xfrm>
            <a:off x="838200" y="1825625"/>
            <a:ext cx="8014855" cy="4351338"/>
          </a:xfrm>
        </p:spPr>
        <p:txBody>
          <a:bodyPr>
            <a:normAutofit fontScale="92500" lnSpcReduction="20000"/>
          </a:bodyPr>
          <a:lstStyle/>
          <a:p>
            <a:pPr algn="just"/>
            <a:r>
              <a:rPr lang="en-GB" i="0" dirty="0">
                <a:solidFill>
                  <a:srgbClr val="4D5156"/>
                </a:solidFill>
                <a:effectLst/>
                <a:latin typeface="arial" panose="020B0604020202020204" pitchFamily="34" charset="0"/>
              </a:rPr>
              <a:t>A wide area network is a telecommunications network that extends over a large geographic area</a:t>
            </a:r>
          </a:p>
          <a:p>
            <a:pPr algn="just"/>
            <a:r>
              <a:rPr lang="en-GB" i="0" dirty="0">
                <a:solidFill>
                  <a:srgbClr val="202124"/>
                </a:solidFill>
                <a:effectLst/>
                <a:latin typeface="arial" panose="020B0604020202020204" pitchFamily="34" charset="0"/>
              </a:rPr>
              <a:t>WANs can be used to connect cities, states, or even countries</a:t>
            </a:r>
            <a:endParaRPr lang="en-GB" i="0" dirty="0">
              <a:solidFill>
                <a:srgbClr val="4D5156"/>
              </a:solidFill>
              <a:effectLst/>
              <a:latin typeface="arial" panose="020B0604020202020204" pitchFamily="34" charset="0"/>
            </a:endParaRPr>
          </a:p>
          <a:p>
            <a:pPr algn="just"/>
            <a:r>
              <a:rPr lang="en-GB" i="0" dirty="0">
                <a:solidFill>
                  <a:srgbClr val="202122"/>
                </a:solidFill>
                <a:effectLst/>
                <a:latin typeface="Arial" panose="020B0604020202020204" pitchFamily="34" charset="0"/>
              </a:rPr>
              <a:t>Businesses, as well as schools and government entities, use wide area networks to relay data to staff, students, clients, buyers and suppliers from various locations around the world</a:t>
            </a:r>
          </a:p>
          <a:p>
            <a:pPr algn="just"/>
            <a:r>
              <a:rPr lang="en-GB" b="0" i="0" dirty="0">
                <a:solidFill>
                  <a:srgbClr val="202122"/>
                </a:solidFill>
                <a:effectLst/>
                <a:latin typeface="Arial" panose="020B0604020202020204" pitchFamily="34" charset="0"/>
              </a:rPr>
              <a:t>This mode of telecommunication allows a business to effectively carry out its daily function regardless of location</a:t>
            </a:r>
            <a:endParaRPr lang="en-GB" b="0" dirty="0">
              <a:solidFill>
                <a:srgbClr val="202122"/>
              </a:solidFill>
              <a:latin typeface="Arial" panose="020B0604020202020204" pitchFamily="34" charset="0"/>
            </a:endParaRPr>
          </a:p>
          <a:p>
            <a:pPr algn="just"/>
            <a:r>
              <a:rPr lang="en-GB" b="0" i="0" dirty="0">
                <a:solidFill>
                  <a:srgbClr val="202122"/>
                </a:solidFill>
                <a:effectLst/>
                <a:latin typeface="Arial" panose="020B0604020202020204" pitchFamily="34" charset="0"/>
              </a:rPr>
              <a:t>The Internet may be considered a WAN</a:t>
            </a:r>
            <a:endParaRPr lang="en-GB" dirty="0"/>
          </a:p>
        </p:txBody>
      </p:sp>
      <p:pic>
        <p:nvPicPr>
          <p:cNvPr id="4098" name="Picture 2" descr="What Is a WAN? Wide-Area Network - Cisco">
            <a:extLst>
              <a:ext uri="{FF2B5EF4-FFF2-40B4-BE49-F238E27FC236}">
                <a16:creationId xmlns:a16="http://schemas.microsoft.com/office/drawing/2014/main" id="{DF56097E-618C-4637-8C06-FD717FC00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453" y="215900"/>
            <a:ext cx="2881745" cy="392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620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6705-0325-4A9D-94E9-E65B4B6327BD}"/>
              </a:ext>
            </a:extLst>
          </p:cNvPr>
          <p:cNvSpPr>
            <a:spLocks noGrp="1"/>
          </p:cNvSpPr>
          <p:nvPr>
            <p:ph type="title"/>
          </p:nvPr>
        </p:nvSpPr>
        <p:spPr>
          <a:xfrm>
            <a:off x="5001490" y="365125"/>
            <a:ext cx="6352309" cy="1325563"/>
          </a:xfrm>
        </p:spPr>
        <p:txBody>
          <a:bodyPr/>
          <a:lstStyle/>
          <a:p>
            <a:pPr algn="r"/>
            <a:r>
              <a:rPr lang="en-GB" dirty="0"/>
              <a:t>Characteristics of WAN</a:t>
            </a:r>
          </a:p>
        </p:txBody>
      </p:sp>
      <p:sp>
        <p:nvSpPr>
          <p:cNvPr id="3" name="Content Placeholder 2">
            <a:extLst>
              <a:ext uri="{FF2B5EF4-FFF2-40B4-BE49-F238E27FC236}">
                <a16:creationId xmlns:a16="http://schemas.microsoft.com/office/drawing/2014/main" id="{68CF086E-E463-4A8B-AD96-FBEADAF27085}"/>
              </a:ext>
            </a:extLst>
          </p:cNvPr>
          <p:cNvSpPr>
            <a:spLocks noGrp="1"/>
          </p:cNvSpPr>
          <p:nvPr>
            <p:ph idx="1"/>
          </p:nvPr>
        </p:nvSpPr>
        <p:spPr>
          <a:xfrm>
            <a:off x="3865418" y="1399309"/>
            <a:ext cx="8049491" cy="4777654"/>
          </a:xfrm>
        </p:spPr>
        <p:txBody>
          <a:bodyPr>
            <a:normAutofit fontScale="92500" lnSpcReduction="10000"/>
          </a:bodyPr>
          <a:lstStyle/>
          <a:p>
            <a:pPr algn="just">
              <a:buFont typeface="Arial" panose="020B0604020202020204" pitchFamily="34" charset="0"/>
              <a:buChar char="•"/>
            </a:pPr>
            <a:r>
              <a:rPr lang="en-GB" b="0" i="0" dirty="0">
                <a:solidFill>
                  <a:srgbClr val="202124"/>
                </a:solidFill>
                <a:effectLst/>
                <a:latin typeface="arial" panose="020B0604020202020204" pitchFamily="34" charset="0"/>
              </a:rPr>
              <a:t>WANs have a large capacity, connecting a large number of computers over a large area, and are inherently scalable.</a:t>
            </a:r>
          </a:p>
          <a:p>
            <a:pPr algn="just">
              <a:buFont typeface="Arial" panose="020B0604020202020204" pitchFamily="34" charset="0"/>
              <a:buChar char="•"/>
            </a:pPr>
            <a:r>
              <a:rPr lang="en-GB" b="0" i="0" dirty="0">
                <a:solidFill>
                  <a:srgbClr val="202124"/>
                </a:solidFill>
                <a:effectLst/>
                <a:latin typeface="arial" panose="020B0604020202020204" pitchFamily="34" charset="0"/>
              </a:rPr>
              <a:t>They facilitate the sharing of regional resources.</a:t>
            </a:r>
          </a:p>
          <a:p>
            <a:pPr algn="just">
              <a:buFont typeface="Arial" panose="020B0604020202020204" pitchFamily="34" charset="0"/>
              <a:buChar char="•"/>
            </a:pPr>
            <a:r>
              <a:rPr lang="en-GB" b="0" i="0" dirty="0">
                <a:solidFill>
                  <a:srgbClr val="202124"/>
                </a:solidFill>
                <a:effectLst/>
                <a:latin typeface="arial" panose="020B0604020202020204" pitchFamily="34" charset="0"/>
              </a:rPr>
              <a:t>They provide uplinks for connecting LANs and MANs to the Internet.</a:t>
            </a:r>
          </a:p>
          <a:p>
            <a:pPr algn="just">
              <a:buFont typeface="Arial" panose="020B0604020202020204" pitchFamily="34" charset="0"/>
              <a:buChar char="•"/>
            </a:pPr>
            <a:r>
              <a:rPr lang="en-GB" b="0" i="0" dirty="0">
                <a:solidFill>
                  <a:srgbClr val="000000"/>
                </a:solidFill>
                <a:effectLst/>
                <a:latin typeface="Arial" panose="020B0604020202020204" pitchFamily="34" charset="0"/>
              </a:rPr>
              <a:t>Communication links are provided by public carriers like telephone networks, network providers, cable systems, satellites etc.</a:t>
            </a:r>
          </a:p>
          <a:p>
            <a:pPr algn="just">
              <a:buFont typeface="Arial" panose="020B0604020202020204" pitchFamily="34" charset="0"/>
              <a:buChar char="•"/>
            </a:pPr>
            <a:r>
              <a:rPr lang="en-GB" b="0" i="0" dirty="0">
                <a:solidFill>
                  <a:srgbClr val="000000"/>
                </a:solidFill>
                <a:effectLst/>
                <a:latin typeface="Arial" panose="020B0604020202020204" pitchFamily="34" charset="0"/>
              </a:rPr>
              <a:t>Typically, they have low data transfer rate and high propagation delay, i.e. they have low communication speed.</a:t>
            </a:r>
          </a:p>
        </p:txBody>
      </p:sp>
      <p:pic>
        <p:nvPicPr>
          <p:cNvPr id="5122" name="Picture 2" descr="Wide Area Network Services in Nagpur by Communication World | ID: 3075210355">
            <a:extLst>
              <a:ext uri="{FF2B5EF4-FFF2-40B4-BE49-F238E27FC236}">
                <a16:creationId xmlns:a16="http://schemas.microsoft.com/office/drawing/2014/main" id="{6706290D-BDD4-4E12-AA14-2A258D389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91" y="365125"/>
            <a:ext cx="3708255" cy="3708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932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488A-6976-47F3-8FC2-9E2DB79FBDBB}"/>
              </a:ext>
            </a:extLst>
          </p:cNvPr>
          <p:cNvSpPr>
            <a:spLocks noGrp="1"/>
          </p:cNvSpPr>
          <p:nvPr>
            <p:ph type="title"/>
          </p:nvPr>
        </p:nvSpPr>
        <p:spPr/>
        <p:txBody>
          <a:bodyPr/>
          <a:lstStyle/>
          <a:p>
            <a:pPr algn="r"/>
            <a:r>
              <a:rPr lang="en-GB" dirty="0"/>
              <a:t>Advantage of WAN</a:t>
            </a:r>
          </a:p>
        </p:txBody>
      </p:sp>
      <p:sp>
        <p:nvSpPr>
          <p:cNvPr id="3" name="Content Placeholder 2">
            <a:extLst>
              <a:ext uri="{FF2B5EF4-FFF2-40B4-BE49-F238E27FC236}">
                <a16:creationId xmlns:a16="http://schemas.microsoft.com/office/drawing/2014/main" id="{5B743D9D-E083-47AF-9714-AA1C42245D55}"/>
              </a:ext>
            </a:extLst>
          </p:cNvPr>
          <p:cNvSpPr>
            <a:spLocks noGrp="1"/>
          </p:cNvSpPr>
          <p:nvPr>
            <p:ph idx="1"/>
          </p:nvPr>
        </p:nvSpPr>
        <p:spPr>
          <a:xfrm>
            <a:off x="3158835" y="1825625"/>
            <a:ext cx="8194963" cy="4351338"/>
          </a:xfrm>
        </p:spPr>
        <p:txBody>
          <a:bodyPr/>
          <a:lstStyle/>
          <a:p>
            <a:pPr algn="just"/>
            <a:r>
              <a:rPr lang="en-GB" b="0" i="0" dirty="0">
                <a:solidFill>
                  <a:srgbClr val="2E2E2E"/>
                </a:solidFill>
                <a:effectLst/>
                <a:latin typeface="Roboto" panose="02000000000000000000" pitchFamily="2" charset="0"/>
              </a:rPr>
              <a:t>WAN generally covers geographical areas of large proportions </a:t>
            </a:r>
          </a:p>
          <a:p>
            <a:pPr algn="just"/>
            <a:r>
              <a:rPr lang="en-GB" b="0" i="0" dirty="0">
                <a:solidFill>
                  <a:srgbClr val="2E2E2E"/>
                </a:solidFill>
                <a:effectLst/>
                <a:latin typeface="Roboto" panose="02000000000000000000" pitchFamily="2" charset="0"/>
              </a:rPr>
              <a:t>Using WAN means that you can share the data connected to all the devices in the respective network</a:t>
            </a:r>
          </a:p>
          <a:p>
            <a:pPr algn="just"/>
            <a:r>
              <a:rPr lang="en-GB" b="0" i="0" dirty="0">
                <a:solidFill>
                  <a:srgbClr val="2E2E2E"/>
                </a:solidFill>
                <a:effectLst/>
                <a:latin typeface="Roboto" panose="02000000000000000000" pitchFamily="2" charset="0"/>
              </a:rPr>
              <a:t>WAN users can get updated files and data from the servers</a:t>
            </a:r>
          </a:p>
          <a:p>
            <a:pPr algn="just"/>
            <a:r>
              <a:rPr lang="en-GB" dirty="0">
                <a:solidFill>
                  <a:srgbClr val="2E2E2E"/>
                </a:solidFill>
                <a:latin typeface="Roboto" panose="02000000000000000000" pitchFamily="2" charset="0"/>
              </a:rPr>
              <a:t>Messages travels very fast</a:t>
            </a:r>
            <a:endParaRPr lang="en-GB" dirty="0"/>
          </a:p>
        </p:txBody>
      </p:sp>
      <p:pic>
        <p:nvPicPr>
          <p:cNvPr id="4" name="Picture 4" descr="Advantages of WAN | disadvantages of WAN">
            <a:extLst>
              <a:ext uri="{FF2B5EF4-FFF2-40B4-BE49-F238E27FC236}">
                <a16:creationId xmlns:a16="http://schemas.microsoft.com/office/drawing/2014/main" id="{0B56C38C-3763-4900-A820-6A369AF30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45" y="209118"/>
            <a:ext cx="2852737" cy="34207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6" name="Picture 2" descr="Wide Area Network | 6 advantages, disadvantages -">
            <a:extLst>
              <a:ext uri="{FF2B5EF4-FFF2-40B4-BE49-F238E27FC236}">
                <a16:creationId xmlns:a16="http://schemas.microsoft.com/office/drawing/2014/main" id="{11182855-B751-4E66-8210-9D4FAE7FD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44" y="3976255"/>
            <a:ext cx="2852737" cy="2516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62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2378-FFDA-4A7D-8428-FA8DAEF4D46E}"/>
              </a:ext>
            </a:extLst>
          </p:cNvPr>
          <p:cNvSpPr>
            <a:spLocks noGrp="1"/>
          </p:cNvSpPr>
          <p:nvPr>
            <p:ph type="title"/>
          </p:nvPr>
        </p:nvSpPr>
        <p:spPr>
          <a:xfrm>
            <a:off x="5805054" y="365125"/>
            <a:ext cx="5548745" cy="1325563"/>
          </a:xfrm>
        </p:spPr>
        <p:txBody>
          <a:bodyPr/>
          <a:lstStyle/>
          <a:p>
            <a:r>
              <a:rPr lang="en-GB" dirty="0"/>
              <a:t>Disadvantage of WAN</a:t>
            </a:r>
          </a:p>
        </p:txBody>
      </p:sp>
      <p:sp>
        <p:nvSpPr>
          <p:cNvPr id="3" name="Content Placeholder 2">
            <a:extLst>
              <a:ext uri="{FF2B5EF4-FFF2-40B4-BE49-F238E27FC236}">
                <a16:creationId xmlns:a16="http://schemas.microsoft.com/office/drawing/2014/main" id="{6EEA813F-4DD9-411A-BA65-1D1AFE9DA7FA}"/>
              </a:ext>
            </a:extLst>
          </p:cNvPr>
          <p:cNvSpPr>
            <a:spLocks noGrp="1"/>
          </p:cNvSpPr>
          <p:nvPr>
            <p:ph idx="1"/>
          </p:nvPr>
        </p:nvSpPr>
        <p:spPr>
          <a:xfrm>
            <a:off x="4031672" y="1590097"/>
            <a:ext cx="7737764" cy="4351338"/>
          </a:xfrm>
        </p:spPr>
        <p:txBody>
          <a:bodyPr>
            <a:normAutofit lnSpcReduction="10000"/>
          </a:bodyPr>
          <a:lstStyle/>
          <a:p>
            <a:pPr algn="just"/>
            <a:r>
              <a:rPr lang="en-GB" b="0" i="0" dirty="0">
                <a:solidFill>
                  <a:srgbClr val="2E2E2E"/>
                </a:solidFill>
                <a:effectLst/>
                <a:latin typeface="Roboto" panose="02000000000000000000" pitchFamily="2" charset="0"/>
              </a:rPr>
              <a:t>Security gap which paves the way for malicious attacks and identity thefts</a:t>
            </a:r>
          </a:p>
          <a:p>
            <a:pPr algn="just"/>
            <a:r>
              <a:rPr lang="en-GB" dirty="0">
                <a:solidFill>
                  <a:srgbClr val="2E2E2E"/>
                </a:solidFill>
                <a:latin typeface="Roboto" panose="02000000000000000000" pitchFamily="2" charset="0"/>
              </a:rPr>
              <a:t>D</a:t>
            </a:r>
            <a:r>
              <a:rPr lang="en-GB" b="0" i="0" dirty="0">
                <a:solidFill>
                  <a:srgbClr val="2E2E2E"/>
                </a:solidFill>
                <a:effectLst/>
                <a:latin typeface="Roboto" panose="02000000000000000000" pitchFamily="2" charset="0"/>
              </a:rPr>
              <a:t>ata transfer that can be easily accessed by the hackers</a:t>
            </a:r>
          </a:p>
          <a:p>
            <a:pPr algn="just"/>
            <a:r>
              <a:rPr lang="en-GB" dirty="0">
                <a:solidFill>
                  <a:srgbClr val="2E2E2E"/>
                </a:solidFill>
                <a:latin typeface="Roboto" panose="02000000000000000000" pitchFamily="2" charset="0"/>
              </a:rPr>
              <a:t>C</a:t>
            </a:r>
            <a:r>
              <a:rPr lang="en-GB" b="0" i="0" dirty="0">
                <a:solidFill>
                  <a:srgbClr val="2E2E2E"/>
                </a:solidFill>
                <a:effectLst/>
                <a:latin typeface="Roboto" panose="02000000000000000000" pitchFamily="2" charset="0"/>
              </a:rPr>
              <a:t>ustomers often face disconnection issues more frequently</a:t>
            </a:r>
            <a:endParaRPr lang="en-GB" dirty="0">
              <a:solidFill>
                <a:srgbClr val="2E2E2E"/>
              </a:solidFill>
              <a:latin typeface="Roboto" panose="02000000000000000000" pitchFamily="2" charset="0"/>
            </a:endParaRPr>
          </a:p>
          <a:p>
            <a:pPr algn="just"/>
            <a:r>
              <a:rPr lang="en-GB" b="0" i="0" dirty="0">
                <a:solidFill>
                  <a:srgbClr val="2E2E2E"/>
                </a:solidFill>
                <a:effectLst/>
                <a:latin typeface="Roboto" panose="02000000000000000000" pitchFamily="2" charset="0"/>
              </a:rPr>
              <a:t>Setting up a WAN requires purchasing of routers, switches and security solutions</a:t>
            </a:r>
          </a:p>
          <a:p>
            <a:pPr algn="just"/>
            <a:r>
              <a:rPr lang="en-GB" b="0" i="0" dirty="0">
                <a:solidFill>
                  <a:srgbClr val="2E2E2E"/>
                </a:solidFill>
                <a:effectLst/>
                <a:latin typeface="Roboto" panose="02000000000000000000" pitchFamily="2" charset="0"/>
              </a:rPr>
              <a:t>Needs assistance from network administrators and technicians</a:t>
            </a:r>
            <a:endParaRPr lang="en-GB" dirty="0"/>
          </a:p>
        </p:txBody>
      </p:sp>
      <p:pic>
        <p:nvPicPr>
          <p:cNvPr id="7170" name="Picture 2" descr="Wide Area Network Advantages and Disadvantages">
            <a:extLst>
              <a:ext uri="{FF2B5EF4-FFF2-40B4-BE49-F238E27FC236}">
                <a16:creationId xmlns:a16="http://schemas.microsoft.com/office/drawing/2014/main" id="{F29E602F-10CA-4AD4-B926-E9CE8B628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7" y="218281"/>
            <a:ext cx="3609108" cy="2455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The Advantages and Disadvantages of WANs | Purple">
            <a:extLst>
              <a:ext uri="{FF2B5EF4-FFF2-40B4-BE49-F238E27FC236}">
                <a16:creationId xmlns:a16="http://schemas.microsoft.com/office/drawing/2014/main" id="{2716F247-D238-47D5-AB5B-EB55CDE253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555"/>
          <a:stretch/>
        </p:blipFill>
        <p:spPr bwMode="auto">
          <a:xfrm>
            <a:off x="311727" y="3765766"/>
            <a:ext cx="3609108" cy="2455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747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7266-61D4-4DFB-83D0-9FB5F046F34B}"/>
              </a:ext>
            </a:extLst>
          </p:cNvPr>
          <p:cNvSpPr>
            <a:spLocks noGrp="1"/>
          </p:cNvSpPr>
          <p:nvPr>
            <p:ph type="title"/>
          </p:nvPr>
        </p:nvSpPr>
        <p:spPr/>
        <p:txBody>
          <a:bodyPr/>
          <a:lstStyle/>
          <a:p>
            <a:r>
              <a:rPr lang="en-GB" dirty="0"/>
              <a:t>Transmission Medium </a:t>
            </a:r>
          </a:p>
        </p:txBody>
      </p:sp>
      <p:sp>
        <p:nvSpPr>
          <p:cNvPr id="3" name="Content Placeholder 2">
            <a:extLst>
              <a:ext uri="{FF2B5EF4-FFF2-40B4-BE49-F238E27FC236}">
                <a16:creationId xmlns:a16="http://schemas.microsoft.com/office/drawing/2014/main" id="{A9588E38-B669-40EA-AFD7-C9D1212E43B8}"/>
              </a:ext>
            </a:extLst>
          </p:cNvPr>
          <p:cNvSpPr>
            <a:spLocks noGrp="1"/>
          </p:cNvSpPr>
          <p:nvPr>
            <p:ph idx="1"/>
          </p:nvPr>
        </p:nvSpPr>
        <p:spPr>
          <a:xfrm>
            <a:off x="838199" y="1825625"/>
            <a:ext cx="10910455" cy="4351338"/>
          </a:xfrm>
        </p:spPr>
        <p:txBody>
          <a:bodyPr/>
          <a:lstStyle/>
          <a:p>
            <a:pPr algn="just"/>
            <a:r>
              <a:rPr lang="en-GB" i="0" dirty="0">
                <a:solidFill>
                  <a:srgbClr val="4D5156"/>
                </a:solidFill>
                <a:effectLst/>
                <a:latin typeface="arial" panose="020B0604020202020204" pitchFamily="34" charset="0"/>
              </a:rPr>
              <a:t>A transmission medium is a system or substance that can mediate the propagation of signals for the purposes of telecommunication</a:t>
            </a:r>
          </a:p>
          <a:p>
            <a:pPr algn="just"/>
            <a:r>
              <a:rPr lang="en-GB" i="0" dirty="0">
                <a:solidFill>
                  <a:srgbClr val="202124"/>
                </a:solidFill>
                <a:effectLst/>
                <a:latin typeface="arial" panose="020B0604020202020204" pitchFamily="34" charset="0"/>
              </a:rPr>
              <a:t> A physical path between the transmitter and the receive</a:t>
            </a:r>
          </a:p>
          <a:p>
            <a:pPr algn="just"/>
            <a:r>
              <a:rPr lang="en-GB" i="0" dirty="0">
                <a:solidFill>
                  <a:srgbClr val="202124"/>
                </a:solidFill>
                <a:effectLst/>
                <a:latin typeface="arial" panose="020B0604020202020204" pitchFamily="34" charset="0"/>
              </a:rPr>
              <a:t>There are two types of transmission media : </a:t>
            </a:r>
            <a:r>
              <a:rPr lang="en-GB" dirty="0">
                <a:solidFill>
                  <a:srgbClr val="202124"/>
                </a:solidFill>
                <a:latin typeface="arial" panose="020B0604020202020204" pitchFamily="34" charset="0"/>
              </a:rPr>
              <a:t>G</a:t>
            </a:r>
            <a:r>
              <a:rPr lang="en-GB" i="0" dirty="0">
                <a:solidFill>
                  <a:srgbClr val="202124"/>
                </a:solidFill>
                <a:effectLst/>
                <a:latin typeface="arial" panose="020B0604020202020204" pitchFamily="34" charset="0"/>
              </a:rPr>
              <a:t>uided and Unguided</a:t>
            </a:r>
            <a:endParaRPr lang="en-GB" dirty="0"/>
          </a:p>
        </p:txBody>
      </p:sp>
      <p:pic>
        <p:nvPicPr>
          <p:cNvPr id="8194" name="Picture 2" descr="Transmission Media - Tutorial And Example">
            <a:extLst>
              <a:ext uri="{FF2B5EF4-FFF2-40B4-BE49-F238E27FC236}">
                <a16:creationId xmlns:a16="http://schemas.microsoft.com/office/drawing/2014/main" id="{CB8F721E-CFBF-4BB8-ABAA-6816B2DD1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70" y="3723409"/>
            <a:ext cx="5589875" cy="3009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6" name="Picture 4" descr="Transmission Media in Computer Network">
            <a:extLst>
              <a:ext uri="{FF2B5EF4-FFF2-40B4-BE49-F238E27FC236}">
                <a16:creationId xmlns:a16="http://schemas.microsoft.com/office/drawing/2014/main" id="{F1FA119E-CE26-4F89-855C-D48F69186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426" y="3758045"/>
            <a:ext cx="5455228" cy="2975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059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5927-F86F-46C9-95B5-37A67125A6E3}"/>
              </a:ext>
            </a:extLst>
          </p:cNvPr>
          <p:cNvSpPr>
            <a:spLocks noGrp="1"/>
          </p:cNvSpPr>
          <p:nvPr>
            <p:ph type="title"/>
          </p:nvPr>
        </p:nvSpPr>
        <p:spPr/>
        <p:txBody>
          <a:bodyPr/>
          <a:lstStyle/>
          <a:p>
            <a:r>
              <a:rPr lang="en-GB" dirty="0"/>
              <a:t>Guided Cable</a:t>
            </a:r>
          </a:p>
        </p:txBody>
      </p:sp>
      <p:sp>
        <p:nvSpPr>
          <p:cNvPr id="3" name="Content Placeholder 2">
            <a:extLst>
              <a:ext uri="{FF2B5EF4-FFF2-40B4-BE49-F238E27FC236}">
                <a16:creationId xmlns:a16="http://schemas.microsoft.com/office/drawing/2014/main" id="{27F54406-F24A-46E7-8C48-BF05B4CC5FD9}"/>
              </a:ext>
            </a:extLst>
          </p:cNvPr>
          <p:cNvSpPr>
            <a:spLocks noGrp="1"/>
          </p:cNvSpPr>
          <p:nvPr>
            <p:ph idx="1"/>
          </p:nvPr>
        </p:nvSpPr>
        <p:spPr>
          <a:xfrm>
            <a:off x="838200" y="1825625"/>
            <a:ext cx="5881255" cy="4351338"/>
          </a:xfrm>
        </p:spPr>
        <p:txBody>
          <a:bodyPr/>
          <a:lstStyle/>
          <a:p>
            <a:pPr algn="just"/>
            <a:r>
              <a:rPr lang="en-GB" i="0" dirty="0">
                <a:solidFill>
                  <a:srgbClr val="202124"/>
                </a:solidFill>
                <a:effectLst/>
                <a:latin typeface="arial" panose="020B0604020202020204" pitchFamily="34" charset="0"/>
              </a:rPr>
              <a:t>Guided media, which are those that provide a conduit from one device to another, include Twisted-Pair Cable, Coaxial Cable, and Fibre-Optic Cable</a:t>
            </a:r>
          </a:p>
          <a:p>
            <a:pPr algn="just"/>
            <a:r>
              <a:rPr lang="en-GB" dirty="0">
                <a:solidFill>
                  <a:srgbClr val="202124"/>
                </a:solidFill>
                <a:latin typeface="arial" panose="020B0604020202020204" pitchFamily="34" charset="0"/>
              </a:rPr>
              <a:t>G</a:t>
            </a:r>
            <a:r>
              <a:rPr lang="en-GB" i="0" dirty="0">
                <a:solidFill>
                  <a:srgbClr val="202124"/>
                </a:solidFill>
                <a:effectLst/>
                <a:latin typeface="arial" panose="020B0604020202020204" pitchFamily="34" charset="0"/>
              </a:rPr>
              <a:t>uided media include phone lines, twisted pair cables, coaxial cables, and optical </a:t>
            </a:r>
            <a:r>
              <a:rPr lang="en-GB" i="0" dirty="0" err="1">
                <a:solidFill>
                  <a:srgbClr val="202124"/>
                </a:solidFill>
                <a:effectLst/>
                <a:latin typeface="arial" panose="020B0604020202020204" pitchFamily="34" charset="0"/>
              </a:rPr>
              <a:t>fibers</a:t>
            </a:r>
            <a:endParaRPr lang="en-GB" i="0" dirty="0">
              <a:solidFill>
                <a:srgbClr val="202124"/>
              </a:solidFill>
              <a:effectLst/>
              <a:latin typeface="arial" panose="020B0604020202020204" pitchFamily="34" charset="0"/>
            </a:endParaRPr>
          </a:p>
          <a:p>
            <a:pPr algn="just"/>
            <a:r>
              <a:rPr lang="en-GB" i="0" dirty="0">
                <a:solidFill>
                  <a:srgbClr val="202124"/>
                </a:solidFill>
                <a:effectLst/>
                <a:latin typeface="arial" panose="020B0604020202020204" pitchFamily="34" charset="0"/>
              </a:rPr>
              <a:t>Guided media is used for point to point communication</a:t>
            </a:r>
            <a:endParaRPr lang="en-GB" dirty="0"/>
          </a:p>
        </p:txBody>
      </p:sp>
      <p:pic>
        <p:nvPicPr>
          <p:cNvPr id="9218" name="Picture 2" descr="Bounded/Guided Transmission Media in Computer Networks | Studytonight">
            <a:extLst>
              <a:ext uri="{FF2B5EF4-FFF2-40B4-BE49-F238E27FC236}">
                <a16:creationId xmlns:a16="http://schemas.microsoft.com/office/drawing/2014/main" id="{E0D27913-AAE9-479C-AE27-69819C70D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203" y="204787"/>
            <a:ext cx="4715741" cy="3438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Guided Media In Computer Network- 3 Types of guided media| Pros and cons of guided  media -">
            <a:extLst>
              <a:ext uri="{FF2B5EF4-FFF2-40B4-BE49-F238E27FC236}">
                <a16:creationId xmlns:a16="http://schemas.microsoft.com/office/drawing/2014/main" id="{BE91508F-E23C-4DA2-832B-48446634E8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781"/>
          <a:stretch/>
        </p:blipFill>
        <p:spPr bwMode="auto">
          <a:xfrm>
            <a:off x="7005203" y="4001294"/>
            <a:ext cx="4715741" cy="2491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02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8C5D-3BA6-44A9-BC8D-4149CA3288A6}"/>
              </a:ext>
            </a:extLst>
          </p:cNvPr>
          <p:cNvSpPr>
            <a:spLocks noGrp="1"/>
          </p:cNvSpPr>
          <p:nvPr>
            <p:ph type="title"/>
          </p:nvPr>
        </p:nvSpPr>
        <p:spPr/>
        <p:txBody>
          <a:bodyPr/>
          <a:lstStyle/>
          <a:p>
            <a:r>
              <a:rPr lang="en-GB" dirty="0"/>
              <a:t>Voice Communication	</a:t>
            </a:r>
          </a:p>
        </p:txBody>
      </p:sp>
      <p:sp>
        <p:nvSpPr>
          <p:cNvPr id="3" name="Content Placeholder 2">
            <a:extLst>
              <a:ext uri="{FF2B5EF4-FFF2-40B4-BE49-F238E27FC236}">
                <a16:creationId xmlns:a16="http://schemas.microsoft.com/office/drawing/2014/main" id="{2DDD5798-E4BA-4A56-BBDE-588A83BDBB30}"/>
              </a:ext>
            </a:extLst>
          </p:cNvPr>
          <p:cNvSpPr>
            <a:spLocks noGrp="1"/>
          </p:cNvSpPr>
          <p:nvPr>
            <p:ph idx="1"/>
          </p:nvPr>
        </p:nvSpPr>
        <p:spPr>
          <a:xfrm>
            <a:off x="838200" y="1652104"/>
            <a:ext cx="7807036" cy="4524859"/>
          </a:xfrm>
        </p:spPr>
        <p:txBody>
          <a:bodyPr/>
          <a:lstStyle/>
          <a:p>
            <a:pPr algn="just"/>
            <a:r>
              <a:rPr lang="en-GB" sz="3200" dirty="0">
                <a:solidFill>
                  <a:srgbClr val="202124"/>
                </a:solidFill>
                <a:latin typeface="Times New Roman" panose="02020603050405020304" pitchFamily="18" charset="0"/>
                <a:cs typeface="Times New Roman" panose="02020603050405020304" pitchFamily="18" charset="0"/>
              </a:rPr>
              <a:t>C</a:t>
            </a:r>
            <a:r>
              <a:rPr lang="en-GB" sz="3200" i="0" dirty="0">
                <a:solidFill>
                  <a:srgbClr val="202124"/>
                </a:solidFill>
                <a:effectLst/>
                <a:latin typeface="Times New Roman" panose="02020603050405020304" pitchFamily="18" charset="0"/>
                <a:cs typeface="Times New Roman" panose="02020603050405020304" pitchFamily="18" charset="0"/>
              </a:rPr>
              <a:t>ommunication by word of mouth</a:t>
            </a:r>
            <a:endParaRPr lang="en-GB" sz="3200" dirty="0">
              <a:latin typeface="Times New Roman" panose="02020603050405020304" pitchFamily="18" charset="0"/>
              <a:cs typeface="Times New Roman" panose="02020603050405020304" pitchFamily="18" charset="0"/>
            </a:endParaRPr>
          </a:p>
          <a:p>
            <a:pPr algn="just"/>
            <a:r>
              <a:rPr lang="en-GB" sz="3200" dirty="0">
                <a:latin typeface="Times New Roman" panose="02020603050405020304" pitchFamily="18" charset="0"/>
                <a:cs typeface="Times New Roman" panose="02020603050405020304" pitchFamily="18" charset="0"/>
              </a:rPr>
              <a:t>Telephone Communication is most common voice communication</a:t>
            </a:r>
          </a:p>
          <a:p>
            <a:pPr algn="just"/>
            <a:r>
              <a:rPr lang="en-GB" sz="3200" dirty="0">
                <a:latin typeface="Times New Roman" panose="02020603050405020304" pitchFamily="18" charset="0"/>
                <a:cs typeface="Times New Roman" panose="02020603050405020304" pitchFamily="18" charset="0"/>
              </a:rPr>
              <a:t>On modern we do some voice call on messenger or other social media platforms</a:t>
            </a:r>
          </a:p>
          <a:p>
            <a:pPr algn="just"/>
            <a:endParaRPr lang="en-GB" dirty="0">
              <a:latin typeface="Tim"/>
            </a:endParaRPr>
          </a:p>
        </p:txBody>
      </p:sp>
      <p:pic>
        <p:nvPicPr>
          <p:cNvPr id="2054" name="Picture 6" descr="Understanding the Importance of a Hazard-Free Voice Communication">
            <a:extLst>
              <a:ext uri="{FF2B5EF4-FFF2-40B4-BE49-F238E27FC236}">
                <a16:creationId xmlns:a16="http://schemas.microsoft.com/office/drawing/2014/main" id="{BEF59465-0D91-4F06-8D9A-902C1D2B4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236" y="1814512"/>
            <a:ext cx="3434629" cy="3408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27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407FB-DE82-435E-ABE3-DD9956CEDD0E}"/>
              </a:ext>
            </a:extLst>
          </p:cNvPr>
          <p:cNvSpPr>
            <a:spLocks noGrp="1"/>
          </p:cNvSpPr>
          <p:nvPr>
            <p:ph type="title"/>
          </p:nvPr>
        </p:nvSpPr>
        <p:spPr/>
        <p:txBody>
          <a:bodyPr/>
          <a:lstStyle/>
          <a:p>
            <a:r>
              <a:rPr lang="en-GB" dirty="0"/>
              <a:t>Twisted-Pair Cable</a:t>
            </a:r>
          </a:p>
        </p:txBody>
      </p:sp>
      <p:sp>
        <p:nvSpPr>
          <p:cNvPr id="3" name="Content Placeholder 2">
            <a:extLst>
              <a:ext uri="{FF2B5EF4-FFF2-40B4-BE49-F238E27FC236}">
                <a16:creationId xmlns:a16="http://schemas.microsoft.com/office/drawing/2014/main" id="{A5552DFB-49B2-47FE-8A72-93CDFB15E644}"/>
              </a:ext>
            </a:extLst>
          </p:cNvPr>
          <p:cNvSpPr>
            <a:spLocks noGrp="1"/>
          </p:cNvSpPr>
          <p:nvPr>
            <p:ph idx="1"/>
          </p:nvPr>
        </p:nvSpPr>
        <p:spPr>
          <a:xfrm>
            <a:off x="332510" y="1468582"/>
            <a:ext cx="7218218" cy="4708381"/>
          </a:xfrm>
        </p:spPr>
        <p:txBody>
          <a:bodyPr>
            <a:normAutofit fontScale="92500" lnSpcReduction="10000"/>
          </a:bodyPr>
          <a:lstStyle/>
          <a:p>
            <a:pPr algn="just"/>
            <a:r>
              <a:rPr lang="en-GB" sz="2400" b="0" i="0" dirty="0">
                <a:solidFill>
                  <a:srgbClr val="555555"/>
                </a:solidFill>
                <a:effectLst/>
                <a:latin typeface="Open Sans" panose="020B0606030504020204" pitchFamily="34" charset="0"/>
              </a:rPr>
              <a:t>Twisted pair cables have been around for a long time.</a:t>
            </a:r>
          </a:p>
          <a:p>
            <a:pPr algn="just"/>
            <a:r>
              <a:rPr lang="en-GB" sz="2400" b="0" i="0" dirty="0">
                <a:solidFill>
                  <a:srgbClr val="555555"/>
                </a:solidFill>
                <a:effectLst/>
                <a:latin typeface="Open Sans" panose="020B0606030504020204" pitchFamily="34" charset="0"/>
              </a:rPr>
              <a:t>mainly invented for voice transmissions</a:t>
            </a:r>
            <a:endParaRPr lang="en-GB" sz="2400" dirty="0">
              <a:solidFill>
                <a:srgbClr val="555555"/>
              </a:solidFill>
              <a:latin typeface="Open Sans" panose="020B0606030504020204" pitchFamily="34" charset="0"/>
            </a:endParaRPr>
          </a:p>
          <a:p>
            <a:pPr algn="just"/>
            <a:r>
              <a:rPr lang="en-GB" sz="2400" b="0" i="0" dirty="0">
                <a:solidFill>
                  <a:srgbClr val="555555"/>
                </a:solidFill>
                <a:effectLst/>
                <a:latin typeface="Open Sans" panose="020B0606030504020204" pitchFamily="34" charset="0"/>
              </a:rPr>
              <a:t>Twisted pair is a widely used medium in networking because it's lighter, cheaper, more flexible, easy to install, and provides greater speeds than coaxial cables</a:t>
            </a:r>
          </a:p>
          <a:p>
            <a:pPr algn="just"/>
            <a:r>
              <a:rPr lang="en-GB" sz="2400" dirty="0">
                <a:solidFill>
                  <a:srgbClr val="555555"/>
                </a:solidFill>
                <a:latin typeface="Open Sans" panose="020B0606030504020204" pitchFamily="34" charset="0"/>
              </a:rPr>
              <a:t>U</a:t>
            </a:r>
            <a:r>
              <a:rPr lang="en-GB" sz="2400" b="0" i="0" dirty="0">
                <a:solidFill>
                  <a:srgbClr val="555555"/>
                </a:solidFill>
                <a:effectLst/>
                <a:latin typeface="Open Sans" panose="020B0606030504020204" pitchFamily="34" charset="0"/>
              </a:rPr>
              <a:t>nshielded twisted pair cable and Shielded twisted pair cable </a:t>
            </a:r>
          </a:p>
          <a:p>
            <a:pPr algn="just"/>
            <a:r>
              <a:rPr lang="en-GB" sz="2400" b="0" i="0" dirty="0">
                <a:solidFill>
                  <a:srgbClr val="555555"/>
                </a:solidFill>
                <a:effectLst/>
                <a:latin typeface="Open Sans" panose="020B0606030504020204" pitchFamily="34" charset="0"/>
              </a:rPr>
              <a:t>The unshielded twisted pair cable has 4 pairs of copper wires that are present inside a plastic sheath.</a:t>
            </a:r>
            <a:endParaRPr lang="en-GB" sz="2400" dirty="0">
              <a:solidFill>
                <a:srgbClr val="555555"/>
              </a:solidFill>
              <a:latin typeface="Open Sans" panose="020B0606030504020204" pitchFamily="34" charset="0"/>
            </a:endParaRPr>
          </a:p>
          <a:p>
            <a:pPr algn="just"/>
            <a:r>
              <a:rPr lang="en-GB" sz="2400" b="0" i="0" dirty="0">
                <a:solidFill>
                  <a:srgbClr val="555555"/>
                </a:solidFill>
                <a:effectLst/>
                <a:latin typeface="Open Sans" panose="020B0606030504020204" pitchFamily="34" charset="0"/>
              </a:rPr>
              <a:t>The shielded twisted pair cable is widely used in high-speed networks</a:t>
            </a:r>
          </a:p>
        </p:txBody>
      </p:sp>
      <p:pic>
        <p:nvPicPr>
          <p:cNvPr id="10242" name="Picture 2" descr="UTP">
            <a:extLst>
              <a:ext uri="{FF2B5EF4-FFF2-40B4-BE49-F238E27FC236}">
                <a16:creationId xmlns:a16="http://schemas.microsoft.com/office/drawing/2014/main" id="{18D039EF-080B-46F8-A672-FF365849B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4397" y="222107"/>
            <a:ext cx="3906548" cy="278433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TP">
            <a:extLst>
              <a:ext uri="{FF2B5EF4-FFF2-40B4-BE49-F238E27FC236}">
                <a16:creationId xmlns:a16="http://schemas.microsoft.com/office/drawing/2014/main" id="{52C722AB-5147-427E-AB0C-6BA3364CB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4397" y="3677733"/>
            <a:ext cx="3906548" cy="249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05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024D-2A80-4FC2-842F-554519B43725}"/>
              </a:ext>
            </a:extLst>
          </p:cNvPr>
          <p:cNvSpPr>
            <a:spLocks noGrp="1"/>
          </p:cNvSpPr>
          <p:nvPr>
            <p:ph type="title"/>
          </p:nvPr>
        </p:nvSpPr>
        <p:spPr/>
        <p:txBody>
          <a:bodyPr/>
          <a:lstStyle/>
          <a:p>
            <a:r>
              <a:rPr lang="en-GB" dirty="0"/>
              <a:t>Coaxial Cable</a:t>
            </a:r>
          </a:p>
        </p:txBody>
      </p:sp>
      <p:sp>
        <p:nvSpPr>
          <p:cNvPr id="3" name="Content Placeholder 2">
            <a:extLst>
              <a:ext uri="{FF2B5EF4-FFF2-40B4-BE49-F238E27FC236}">
                <a16:creationId xmlns:a16="http://schemas.microsoft.com/office/drawing/2014/main" id="{A26F937C-F2B1-44E7-A710-3B9718F2A123}"/>
              </a:ext>
            </a:extLst>
          </p:cNvPr>
          <p:cNvSpPr>
            <a:spLocks noGrp="1"/>
          </p:cNvSpPr>
          <p:nvPr>
            <p:ph idx="1"/>
          </p:nvPr>
        </p:nvSpPr>
        <p:spPr>
          <a:xfrm>
            <a:off x="838200" y="1843160"/>
            <a:ext cx="10827327" cy="4351338"/>
          </a:xfrm>
        </p:spPr>
        <p:txBody>
          <a:bodyPr>
            <a:normAutofit/>
          </a:bodyPr>
          <a:lstStyle/>
          <a:p>
            <a:pPr algn="just"/>
            <a:r>
              <a:rPr lang="en-GB" b="0" i="0" dirty="0">
                <a:solidFill>
                  <a:srgbClr val="555555"/>
                </a:solidFill>
                <a:effectLst/>
                <a:latin typeface="Open Sans" panose="020B0606030504020204" pitchFamily="34" charset="0"/>
              </a:rPr>
              <a:t>The coaxial cables have a central copper conductor, surrounded by an insulating layer, a conducting shield, and the outermost plastic sheath</a:t>
            </a:r>
          </a:p>
          <a:p>
            <a:pPr algn="just"/>
            <a:r>
              <a:rPr lang="en-GB" dirty="0">
                <a:solidFill>
                  <a:srgbClr val="555555"/>
                </a:solidFill>
                <a:latin typeface="Open Sans" panose="020B0606030504020204" pitchFamily="34" charset="0"/>
              </a:rPr>
              <a:t>T</a:t>
            </a:r>
            <a:r>
              <a:rPr lang="en-GB" b="0" i="0" dirty="0">
                <a:solidFill>
                  <a:srgbClr val="555555"/>
                </a:solidFill>
                <a:effectLst/>
                <a:latin typeface="Open Sans" panose="020B0606030504020204" pitchFamily="34" charset="0"/>
              </a:rPr>
              <a:t>here are three insulation layers for the inner copper cable</a:t>
            </a:r>
          </a:p>
          <a:p>
            <a:pPr algn="just"/>
            <a:r>
              <a:rPr lang="en-GB" b="0" i="0" dirty="0">
                <a:solidFill>
                  <a:srgbClr val="555555"/>
                </a:solidFill>
                <a:effectLst/>
                <a:latin typeface="Open Sans" panose="020B0606030504020204" pitchFamily="34" charset="0"/>
              </a:rPr>
              <a:t>Coaxial cables have better resistance to cross talk than twisted pair cables.</a:t>
            </a:r>
          </a:p>
          <a:p>
            <a:pPr algn="just"/>
            <a:r>
              <a:rPr lang="en-GB" dirty="0">
                <a:solidFill>
                  <a:srgbClr val="555555"/>
                </a:solidFill>
                <a:latin typeface="Open Sans" panose="020B0606030504020204" pitchFamily="34" charset="0"/>
              </a:rPr>
              <a:t>C</a:t>
            </a:r>
            <a:r>
              <a:rPr lang="en-GB" b="0" i="0" dirty="0">
                <a:solidFill>
                  <a:srgbClr val="555555"/>
                </a:solidFill>
                <a:effectLst/>
                <a:latin typeface="Open Sans" panose="020B0606030504020204" pitchFamily="34" charset="0"/>
              </a:rPr>
              <a:t>oaxial cables are used for long distance communication</a:t>
            </a:r>
            <a:endParaRPr lang="en-GB" dirty="0">
              <a:solidFill>
                <a:srgbClr val="555555"/>
              </a:solidFill>
              <a:latin typeface="Open Sans" panose="020B0606030504020204" pitchFamily="34" charset="0"/>
            </a:endParaRPr>
          </a:p>
          <a:p>
            <a:pPr algn="just"/>
            <a:r>
              <a:rPr lang="en-GB" dirty="0">
                <a:solidFill>
                  <a:srgbClr val="555555"/>
                </a:solidFill>
                <a:latin typeface="Open Sans" panose="020B0606030504020204" pitchFamily="34" charset="0"/>
              </a:rPr>
              <a:t>M</a:t>
            </a:r>
            <a:r>
              <a:rPr lang="en-GB" b="0" i="0" dirty="0">
                <a:solidFill>
                  <a:srgbClr val="555555"/>
                </a:solidFill>
                <a:effectLst/>
                <a:latin typeface="Open Sans" panose="020B0606030504020204" pitchFamily="34" charset="0"/>
              </a:rPr>
              <a:t>ost widely used types of coaxial cables are RG-59 and RG-6 (RG stands for 'radio guide')</a:t>
            </a:r>
            <a:endParaRPr lang="en-GB" dirty="0"/>
          </a:p>
        </p:txBody>
      </p:sp>
      <p:pic>
        <p:nvPicPr>
          <p:cNvPr id="11272" name="Picture 8" descr="Why Coaxial Cables are Highly Insulated? Electrical Eng">
            <a:extLst>
              <a:ext uri="{FF2B5EF4-FFF2-40B4-BE49-F238E27FC236}">
                <a16:creationId xmlns:a16="http://schemas.microsoft.com/office/drawing/2014/main" id="{8FF77E59-D929-4A47-A044-8818973A3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171" y="128660"/>
            <a:ext cx="6584373"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826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B589-C27F-4A24-839C-198C65DAA2AB}"/>
              </a:ext>
            </a:extLst>
          </p:cNvPr>
          <p:cNvSpPr>
            <a:spLocks noGrp="1"/>
          </p:cNvSpPr>
          <p:nvPr>
            <p:ph type="title"/>
          </p:nvPr>
        </p:nvSpPr>
        <p:spPr/>
        <p:txBody>
          <a:bodyPr/>
          <a:lstStyle/>
          <a:p>
            <a:r>
              <a:rPr lang="en-GB" dirty="0"/>
              <a:t>Coaxial Cable </a:t>
            </a:r>
          </a:p>
        </p:txBody>
      </p:sp>
      <p:pic>
        <p:nvPicPr>
          <p:cNvPr id="12290" name="Picture 2" descr="Rythmkala">
            <a:extLst>
              <a:ext uri="{FF2B5EF4-FFF2-40B4-BE49-F238E27FC236}">
                <a16:creationId xmlns:a16="http://schemas.microsoft.com/office/drawing/2014/main" id="{CDF52066-C3C4-4C96-A13F-0C381B0A1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684" y="1442101"/>
            <a:ext cx="192405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2" name="Picture 4" descr="BNCT - BNC &quot;T&quot; Connector">
            <a:extLst>
              <a:ext uri="{FF2B5EF4-FFF2-40B4-BE49-F238E27FC236}">
                <a16:creationId xmlns:a16="http://schemas.microsoft.com/office/drawing/2014/main" id="{7058C4F5-BC15-4803-AEEC-9C9A4258C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782" y="1436041"/>
            <a:ext cx="1819275"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4" name="Picture 6" descr="BNC TERMINATOR PLUG 50OHM - RS Components Indonesia">
            <a:extLst>
              <a:ext uri="{FF2B5EF4-FFF2-40B4-BE49-F238E27FC236}">
                <a16:creationId xmlns:a16="http://schemas.microsoft.com/office/drawing/2014/main" id="{685FB2DB-F6FB-4EB5-AA9F-FE2E4F60C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6268" y="1436041"/>
            <a:ext cx="20193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951F0FF-3981-439C-8A2F-C28679EA8F7E}"/>
              </a:ext>
            </a:extLst>
          </p:cNvPr>
          <p:cNvSpPr/>
          <p:nvPr/>
        </p:nvSpPr>
        <p:spPr>
          <a:xfrm>
            <a:off x="1478972" y="3248891"/>
            <a:ext cx="1669473" cy="360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BNC Connector</a:t>
            </a:r>
          </a:p>
        </p:txBody>
      </p:sp>
      <p:sp>
        <p:nvSpPr>
          <p:cNvPr id="8" name="Rectangle: Rounded Corners 7">
            <a:extLst>
              <a:ext uri="{FF2B5EF4-FFF2-40B4-BE49-F238E27FC236}">
                <a16:creationId xmlns:a16="http://schemas.microsoft.com/office/drawing/2014/main" id="{45ED536F-37C7-4A8F-B9D7-C4D312221A20}"/>
              </a:ext>
            </a:extLst>
          </p:cNvPr>
          <p:cNvSpPr/>
          <p:nvPr/>
        </p:nvSpPr>
        <p:spPr>
          <a:xfrm>
            <a:off x="5354782" y="3265140"/>
            <a:ext cx="1819275" cy="360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BNCT Connector</a:t>
            </a:r>
          </a:p>
        </p:txBody>
      </p:sp>
      <p:sp>
        <p:nvSpPr>
          <p:cNvPr id="10" name="Rectangle: Rounded Corners 9">
            <a:extLst>
              <a:ext uri="{FF2B5EF4-FFF2-40B4-BE49-F238E27FC236}">
                <a16:creationId xmlns:a16="http://schemas.microsoft.com/office/drawing/2014/main" id="{8F3CE0FF-324E-49B7-9608-C289E89A3181}"/>
              </a:ext>
            </a:extLst>
          </p:cNvPr>
          <p:cNvSpPr/>
          <p:nvPr/>
        </p:nvSpPr>
        <p:spPr>
          <a:xfrm>
            <a:off x="9016280" y="3265140"/>
            <a:ext cx="1819275" cy="360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BNC Terminator</a:t>
            </a:r>
          </a:p>
        </p:txBody>
      </p:sp>
      <p:graphicFrame>
        <p:nvGraphicFramePr>
          <p:cNvPr id="5" name="Table 5">
            <a:extLst>
              <a:ext uri="{FF2B5EF4-FFF2-40B4-BE49-F238E27FC236}">
                <a16:creationId xmlns:a16="http://schemas.microsoft.com/office/drawing/2014/main" id="{028A10FC-EB39-4530-8251-59E5AEFC5277}"/>
              </a:ext>
            </a:extLst>
          </p:cNvPr>
          <p:cNvGraphicFramePr>
            <a:graphicFrameLocks noGrp="1"/>
          </p:cNvGraphicFramePr>
          <p:nvPr>
            <p:extLst>
              <p:ext uri="{D42A27DB-BD31-4B8C-83A1-F6EECF244321}">
                <p14:modId xmlns:p14="http://schemas.microsoft.com/office/powerpoint/2010/main" val="1100146404"/>
              </p:ext>
            </p:extLst>
          </p:nvPr>
        </p:nvGraphicFramePr>
        <p:xfrm>
          <a:off x="258618" y="4100176"/>
          <a:ext cx="11095182" cy="1833880"/>
        </p:xfrm>
        <a:graphic>
          <a:graphicData uri="http://schemas.openxmlformats.org/drawingml/2006/table">
            <a:tbl>
              <a:tblPr firstRow="1" bandRow="1">
                <a:tableStyleId>{073A0DAA-6AF3-43AB-8588-CEC1D06C72B9}</a:tableStyleId>
              </a:tblPr>
              <a:tblGrid>
                <a:gridCol w="5547591">
                  <a:extLst>
                    <a:ext uri="{9D8B030D-6E8A-4147-A177-3AD203B41FA5}">
                      <a16:colId xmlns:a16="http://schemas.microsoft.com/office/drawing/2014/main" val="2235412367"/>
                    </a:ext>
                  </a:extLst>
                </a:gridCol>
                <a:gridCol w="5547591">
                  <a:extLst>
                    <a:ext uri="{9D8B030D-6E8A-4147-A177-3AD203B41FA5}">
                      <a16:colId xmlns:a16="http://schemas.microsoft.com/office/drawing/2014/main" val="805104356"/>
                    </a:ext>
                  </a:extLst>
                </a:gridCol>
              </a:tblGrid>
              <a:tr h="370840">
                <a:tc>
                  <a:txBody>
                    <a:bodyPr/>
                    <a:lstStyle/>
                    <a:p>
                      <a:r>
                        <a:rPr lang="en-GB" dirty="0"/>
                        <a:t>Advantage</a:t>
                      </a:r>
                    </a:p>
                  </a:txBody>
                  <a:tcPr/>
                </a:tc>
                <a:tc>
                  <a:txBody>
                    <a:bodyPr/>
                    <a:lstStyle/>
                    <a:p>
                      <a:r>
                        <a:rPr lang="en-GB" dirty="0"/>
                        <a:t>Disadvantage</a:t>
                      </a:r>
                    </a:p>
                  </a:txBody>
                  <a:tcPr/>
                </a:tc>
                <a:extLst>
                  <a:ext uri="{0D108BD9-81ED-4DB2-BD59-A6C34878D82A}">
                    <a16:rowId xmlns:a16="http://schemas.microsoft.com/office/drawing/2014/main" val="3966724404"/>
                  </a:ext>
                </a:extLst>
              </a:tr>
              <a:tr h="178108">
                <a:tc>
                  <a:txBody>
                    <a:bodyPr/>
                    <a:lstStyle/>
                    <a:p>
                      <a:pPr marL="285750" indent="-285750">
                        <a:buFont typeface="Arial" panose="020B0604020202020204" pitchFamily="34" charset="0"/>
                        <a:buChar char="•"/>
                      </a:pPr>
                      <a:r>
                        <a:rPr lang="en-GB" dirty="0"/>
                        <a:t>High Bandwidth</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Easy to Locate</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less susceptible to noise or interference </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Easy to wire and easy to expand due to flexibility</a:t>
                      </a:r>
                      <a:endParaRPr lang="en-GB" dirty="0"/>
                    </a:p>
                  </a:txBody>
                  <a:tcPr/>
                </a:tc>
                <a:tc>
                  <a:txBody>
                    <a:bodyPr/>
                    <a:lstStyle/>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It is bulky</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expensive to install for longer distances due to its thickness and stiffness.</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security is a great concern as it is easy to tap the coaxial cable by breaking it and inserting T-joint </a:t>
                      </a:r>
                      <a:endParaRPr lang="en-GB" dirty="0"/>
                    </a:p>
                  </a:txBody>
                  <a:tcPr/>
                </a:tc>
                <a:extLst>
                  <a:ext uri="{0D108BD9-81ED-4DB2-BD59-A6C34878D82A}">
                    <a16:rowId xmlns:a16="http://schemas.microsoft.com/office/drawing/2014/main" val="2225226979"/>
                  </a:ext>
                </a:extLst>
              </a:tr>
            </a:tbl>
          </a:graphicData>
        </a:graphic>
      </p:graphicFrame>
    </p:spTree>
    <p:extLst>
      <p:ext uri="{BB962C8B-B14F-4D97-AF65-F5344CB8AC3E}">
        <p14:creationId xmlns:p14="http://schemas.microsoft.com/office/powerpoint/2010/main" val="1730802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97AE-885C-419E-B563-E533BE0EEE36}"/>
              </a:ext>
            </a:extLst>
          </p:cNvPr>
          <p:cNvSpPr>
            <a:spLocks noGrp="1"/>
          </p:cNvSpPr>
          <p:nvPr>
            <p:ph type="title"/>
          </p:nvPr>
        </p:nvSpPr>
        <p:spPr/>
        <p:txBody>
          <a:bodyPr/>
          <a:lstStyle/>
          <a:p>
            <a:r>
              <a:rPr lang="en-GB" dirty="0"/>
              <a:t>Optical </a:t>
            </a:r>
            <a:r>
              <a:rPr lang="en-GB" dirty="0" err="1"/>
              <a:t>Fiber</a:t>
            </a:r>
            <a:endParaRPr lang="en-GB" dirty="0"/>
          </a:p>
        </p:txBody>
      </p:sp>
      <p:sp>
        <p:nvSpPr>
          <p:cNvPr id="3" name="Content Placeholder 2">
            <a:extLst>
              <a:ext uri="{FF2B5EF4-FFF2-40B4-BE49-F238E27FC236}">
                <a16:creationId xmlns:a16="http://schemas.microsoft.com/office/drawing/2014/main" id="{6EFF5BC5-224A-490E-AB0B-9CBD1ACBF1FD}"/>
              </a:ext>
            </a:extLst>
          </p:cNvPr>
          <p:cNvSpPr>
            <a:spLocks noGrp="1"/>
          </p:cNvSpPr>
          <p:nvPr>
            <p:ph idx="1"/>
          </p:nvPr>
        </p:nvSpPr>
        <p:spPr>
          <a:xfrm>
            <a:off x="484910" y="1371600"/>
            <a:ext cx="11610108" cy="5334000"/>
          </a:xfrm>
        </p:spPr>
        <p:txBody>
          <a:bodyPr>
            <a:normAutofit fontScale="92500" lnSpcReduction="10000"/>
          </a:bodyPr>
          <a:lstStyle/>
          <a:p>
            <a:pPr algn="just"/>
            <a:r>
              <a:rPr lang="en-GB" b="0" i="0" dirty="0">
                <a:solidFill>
                  <a:srgbClr val="555555"/>
                </a:solidFill>
                <a:effectLst/>
                <a:latin typeface="Open Sans" panose="020B0606030504020204" pitchFamily="34" charset="0"/>
              </a:rPr>
              <a:t>Optical </a:t>
            </a:r>
            <a:r>
              <a:rPr lang="en-GB" b="0" i="0" dirty="0" err="1">
                <a:solidFill>
                  <a:srgbClr val="555555"/>
                </a:solidFill>
                <a:effectLst/>
                <a:latin typeface="Open Sans" panose="020B0606030504020204" pitchFamily="34" charset="0"/>
              </a:rPr>
              <a:t>fibers</a:t>
            </a:r>
            <a:r>
              <a:rPr lang="en-GB" b="0" i="0" dirty="0">
                <a:solidFill>
                  <a:srgbClr val="555555"/>
                </a:solidFill>
                <a:effectLst/>
                <a:latin typeface="Open Sans" panose="020B0606030504020204" pitchFamily="34" charset="0"/>
              </a:rPr>
              <a:t> use light waves for transmission</a:t>
            </a:r>
          </a:p>
          <a:p>
            <a:pPr algn="just"/>
            <a:r>
              <a:rPr lang="en-GB" b="0" i="0" dirty="0">
                <a:solidFill>
                  <a:srgbClr val="555555"/>
                </a:solidFill>
                <a:effectLst/>
                <a:latin typeface="Open Sans" panose="020B0606030504020204" pitchFamily="34" charset="0"/>
              </a:rPr>
              <a:t>well-suited for voice, data, and video transmissions</a:t>
            </a:r>
            <a:endParaRPr lang="en-GB" dirty="0">
              <a:solidFill>
                <a:srgbClr val="555555"/>
              </a:solidFill>
              <a:latin typeface="Open Sans" panose="020B0606030504020204" pitchFamily="34" charset="0"/>
            </a:endParaRPr>
          </a:p>
          <a:p>
            <a:pPr algn="just"/>
            <a:r>
              <a:rPr lang="en-GB" b="0" i="0" dirty="0" err="1">
                <a:solidFill>
                  <a:srgbClr val="555555"/>
                </a:solidFill>
                <a:effectLst/>
                <a:latin typeface="Open Sans" panose="020B0606030504020204" pitchFamily="34" charset="0"/>
              </a:rPr>
              <a:t>Fiber</a:t>
            </a:r>
            <a:r>
              <a:rPr lang="en-GB" b="0" i="0" dirty="0">
                <a:solidFill>
                  <a:srgbClr val="555555"/>
                </a:solidFill>
                <a:effectLst/>
                <a:latin typeface="Open Sans" panose="020B0606030504020204" pitchFamily="34" charset="0"/>
              </a:rPr>
              <a:t> optic cables have greater transmission speed, high bandwidth, and the signal can travel longer distances when compared to coaxial and twisted pair cables</a:t>
            </a:r>
          </a:p>
          <a:p>
            <a:pPr algn="just"/>
            <a:r>
              <a:rPr lang="en-GB" b="0" i="0" dirty="0">
                <a:solidFill>
                  <a:srgbClr val="555555"/>
                </a:solidFill>
                <a:effectLst/>
                <a:latin typeface="Open Sans" panose="020B0606030504020204" pitchFamily="34" charset="0"/>
              </a:rPr>
              <a:t>Advantage :</a:t>
            </a:r>
          </a:p>
          <a:p>
            <a:pPr lvl="1" algn="just"/>
            <a:r>
              <a:rPr lang="en-GB" b="0" i="0" dirty="0">
                <a:solidFill>
                  <a:srgbClr val="555555"/>
                </a:solidFill>
                <a:effectLst/>
                <a:latin typeface="Open Sans" panose="020B0606030504020204" pitchFamily="34" charset="0"/>
              </a:rPr>
              <a:t>There is zero interference and covers major cities and countries.</a:t>
            </a:r>
          </a:p>
          <a:p>
            <a:pPr lvl="1" algn="just"/>
            <a:r>
              <a:rPr lang="en-GB" b="0" i="0" dirty="0">
                <a:solidFill>
                  <a:srgbClr val="555555"/>
                </a:solidFill>
                <a:effectLst/>
                <a:latin typeface="Open Sans" panose="020B0606030504020204" pitchFamily="34" charset="0"/>
              </a:rPr>
              <a:t>They have high speed and high bandwidth.</a:t>
            </a:r>
          </a:p>
          <a:p>
            <a:pPr lvl="1" algn="just"/>
            <a:r>
              <a:rPr lang="en-GB" b="0" i="0" dirty="0">
                <a:solidFill>
                  <a:srgbClr val="555555"/>
                </a:solidFill>
                <a:effectLst/>
                <a:latin typeface="Open Sans" panose="020B0606030504020204" pitchFamily="34" charset="0"/>
              </a:rPr>
              <a:t>They're highly secure.</a:t>
            </a:r>
          </a:p>
          <a:p>
            <a:pPr algn="just"/>
            <a:r>
              <a:rPr lang="en-GB" b="0" i="0" dirty="0">
                <a:solidFill>
                  <a:srgbClr val="555555"/>
                </a:solidFill>
                <a:effectLst/>
                <a:latin typeface="Open Sans" panose="020B0606030504020204" pitchFamily="34" charset="0"/>
              </a:rPr>
              <a:t>Disadvantages:</a:t>
            </a:r>
          </a:p>
          <a:p>
            <a:pPr lvl="1" algn="just"/>
            <a:r>
              <a:rPr lang="en-GB" b="0" i="0" dirty="0">
                <a:solidFill>
                  <a:srgbClr val="555555"/>
                </a:solidFill>
                <a:effectLst/>
                <a:latin typeface="Open Sans" panose="020B0606030504020204" pitchFamily="34" charset="0"/>
              </a:rPr>
              <a:t>Installation and maintenance are difficult.</a:t>
            </a:r>
          </a:p>
          <a:p>
            <a:pPr lvl="1" algn="just"/>
            <a:r>
              <a:rPr lang="en-GB" b="0" i="0" dirty="0">
                <a:solidFill>
                  <a:srgbClr val="555555"/>
                </a:solidFill>
                <a:effectLst/>
                <a:latin typeface="Open Sans" panose="020B0606030504020204" pitchFamily="34" charset="0"/>
              </a:rPr>
              <a:t>Cabling is costly.</a:t>
            </a:r>
          </a:p>
          <a:p>
            <a:pPr lvl="1" algn="just"/>
            <a:r>
              <a:rPr lang="en-GB" b="0" i="0" dirty="0">
                <a:solidFill>
                  <a:srgbClr val="555555"/>
                </a:solidFill>
                <a:effectLst/>
                <a:latin typeface="Open Sans" panose="020B0606030504020204" pitchFamily="34" charset="0"/>
              </a:rPr>
              <a:t>Retrofitting an existing network is difficult, since optical </a:t>
            </a:r>
            <a:r>
              <a:rPr lang="en-GB" b="0" i="0" dirty="0" err="1">
                <a:solidFill>
                  <a:srgbClr val="555555"/>
                </a:solidFill>
                <a:effectLst/>
                <a:latin typeface="Open Sans" panose="020B0606030504020204" pitchFamily="34" charset="0"/>
              </a:rPr>
              <a:t>fibers</a:t>
            </a:r>
            <a:r>
              <a:rPr lang="en-GB" b="0" i="0" dirty="0">
                <a:solidFill>
                  <a:srgbClr val="555555"/>
                </a:solidFill>
                <a:effectLst/>
                <a:latin typeface="Open Sans" panose="020B0606030504020204" pitchFamily="34" charset="0"/>
              </a:rPr>
              <a:t> are incompatible with many types of electronic networking equipment.</a:t>
            </a:r>
          </a:p>
          <a:p>
            <a:pPr lvl="1" algn="just"/>
            <a:endParaRPr lang="en-GB" b="0" i="0" dirty="0">
              <a:solidFill>
                <a:srgbClr val="555555"/>
              </a:solidFill>
              <a:effectLst/>
              <a:latin typeface="Open Sans" panose="020B0606030504020204" pitchFamily="34" charset="0"/>
            </a:endParaRPr>
          </a:p>
          <a:p>
            <a:pPr algn="just"/>
            <a:endParaRPr lang="en-GB" dirty="0"/>
          </a:p>
        </p:txBody>
      </p:sp>
    </p:spTree>
    <p:extLst>
      <p:ext uri="{BB962C8B-B14F-4D97-AF65-F5344CB8AC3E}">
        <p14:creationId xmlns:p14="http://schemas.microsoft.com/office/powerpoint/2010/main" val="3547366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8911-101A-472C-B696-E9C33130446D}"/>
              </a:ext>
            </a:extLst>
          </p:cNvPr>
          <p:cNvSpPr>
            <a:spLocks noGrp="1"/>
          </p:cNvSpPr>
          <p:nvPr>
            <p:ph type="title"/>
          </p:nvPr>
        </p:nvSpPr>
        <p:spPr/>
        <p:txBody>
          <a:bodyPr/>
          <a:lstStyle/>
          <a:p>
            <a:r>
              <a:rPr lang="en-GB" dirty="0"/>
              <a:t>Unguided Media</a:t>
            </a:r>
          </a:p>
        </p:txBody>
      </p:sp>
      <p:sp>
        <p:nvSpPr>
          <p:cNvPr id="3" name="Content Placeholder 2">
            <a:extLst>
              <a:ext uri="{FF2B5EF4-FFF2-40B4-BE49-F238E27FC236}">
                <a16:creationId xmlns:a16="http://schemas.microsoft.com/office/drawing/2014/main" id="{D90E5B1D-2794-4E85-AD93-5B8B8C668401}"/>
              </a:ext>
            </a:extLst>
          </p:cNvPr>
          <p:cNvSpPr>
            <a:spLocks noGrp="1"/>
          </p:cNvSpPr>
          <p:nvPr>
            <p:ph idx="1"/>
          </p:nvPr>
        </p:nvSpPr>
        <p:spPr/>
        <p:txBody>
          <a:bodyPr/>
          <a:lstStyle/>
          <a:p>
            <a:pPr algn="just"/>
            <a:r>
              <a:rPr lang="en-GB" dirty="0">
                <a:solidFill>
                  <a:schemeClr val="tx1">
                    <a:lumMod val="50000"/>
                    <a:lumOff val="50000"/>
                  </a:schemeClr>
                </a:solidFill>
                <a:latin typeface="Arial" panose="020B0604020202020204" pitchFamily="34" charset="0"/>
                <a:ea typeface="Tahoma" panose="020B0604030504040204" pitchFamily="34" charset="0"/>
                <a:cs typeface="Arial" panose="020B0604020202020204" pitchFamily="34" charset="0"/>
              </a:rPr>
              <a:t>U</a:t>
            </a:r>
            <a:r>
              <a:rPr lang="en-GB" i="0" dirty="0">
                <a:solidFill>
                  <a:schemeClr val="tx1">
                    <a:lumMod val="50000"/>
                    <a:lumOff val="50000"/>
                  </a:schemeClr>
                </a:solidFill>
                <a:effectLst/>
                <a:latin typeface="Arial" panose="020B0604020202020204" pitchFamily="34" charset="0"/>
                <a:ea typeface="Tahoma" panose="020B0604030504040204" pitchFamily="34" charset="0"/>
                <a:cs typeface="Arial" panose="020B0604020202020204" pitchFamily="34" charset="0"/>
              </a:rPr>
              <a:t>sed to transmit electromagnetic waves without using any of the physical transmission media</a:t>
            </a:r>
          </a:p>
          <a:p>
            <a:pPr algn="just"/>
            <a:r>
              <a:rPr lang="en-GB" b="0" i="0" dirty="0">
                <a:solidFill>
                  <a:schemeClr val="tx1">
                    <a:lumMod val="50000"/>
                    <a:lumOff val="50000"/>
                  </a:schemeClr>
                </a:solidFill>
                <a:effectLst/>
                <a:latin typeface="Arial" panose="020B0604020202020204" pitchFamily="34" charset="0"/>
                <a:cs typeface="Arial" panose="020B0604020202020204" pitchFamily="34" charset="0"/>
              </a:rPr>
              <a:t>Unguided media type includes air as the media where electromagnetic energy can be flown easily without any intrusion or hindrance</a:t>
            </a:r>
          </a:p>
          <a:p>
            <a:pPr algn="just"/>
            <a:r>
              <a:rPr lang="en-GB" dirty="0">
                <a:solidFill>
                  <a:schemeClr val="tx1">
                    <a:lumMod val="50000"/>
                    <a:lumOff val="50000"/>
                  </a:schemeClr>
                </a:solidFill>
                <a:latin typeface="Arial" panose="020B0604020202020204" pitchFamily="34" charset="0"/>
                <a:cs typeface="Arial" panose="020B0604020202020204" pitchFamily="34" charset="0"/>
              </a:rPr>
              <a:t>K</a:t>
            </a:r>
            <a:r>
              <a:rPr lang="en-GB" b="0" i="0" dirty="0">
                <a:solidFill>
                  <a:schemeClr val="tx1">
                    <a:lumMod val="50000"/>
                    <a:lumOff val="50000"/>
                  </a:schemeClr>
                </a:solidFill>
                <a:effectLst/>
                <a:latin typeface="Arial" panose="020B0604020202020204" pitchFamily="34" charset="0"/>
                <a:cs typeface="Arial" panose="020B0604020202020204" pitchFamily="34" charset="0"/>
              </a:rPr>
              <a:t>nown as wireless transmissio</a:t>
            </a:r>
            <a:r>
              <a:rPr lang="en-GB" dirty="0">
                <a:solidFill>
                  <a:schemeClr val="tx1">
                    <a:lumMod val="50000"/>
                    <a:lumOff val="50000"/>
                  </a:schemeClr>
                </a:solidFill>
                <a:latin typeface="Arial" panose="020B0604020202020204" pitchFamily="34" charset="0"/>
                <a:cs typeface="Arial" panose="020B0604020202020204" pitchFamily="34" charset="0"/>
              </a:rPr>
              <a:t>n</a:t>
            </a:r>
          </a:p>
          <a:p>
            <a:pPr algn="just"/>
            <a:r>
              <a:rPr lang="en-GB" dirty="0" err="1">
                <a:solidFill>
                  <a:schemeClr val="tx1">
                    <a:lumMod val="50000"/>
                    <a:lumOff val="50000"/>
                  </a:schemeClr>
                </a:solidFill>
                <a:latin typeface="Arial" panose="020B0604020202020204" pitchFamily="34" charset="0"/>
                <a:ea typeface="Tahoma" panose="020B0604030504040204" pitchFamily="34" charset="0"/>
                <a:cs typeface="Arial" panose="020B0604020202020204" pitchFamily="34" charset="0"/>
              </a:rPr>
              <a:t>Eg</a:t>
            </a:r>
            <a:r>
              <a:rPr lang="en-GB" dirty="0">
                <a:solidFill>
                  <a:schemeClr val="tx1">
                    <a:lumMod val="50000"/>
                    <a:lumOff val="50000"/>
                  </a:schemeClr>
                </a:solidFill>
                <a:latin typeface="Arial" panose="020B0604020202020204" pitchFamily="34" charset="0"/>
                <a:ea typeface="Tahoma" panose="020B0604030504040204" pitchFamily="34" charset="0"/>
                <a:cs typeface="Arial" panose="020B0604020202020204" pitchFamily="34" charset="0"/>
              </a:rPr>
              <a:t> Radio waves, WIFI, Microwave</a:t>
            </a:r>
          </a:p>
        </p:txBody>
      </p:sp>
      <p:pic>
        <p:nvPicPr>
          <p:cNvPr id="13314" name="Picture 2" descr="Unguided media, Unguided Media This is the wireless media that transfer,  Computer Network Security">
            <a:extLst>
              <a:ext uri="{FF2B5EF4-FFF2-40B4-BE49-F238E27FC236}">
                <a16:creationId xmlns:a16="http://schemas.microsoft.com/office/drawing/2014/main" id="{78B34C5B-5705-4BBD-9101-1F1CD6752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9227" y="3655001"/>
            <a:ext cx="5212773" cy="2967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955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55C4-7741-4846-8F33-44D26740F84C}"/>
              </a:ext>
            </a:extLst>
          </p:cNvPr>
          <p:cNvSpPr>
            <a:spLocks noGrp="1"/>
          </p:cNvSpPr>
          <p:nvPr>
            <p:ph type="title"/>
          </p:nvPr>
        </p:nvSpPr>
        <p:spPr/>
        <p:txBody>
          <a:bodyPr/>
          <a:lstStyle/>
          <a:p>
            <a:r>
              <a:rPr lang="en-GB" dirty="0"/>
              <a:t>Radio Waves</a:t>
            </a:r>
          </a:p>
        </p:txBody>
      </p:sp>
      <p:sp>
        <p:nvSpPr>
          <p:cNvPr id="3" name="Content Placeholder 2">
            <a:extLst>
              <a:ext uri="{FF2B5EF4-FFF2-40B4-BE49-F238E27FC236}">
                <a16:creationId xmlns:a16="http://schemas.microsoft.com/office/drawing/2014/main" id="{2E356809-79C1-4DFA-AA41-82AB66FCB6AE}"/>
              </a:ext>
            </a:extLst>
          </p:cNvPr>
          <p:cNvSpPr>
            <a:spLocks noGrp="1"/>
          </p:cNvSpPr>
          <p:nvPr>
            <p:ph idx="1"/>
          </p:nvPr>
        </p:nvSpPr>
        <p:spPr/>
        <p:txBody>
          <a:bodyPr/>
          <a:lstStyle/>
          <a:p>
            <a:pPr algn="just"/>
            <a:r>
              <a:rPr lang="en-GB" i="0" dirty="0">
                <a:solidFill>
                  <a:srgbClr val="202124"/>
                </a:solidFill>
                <a:effectLst/>
                <a:latin typeface="arial" panose="020B0604020202020204" pitchFamily="34" charset="0"/>
              </a:rPr>
              <a:t>Radio wave is a type of electromagnetic signal designed to carry information through the air over relatively long distances</a:t>
            </a:r>
          </a:p>
          <a:p>
            <a:pPr algn="just"/>
            <a:r>
              <a:rPr lang="en-GB" dirty="0">
                <a:solidFill>
                  <a:srgbClr val="202124"/>
                </a:solidFill>
                <a:latin typeface="arial" panose="020B0604020202020204" pitchFamily="34" charset="0"/>
              </a:rPr>
              <a:t>R</a:t>
            </a:r>
            <a:r>
              <a:rPr lang="en-GB" i="0" dirty="0">
                <a:solidFill>
                  <a:srgbClr val="202124"/>
                </a:solidFill>
                <a:effectLst/>
                <a:latin typeface="arial" panose="020B0604020202020204" pitchFamily="34" charset="0"/>
              </a:rPr>
              <a:t>adio waves are referred to as radio frequency (RF) signals</a:t>
            </a:r>
            <a:endParaRPr lang="en-GB" dirty="0">
              <a:solidFill>
                <a:srgbClr val="202124"/>
              </a:solidFill>
              <a:latin typeface="arial" panose="020B0604020202020204" pitchFamily="34" charset="0"/>
            </a:endParaRPr>
          </a:p>
          <a:p>
            <a:pPr algn="just"/>
            <a:r>
              <a:rPr lang="en-GB" i="0" dirty="0">
                <a:solidFill>
                  <a:srgbClr val="202124"/>
                </a:solidFill>
                <a:effectLst/>
                <a:latin typeface="arial" panose="020B0604020202020204" pitchFamily="34" charset="0"/>
              </a:rPr>
              <a:t>Wi-Fi uses radio waves to transmit information between your device and a router via frequencies</a:t>
            </a:r>
          </a:p>
          <a:p>
            <a:pPr algn="just"/>
            <a:r>
              <a:rPr lang="en-GB" i="0" dirty="0">
                <a:solidFill>
                  <a:srgbClr val="202124"/>
                </a:solidFill>
                <a:effectLst/>
                <a:latin typeface="arial" panose="020B0604020202020204" pitchFamily="34" charset="0"/>
              </a:rPr>
              <a:t>Standard broadcast radio and television, shortwave radio, navigation and air-traffic control, cellular telephony, and even remote-controlled toys</a:t>
            </a:r>
          </a:p>
          <a:p>
            <a:pPr marL="0" indent="0" algn="just">
              <a:buNone/>
            </a:pPr>
            <a:endParaRPr lang="en-GB" dirty="0"/>
          </a:p>
        </p:txBody>
      </p:sp>
      <p:pic>
        <p:nvPicPr>
          <p:cNvPr id="14338" name="Picture 2" descr="Wireless Transmission in Computer Network">
            <a:extLst>
              <a:ext uri="{FF2B5EF4-FFF2-40B4-BE49-F238E27FC236}">
                <a16:creationId xmlns:a16="http://schemas.microsoft.com/office/drawing/2014/main" id="{E08D5880-AEAC-4B08-8E9A-96A584D3C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688" y="5076825"/>
            <a:ext cx="3876675" cy="1781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717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D581-6728-4FAA-A8AE-3E47623501E9}"/>
              </a:ext>
            </a:extLst>
          </p:cNvPr>
          <p:cNvSpPr>
            <a:spLocks noGrp="1"/>
          </p:cNvSpPr>
          <p:nvPr>
            <p:ph type="title"/>
          </p:nvPr>
        </p:nvSpPr>
        <p:spPr/>
        <p:txBody>
          <a:bodyPr/>
          <a:lstStyle/>
          <a:p>
            <a:r>
              <a:rPr lang="en-GB" dirty="0"/>
              <a:t>Microwave System</a:t>
            </a:r>
          </a:p>
        </p:txBody>
      </p:sp>
      <p:sp>
        <p:nvSpPr>
          <p:cNvPr id="3" name="Content Placeholder 2">
            <a:extLst>
              <a:ext uri="{FF2B5EF4-FFF2-40B4-BE49-F238E27FC236}">
                <a16:creationId xmlns:a16="http://schemas.microsoft.com/office/drawing/2014/main" id="{D8DA0300-C05D-4242-8784-648818BB82F4}"/>
              </a:ext>
            </a:extLst>
          </p:cNvPr>
          <p:cNvSpPr>
            <a:spLocks noGrp="1"/>
          </p:cNvSpPr>
          <p:nvPr>
            <p:ph idx="1"/>
          </p:nvPr>
        </p:nvSpPr>
        <p:spPr>
          <a:xfrm>
            <a:off x="838200" y="1845540"/>
            <a:ext cx="11118273" cy="3718647"/>
          </a:xfrm>
        </p:spPr>
        <p:txBody>
          <a:bodyPr>
            <a:normAutofit/>
          </a:bodyPr>
          <a:lstStyle/>
          <a:p>
            <a:pPr algn="just"/>
            <a:r>
              <a:rPr lang="en-GB" i="0" dirty="0">
                <a:solidFill>
                  <a:srgbClr val="202124"/>
                </a:solidFill>
                <a:effectLst/>
                <a:latin typeface="arial" panose="020B0604020202020204" pitchFamily="34" charset="0"/>
              </a:rPr>
              <a:t>Microwave transmission is the transmission of information by electromagnetic waves with wavelengths in the microwave range of the electromagnetic spectrum.</a:t>
            </a:r>
          </a:p>
          <a:p>
            <a:pPr algn="just"/>
            <a:r>
              <a:rPr lang="en-GB" dirty="0">
                <a:solidFill>
                  <a:srgbClr val="202124"/>
                </a:solidFill>
                <a:latin typeface="arial" panose="020B0604020202020204" pitchFamily="34" charset="0"/>
              </a:rPr>
              <a:t>I</a:t>
            </a:r>
            <a:r>
              <a:rPr lang="en-GB" i="0" dirty="0">
                <a:solidFill>
                  <a:srgbClr val="202124"/>
                </a:solidFill>
                <a:effectLst/>
                <a:latin typeface="arial" panose="020B0604020202020204" pitchFamily="34" charset="0"/>
              </a:rPr>
              <a:t>t allows multiple receivers in a row to receive the signals without interference</a:t>
            </a:r>
          </a:p>
          <a:p>
            <a:pPr algn="just"/>
            <a:r>
              <a:rPr lang="en-GB" b="0" i="0" dirty="0">
                <a:solidFill>
                  <a:srgbClr val="202124"/>
                </a:solidFill>
                <a:effectLst/>
                <a:latin typeface="arial" panose="020B0604020202020204" pitchFamily="34" charset="0"/>
              </a:rPr>
              <a:t>Microwaves are often refracted by the atmospheric layers.</a:t>
            </a:r>
            <a:endParaRPr lang="en-GB" b="0" dirty="0">
              <a:solidFill>
                <a:srgbClr val="202124"/>
              </a:solidFill>
              <a:latin typeface="arial" panose="020B0604020202020204" pitchFamily="34" charset="0"/>
            </a:endParaRPr>
          </a:p>
          <a:p>
            <a:pPr algn="just"/>
            <a:r>
              <a:rPr lang="en-GB" b="0" i="0" dirty="0">
                <a:solidFill>
                  <a:srgbClr val="202124"/>
                </a:solidFill>
                <a:effectLst/>
                <a:latin typeface="arial" panose="020B0604020202020204" pitchFamily="34" charset="0"/>
              </a:rPr>
              <a:t>Microwaves do not pass through buildings. So, indoor receivers cannot be used effectively</a:t>
            </a:r>
            <a:endParaRPr lang="en-GB" dirty="0"/>
          </a:p>
        </p:txBody>
      </p:sp>
      <p:pic>
        <p:nvPicPr>
          <p:cNvPr id="15362" name="Picture 2" descr="Wireless Transmission in Computer Network">
            <a:extLst>
              <a:ext uri="{FF2B5EF4-FFF2-40B4-BE49-F238E27FC236}">
                <a16:creationId xmlns:a16="http://schemas.microsoft.com/office/drawing/2014/main" id="{E7F7147D-E181-4294-A5E1-5FFDA581A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648" y="66674"/>
            <a:ext cx="6434570" cy="1624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4" name="Picture 4" descr="A microwave network using fixed wireless electromagnetic communication... |  Download Scientific Diagram">
            <a:extLst>
              <a:ext uri="{FF2B5EF4-FFF2-40B4-BE49-F238E27FC236}">
                <a16:creationId xmlns:a16="http://schemas.microsoft.com/office/drawing/2014/main" id="{3F61E241-43A5-49AC-A339-E3FF9A52B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915" y="5120842"/>
            <a:ext cx="6334558"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13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D17EC-A129-4730-A1E2-4F803D2604B4}"/>
              </a:ext>
            </a:extLst>
          </p:cNvPr>
          <p:cNvSpPr>
            <a:spLocks noGrp="1"/>
          </p:cNvSpPr>
          <p:nvPr>
            <p:ph type="title"/>
          </p:nvPr>
        </p:nvSpPr>
        <p:spPr/>
        <p:txBody>
          <a:bodyPr/>
          <a:lstStyle/>
          <a:p>
            <a:r>
              <a:rPr lang="en-GB" dirty="0"/>
              <a:t>Satellite Communication </a:t>
            </a:r>
          </a:p>
        </p:txBody>
      </p:sp>
      <p:sp>
        <p:nvSpPr>
          <p:cNvPr id="3" name="Content Placeholder 2">
            <a:extLst>
              <a:ext uri="{FF2B5EF4-FFF2-40B4-BE49-F238E27FC236}">
                <a16:creationId xmlns:a16="http://schemas.microsoft.com/office/drawing/2014/main" id="{A82B1574-5CBB-4DF1-B22A-EA7658936F6B}"/>
              </a:ext>
            </a:extLst>
          </p:cNvPr>
          <p:cNvSpPr>
            <a:spLocks noGrp="1"/>
          </p:cNvSpPr>
          <p:nvPr>
            <p:ph idx="1"/>
          </p:nvPr>
        </p:nvSpPr>
        <p:spPr>
          <a:xfrm>
            <a:off x="838200" y="1825625"/>
            <a:ext cx="6657109" cy="4351338"/>
          </a:xfrm>
        </p:spPr>
        <p:txBody>
          <a:bodyPr>
            <a:normAutofit lnSpcReduction="10000"/>
          </a:bodyPr>
          <a:lstStyle/>
          <a:p>
            <a:pPr algn="just"/>
            <a:r>
              <a:rPr lang="en-GB" i="0" dirty="0">
                <a:solidFill>
                  <a:srgbClr val="202124"/>
                </a:solidFill>
                <a:effectLst/>
                <a:latin typeface="arial" panose="020B0604020202020204" pitchFamily="34" charset="0"/>
              </a:rPr>
              <a:t>Communication satellites are designed to relay several, or more usually many, signals simultaneously</a:t>
            </a:r>
          </a:p>
          <a:p>
            <a:pPr algn="just"/>
            <a:r>
              <a:rPr lang="en-GB" i="0" dirty="0">
                <a:solidFill>
                  <a:srgbClr val="202124"/>
                </a:solidFill>
                <a:effectLst/>
                <a:latin typeface="arial" panose="020B0604020202020204" pitchFamily="34" charset="0"/>
              </a:rPr>
              <a:t>there may be a separate transponder for each carrier; this is typical of broadcasting satellites and of satellites used for distributing television signals to terrestrial broadcasting station</a:t>
            </a:r>
          </a:p>
          <a:p>
            <a:pPr algn="just"/>
            <a:r>
              <a:rPr lang="en-GB" i="0" dirty="0">
                <a:solidFill>
                  <a:srgbClr val="202124"/>
                </a:solidFill>
                <a:effectLst/>
                <a:latin typeface="arial" panose="020B0604020202020204" pitchFamily="34" charset="0"/>
              </a:rPr>
              <a:t>Satellites communicate by using radio waves to send signals to the antennas on the Earth</a:t>
            </a:r>
            <a:endParaRPr lang="en-GB" dirty="0"/>
          </a:p>
        </p:txBody>
      </p:sp>
      <p:pic>
        <p:nvPicPr>
          <p:cNvPr id="16386" name="Picture 2" descr="JEE Main, JEE Advanced, CBSE, NEET, IIT, free study packages, test papers,  counselling, ask experts - Studyadda.com">
            <a:extLst>
              <a:ext uri="{FF2B5EF4-FFF2-40B4-BE49-F238E27FC236}">
                <a16:creationId xmlns:a16="http://schemas.microsoft.com/office/drawing/2014/main" id="{E5C2751F-DBCA-4314-84BA-62585517E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109" y="365125"/>
            <a:ext cx="4017818" cy="43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444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264F4-F48C-4142-BC99-EC3F6B860DA8}"/>
              </a:ext>
            </a:extLst>
          </p:cNvPr>
          <p:cNvSpPr>
            <a:spLocks noGrp="1"/>
          </p:cNvSpPr>
          <p:nvPr>
            <p:ph type="title"/>
          </p:nvPr>
        </p:nvSpPr>
        <p:spPr/>
        <p:txBody>
          <a:bodyPr/>
          <a:lstStyle/>
          <a:p>
            <a:r>
              <a:rPr lang="en-GB" dirty="0"/>
              <a:t>Infrared Waves</a:t>
            </a:r>
          </a:p>
        </p:txBody>
      </p:sp>
      <p:sp>
        <p:nvSpPr>
          <p:cNvPr id="3" name="Content Placeholder 2">
            <a:extLst>
              <a:ext uri="{FF2B5EF4-FFF2-40B4-BE49-F238E27FC236}">
                <a16:creationId xmlns:a16="http://schemas.microsoft.com/office/drawing/2014/main" id="{EA1DA96D-7BBC-4316-A2B0-8864CDDBD465}"/>
              </a:ext>
            </a:extLst>
          </p:cNvPr>
          <p:cNvSpPr>
            <a:spLocks noGrp="1"/>
          </p:cNvSpPr>
          <p:nvPr>
            <p:ph idx="1"/>
          </p:nvPr>
        </p:nvSpPr>
        <p:spPr/>
        <p:txBody>
          <a:bodyPr/>
          <a:lstStyle/>
          <a:p>
            <a:r>
              <a:rPr lang="en-GB" i="0" dirty="0">
                <a:solidFill>
                  <a:srgbClr val="000000"/>
                </a:solidFill>
                <a:effectLst/>
                <a:latin typeface="Arial" panose="020B0604020202020204" pitchFamily="34" charset="0"/>
              </a:rPr>
              <a:t>Infrared waves are those between the frequencies 300GHz and 400THz in the electromagnetic spectrum</a:t>
            </a:r>
          </a:p>
          <a:p>
            <a:r>
              <a:rPr lang="en-GB" dirty="0">
                <a:solidFill>
                  <a:srgbClr val="202124"/>
                </a:solidFill>
                <a:latin typeface="arial" panose="020B0604020202020204" pitchFamily="34" charset="0"/>
              </a:rPr>
              <a:t>U</a:t>
            </a:r>
            <a:r>
              <a:rPr lang="en-GB" i="0" dirty="0">
                <a:solidFill>
                  <a:srgbClr val="202124"/>
                </a:solidFill>
                <a:effectLst/>
                <a:latin typeface="arial" panose="020B0604020202020204" pitchFamily="34" charset="0"/>
              </a:rPr>
              <a:t>sed in wireless technology devices or systems that convey data through infrared radiation</a:t>
            </a:r>
          </a:p>
          <a:p>
            <a:r>
              <a:rPr lang="en-GB" b="0" i="0" dirty="0">
                <a:solidFill>
                  <a:srgbClr val="202124"/>
                </a:solidFill>
                <a:effectLst/>
                <a:latin typeface="arial" panose="020B0604020202020204" pitchFamily="34" charset="0"/>
              </a:rPr>
              <a:t>Infrared technology allows computing devices to communicate via short range wireless signals.</a:t>
            </a:r>
            <a:endParaRPr lang="en-GB" dirty="0"/>
          </a:p>
        </p:txBody>
      </p:sp>
      <p:pic>
        <p:nvPicPr>
          <p:cNvPr id="17410" name="Picture 2" descr="Infrared - Wikipedia">
            <a:extLst>
              <a:ext uri="{FF2B5EF4-FFF2-40B4-BE49-F238E27FC236}">
                <a16:creationId xmlns:a16="http://schemas.microsoft.com/office/drawing/2014/main" id="{A0138656-C5CF-471B-B8D4-84859BA78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104" y="4153333"/>
            <a:ext cx="5037859" cy="2496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203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678E-DAE8-418B-838C-E0137294EFE3}"/>
              </a:ext>
            </a:extLst>
          </p:cNvPr>
          <p:cNvSpPr>
            <a:spLocks noGrp="1"/>
          </p:cNvSpPr>
          <p:nvPr>
            <p:ph type="title"/>
          </p:nvPr>
        </p:nvSpPr>
        <p:spPr/>
        <p:txBody>
          <a:bodyPr/>
          <a:lstStyle/>
          <a:p>
            <a:r>
              <a:rPr lang="en-GB" dirty="0"/>
              <a:t>Transmission Impairment</a:t>
            </a:r>
          </a:p>
        </p:txBody>
      </p:sp>
      <p:sp>
        <p:nvSpPr>
          <p:cNvPr id="3" name="Content Placeholder 2">
            <a:extLst>
              <a:ext uri="{FF2B5EF4-FFF2-40B4-BE49-F238E27FC236}">
                <a16:creationId xmlns:a16="http://schemas.microsoft.com/office/drawing/2014/main" id="{664C7AAA-0F21-4031-AA7E-3DF480E00964}"/>
              </a:ext>
            </a:extLst>
          </p:cNvPr>
          <p:cNvSpPr>
            <a:spLocks noGrp="1"/>
          </p:cNvSpPr>
          <p:nvPr>
            <p:ph idx="1"/>
          </p:nvPr>
        </p:nvSpPr>
        <p:spPr>
          <a:xfrm>
            <a:off x="6096000" y="1881043"/>
            <a:ext cx="5257800" cy="4351338"/>
          </a:xfrm>
        </p:spPr>
        <p:txBody>
          <a:bodyPr>
            <a:normAutofit/>
          </a:bodyPr>
          <a:lstStyle/>
          <a:p>
            <a:r>
              <a:rPr lang="en-GB" dirty="0"/>
              <a:t>Attenuation</a:t>
            </a:r>
          </a:p>
          <a:p>
            <a:r>
              <a:rPr lang="en-GB" dirty="0"/>
              <a:t>Distortion</a:t>
            </a:r>
          </a:p>
          <a:p>
            <a:r>
              <a:rPr lang="en-GB" dirty="0"/>
              <a:t>Noise</a:t>
            </a:r>
          </a:p>
          <a:p>
            <a:r>
              <a:rPr lang="en-GB" dirty="0"/>
              <a:t>Jitter</a:t>
            </a:r>
          </a:p>
          <a:p>
            <a:r>
              <a:rPr lang="en-GB" dirty="0"/>
              <a:t>Echo</a:t>
            </a:r>
          </a:p>
          <a:p>
            <a:r>
              <a:rPr lang="en-GB" dirty="0"/>
              <a:t>Crosstalk</a:t>
            </a:r>
          </a:p>
          <a:p>
            <a:r>
              <a:rPr lang="en-GB" dirty="0"/>
              <a:t>Bandwidth</a:t>
            </a:r>
          </a:p>
          <a:p>
            <a:r>
              <a:rPr lang="en-GB" dirty="0"/>
              <a:t>Number of Receivers</a:t>
            </a:r>
          </a:p>
        </p:txBody>
      </p:sp>
      <p:sp>
        <p:nvSpPr>
          <p:cNvPr id="4" name="Content Placeholder 2">
            <a:extLst>
              <a:ext uri="{FF2B5EF4-FFF2-40B4-BE49-F238E27FC236}">
                <a16:creationId xmlns:a16="http://schemas.microsoft.com/office/drawing/2014/main" id="{89344E98-F40E-4DC6-88AD-FE345E6D17A0}"/>
              </a:ext>
            </a:extLst>
          </p:cNvPr>
          <p:cNvSpPr txBox="1">
            <a:spLocks/>
          </p:cNvSpPr>
          <p:nvPr/>
        </p:nvSpPr>
        <p:spPr>
          <a:xfrm>
            <a:off x="526473" y="1881043"/>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000" i="0" dirty="0">
                <a:solidFill>
                  <a:srgbClr val="202124"/>
                </a:solidFill>
                <a:effectLst/>
                <a:latin typeface="arial" panose="020B0604020202020204" pitchFamily="34" charset="0"/>
              </a:rPr>
              <a:t>Transmission impairment occurs when the received signal is different from the transmitted signal</a:t>
            </a:r>
          </a:p>
          <a:p>
            <a:pPr algn="just"/>
            <a:r>
              <a:rPr lang="en-GB" sz="2000" dirty="0">
                <a:solidFill>
                  <a:srgbClr val="4D5156"/>
                </a:solidFill>
                <a:latin typeface="arial" panose="020B0604020202020204" pitchFamily="34" charset="0"/>
              </a:rPr>
              <a:t>S</a:t>
            </a:r>
            <a:r>
              <a:rPr lang="en-GB" sz="2000" i="0" dirty="0">
                <a:solidFill>
                  <a:srgbClr val="4D5156"/>
                </a:solidFill>
                <a:effectLst/>
                <a:latin typeface="arial" panose="020B0604020202020204" pitchFamily="34" charset="0"/>
              </a:rPr>
              <a:t>ignals that are </a:t>
            </a:r>
            <a:r>
              <a:rPr lang="en-GB" sz="2000" i="0" dirty="0">
                <a:solidFill>
                  <a:srgbClr val="5F6368"/>
                </a:solidFill>
                <a:effectLst/>
                <a:latin typeface="arial" panose="020B0604020202020204" pitchFamily="34" charset="0"/>
              </a:rPr>
              <a:t>transmitted</a:t>
            </a:r>
            <a:r>
              <a:rPr lang="en-GB" sz="2000" i="0" dirty="0">
                <a:solidFill>
                  <a:srgbClr val="4D5156"/>
                </a:solidFill>
                <a:effectLst/>
                <a:latin typeface="arial" panose="020B0604020202020204" pitchFamily="34" charset="0"/>
              </a:rPr>
              <a:t> at the beginning of the medium are not the same as the signals that are received at the end</a:t>
            </a:r>
            <a:endParaRPr lang="en-GB" sz="2000" dirty="0"/>
          </a:p>
        </p:txBody>
      </p:sp>
      <p:pic>
        <p:nvPicPr>
          <p:cNvPr id="18434" name="Picture 2" descr="Solved] Discuss the causes of transmission impairments in detail with  appropriate example and diagram for each type of impairments. | Course Hero">
            <a:extLst>
              <a:ext uri="{FF2B5EF4-FFF2-40B4-BE49-F238E27FC236}">
                <a16:creationId xmlns:a16="http://schemas.microsoft.com/office/drawing/2014/main" id="{C28B1EEB-2C54-4C37-8CCE-2DBDFE220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41" y="3765406"/>
            <a:ext cx="5758295" cy="29263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233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A7CA-162A-44EC-BD6D-7013C5917922}"/>
              </a:ext>
            </a:extLst>
          </p:cNvPr>
          <p:cNvSpPr>
            <a:spLocks noGrp="1"/>
          </p:cNvSpPr>
          <p:nvPr>
            <p:ph type="title"/>
          </p:nvPr>
        </p:nvSpPr>
        <p:spPr/>
        <p:txBody>
          <a:bodyPr/>
          <a:lstStyle/>
          <a:p>
            <a:r>
              <a:rPr lang="en-GB" dirty="0"/>
              <a:t>Data Communication</a:t>
            </a:r>
          </a:p>
        </p:txBody>
      </p:sp>
      <p:sp>
        <p:nvSpPr>
          <p:cNvPr id="3" name="Content Placeholder 2">
            <a:extLst>
              <a:ext uri="{FF2B5EF4-FFF2-40B4-BE49-F238E27FC236}">
                <a16:creationId xmlns:a16="http://schemas.microsoft.com/office/drawing/2014/main" id="{B8F1D9A2-A9B4-46BA-90B7-A7BFFB327E64}"/>
              </a:ext>
            </a:extLst>
          </p:cNvPr>
          <p:cNvSpPr>
            <a:spLocks noGrp="1"/>
          </p:cNvSpPr>
          <p:nvPr>
            <p:ph idx="1"/>
          </p:nvPr>
        </p:nvSpPr>
        <p:spPr>
          <a:xfrm>
            <a:off x="3796144" y="1825625"/>
            <a:ext cx="7557655" cy="4351338"/>
          </a:xfrm>
        </p:spPr>
        <p:txBody>
          <a:bodyPr/>
          <a:lstStyle/>
          <a:p>
            <a:pPr algn="just"/>
            <a:r>
              <a:rPr lang="en-GB" dirty="0"/>
              <a:t>We share data and information and instruction between source and destination </a:t>
            </a:r>
          </a:p>
          <a:p>
            <a:pPr algn="just"/>
            <a:r>
              <a:rPr lang="en-GB" dirty="0"/>
              <a:t>Message can be Video, text , file , software etc</a:t>
            </a:r>
          </a:p>
          <a:p>
            <a:pPr algn="just"/>
            <a:r>
              <a:rPr lang="en-GB" dirty="0"/>
              <a:t>We are connected through various wires and connected to modems and we can convert into analog to digital signals</a:t>
            </a:r>
          </a:p>
        </p:txBody>
      </p:sp>
      <p:pic>
        <p:nvPicPr>
          <p:cNvPr id="7" name="Picture 6">
            <a:extLst>
              <a:ext uri="{FF2B5EF4-FFF2-40B4-BE49-F238E27FC236}">
                <a16:creationId xmlns:a16="http://schemas.microsoft.com/office/drawing/2014/main" id="{88CD2CA9-6928-40B7-9445-08191192C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18" y="1733549"/>
            <a:ext cx="3173557" cy="2616777"/>
          </a:xfrm>
          <a:prstGeom prst="rect">
            <a:avLst/>
          </a:prstGeom>
        </p:spPr>
      </p:pic>
    </p:spTree>
    <p:extLst>
      <p:ext uri="{BB962C8B-B14F-4D97-AF65-F5344CB8AC3E}">
        <p14:creationId xmlns:p14="http://schemas.microsoft.com/office/powerpoint/2010/main" val="6964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E894A-78E9-4FC7-BAD5-BBA8BA04DB37}"/>
              </a:ext>
            </a:extLst>
          </p:cNvPr>
          <p:cNvSpPr>
            <a:spLocks noGrp="1"/>
          </p:cNvSpPr>
          <p:nvPr>
            <p:ph type="title"/>
          </p:nvPr>
        </p:nvSpPr>
        <p:spPr/>
        <p:txBody>
          <a:bodyPr/>
          <a:lstStyle/>
          <a:p>
            <a:r>
              <a:rPr lang="en-GB" b="0" i="0" dirty="0">
                <a:solidFill>
                  <a:srgbClr val="202124"/>
                </a:solidFill>
                <a:effectLst/>
                <a:latin typeface="arial" panose="020B0604020202020204" pitchFamily="34" charset="0"/>
              </a:rPr>
              <a:t>Attenuation</a:t>
            </a:r>
            <a:endParaRPr lang="en-GB" dirty="0"/>
          </a:p>
        </p:txBody>
      </p:sp>
      <p:sp>
        <p:nvSpPr>
          <p:cNvPr id="3" name="Content Placeholder 2">
            <a:extLst>
              <a:ext uri="{FF2B5EF4-FFF2-40B4-BE49-F238E27FC236}">
                <a16:creationId xmlns:a16="http://schemas.microsoft.com/office/drawing/2014/main" id="{9EC2F88C-DF2B-4AFE-9163-55274B46E305}"/>
              </a:ext>
            </a:extLst>
          </p:cNvPr>
          <p:cNvSpPr>
            <a:spLocks noGrp="1"/>
          </p:cNvSpPr>
          <p:nvPr>
            <p:ph idx="1"/>
          </p:nvPr>
        </p:nvSpPr>
        <p:spPr/>
        <p:txBody>
          <a:bodyPr/>
          <a:lstStyle/>
          <a:p>
            <a:pPr algn="just"/>
            <a:r>
              <a:rPr lang="en-GB" i="0" dirty="0">
                <a:solidFill>
                  <a:srgbClr val="202124"/>
                </a:solidFill>
                <a:effectLst/>
                <a:latin typeface="arial" panose="020B0604020202020204" pitchFamily="34" charset="0"/>
              </a:rPr>
              <a:t>Attenuation is the loss of signal strength in networking cables or connections</a:t>
            </a:r>
          </a:p>
          <a:p>
            <a:pPr algn="just"/>
            <a:r>
              <a:rPr lang="en-GB" i="0" dirty="0">
                <a:solidFill>
                  <a:srgbClr val="202124"/>
                </a:solidFill>
                <a:effectLst/>
                <a:latin typeface="arial" panose="020B0604020202020204" pitchFamily="34" charset="0"/>
              </a:rPr>
              <a:t>Range – over longer distances both wired and wireless transmissions gradually dissipate in strength</a:t>
            </a:r>
            <a:endParaRPr lang="en-GB" dirty="0">
              <a:solidFill>
                <a:srgbClr val="202124"/>
              </a:solidFill>
              <a:latin typeface="arial" panose="020B0604020202020204" pitchFamily="34" charset="0"/>
            </a:endParaRPr>
          </a:p>
          <a:p>
            <a:pPr algn="just"/>
            <a:r>
              <a:rPr lang="en-GB" i="0" dirty="0">
                <a:solidFill>
                  <a:srgbClr val="202124"/>
                </a:solidFill>
                <a:effectLst/>
                <a:latin typeface="arial" panose="020B0604020202020204" pitchFamily="34" charset="0"/>
              </a:rPr>
              <a:t>Attenuation is caused by passive media components, such as cables, cable splices, and connectors</a:t>
            </a:r>
            <a:endParaRPr lang="en-GB" dirty="0"/>
          </a:p>
        </p:txBody>
      </p:sp>
      <p:pic>
        <p:nvPicPr>
          <p:cNvPr id="19458" name="Picture 2" descr="Attenuation in Data Communication By Vasundhara - YouTube">
            <a:extLst>
              <a:ext uri="{FF2B5EF4-FFF2-40B4-BE49-F238E27FC236}">
                <a16:creationId xmlns:a16="http://schemas.microsoft.com/office/drawing/2014/main" id="{BC22CEDE-EE9E-49BD-B5C7-8E53302B4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05" y="4397375"/>
            <a:ext cx="11085368" cy="2280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867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A38C-E19D-4A10-93B0-1977FF4954DF}"/>
              </a:ext>
            </a:extLst>
          </p:cNvPr>
          <p:cNvSpPr>
            <a:spLocks noGrp="1"/>
          </p:cNvSpPr>
          <p:nvPr>
            <p:ph type="title"/>
          </p:nvPr>
        </p:nvSpPr>
        <p:spPr/>
        <p:txBody>
          <a:bodyPr/>
          <a:lstStyle/>
          <a:p>
            <a:r>
              <a:rPr lang="en-GB" b="0" i="0" dirty="0">
                <a:solidFill>
                  <a:srgbClr val="202124"/>
                </a:solidFill>
                <a:effectLst/>
                <a:latin typeface="arial" panose="020B0604020202020204" pitchFamily="34" charset="0"/>
              </a:rPr>
              <a:t>Distortion</a:t>
            </a:r>
            <a:endParaRPr lang="en-GB" dirty="0"/>
          </a:p>
        </p:txBody>
      </p:sp>
      <p:sp>
        <p:nvSpPr>
          <p:cNvPr id="3" name="Content Placeholder 2">
            <a:extLst>
              <a:ext uri="{FF2B5EF4-FFF2-40B4-BE49-F238E27FC236}">
                <a16:creationId xmlns:a16="http://schemas.microsoft.com/office/drawing/2014/main" id="{F502B09C-73D3-4083-8F85-A4A0F91B8622}"/>
              </a:ext>
            </a:extLst>
          </p:cNvPr>
          <p:cNvSpPr>
            <a:spLocks noGrp="1"/>
          </p:cNvSpPr>
          <p:nvPr>
            <p:ph idx="1"/>
          </p:nvPr>
        </p:nvSpPr>
        <p:spPr>
          <a:xfrm>
            <a:off x="838200" y="1825625"/>
            <a:ext cx="7474527" cy="4351338"/>
          </a:xfrm>
        </p:spPr>
        <p:txBody>
          <a:bodyPr>
            <a:normAutofit lnSpcReduction="10000"/>
          </a:bodyPr>
          <a:lstStyle/>
          <a:p>
            <a:pPr algn="just"/>
            <a:r>
              <a:rPr lang="en-GB" i="0" dirty="0">
                <a:solidFill>
                  <a:srgbClr val="202124"/>
                </a:solidFill>
                <a:effectLst/>
                <a:latin typeface="arial" panose="020B0604020202020204" pitchFamily="34" charset="0"/>
              </a:rPr>
              <a:t>Distortion is a term used to describe an interruption of transmitting signals that cause an unclear reception</a:t>
            </a:r>
          </a:p>
          <a:p>
            <a:pPr algn="just"/>
            <a:r>
              <a:rPr lang="en-GB" i="0" dirty="0">
                <a:solidFill>
                  <a:srgbClr val="202124"/>
                </a:solidFill>
                <a:effectLst/>
                <a:latin typeface="arial" panose="020B0604020202020204" pitchFamily="34" charset="0"/>
              </a:rPr>
              <a:t>Distortion is commonly found in sound generated or received by a computer, video or display signals and data cables such as network cables</a:t>
            </a:r>
            <a:endParaRPr lang="en-GB" dirty="0">
              <a:solidFill>
                <a:srgbClr val="202124"/>
              </a:solidFill>
              <a:latin typeface="arial" panose="020B0604020202020204" pitchFamily="34" charset="0"/>
            </a:endParaRPr>
          </a:p>
          <a:p>
            <a:pPr algn="just"/>
            <a:r>
              <a:rPr lang="en-GB" i="0" dirty="0">
                <a:solidFill>
                  <a:srgbClr val="202124"/>
                </a:solidFill>
                <a:effectLst/>
                <a:latin typeface="arial" panose="020B0604020202020204" pitchFamily="34" charset="0"/>
              </a:rPr>
              <a:t>The main reason behind the cause delay distortion is that the frequency and velocity of the signal in-network medium do not match up</a:t>
            </a:r>
          </a:p>
        </p:txBody>
      </p:sp>
      <p:pic>
        <p:nvPicPr>
          <p:cNvPr id="20482" name="Picture 2" descr="Transmission Impairment | Data Communication">
            <a:extLst>
              <a:ext uri="{FF2B5EF4-FFF2-40B4-BE49-F238E27FC236}">
                <a16:creationId xmlns:a16="http://schemas.microsoft.com/office/drawing/2014/main" id="{83E3363C-063A-47E5-92F1-E2F5E75AA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26" y="176213"/>
            <a:ext cx="3768437" cy="4077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264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2E12-7C59-4B10-9E38-E002B77D913A}"/>
              </a:ext>
            </a:extLst>
          </p:cNvPr>
          <p:cNvSpPr>
            <a:spLocks noGrp="1"/>
          </p:cNvSpPr>
          <p:nvPr>
            <p:ph type="title"/>
          </p:nvPr>
        </p:nvSpPr>
        <p:spPr/>
        <p:txBody>
          <a:bodyPr/>
          <a:lstStyle/>
          <a:p>
            <a:r>
              <a:rPr lang="en-GB" dirty="0"/>
              <a:t>Noise</a:t>
            </a:r>
          </a:p>
        </p:txBody>
      </p:sp>
      <p:sp>
        <p:nvSpPr>
          <p:cNvPr id="3" name="Content Placeholder 2">
            <a:extLst>
              <a:ext uri="{FF2B5EF4-FFF2-40B4-BE49-F238E27FC236}">
                <a16:creationId xmlns:a16="http://schemas.microsoft.com/office/drawing/2014/main" id="{02475CCE-CE82-46C2-90C5-527FEF7D884B}"/>
              </a:ext>
            </a:extLst>
          </p:cNvPr>
          <p:cNvSpPr>
            <a:spLocks noGrp="1"/>
          </p:cNvSpPr>
          <p:nvPr>
            <p:ph idx="1"/>
          </p:nvPr>
        </p:nvSpPr>
        <p:spPr>
          <a:xfrm>
            <a:off x="838200" y="1825625"/>
            <a:ext cx="7003473" cy="4351338"/>
          </a:xfrm>
        </p:spPr>
        <p:txBody>
          <a:bodyPr>
            <a:normAutofit fontScale="92500"/>
          </a:bodyPr>
          <a:lstStyle/>
          <a:p>
            <a:pPr algn="just"/>
            <a:r>
              <a:rPr lang="en-GB" i="0" dirty="0">
                <a:solidFill>
                  <a:srgbClr val="202124"/>
                </a:solidFill>
                <a:effectLst/>
                <a:latin typeface="arial" panose="020B0604020202020204" pitchFamily="34" charset="0"/>
              </a:rPr>
              <a:t>Noise refers to any energy interference that degrades the quality of a wireless signal</a:t>
            </a:r>
          </a:p>
          <a:p>
            <a:pPr algn="just"/>
            <a:r>
              <a:rPr lang="en-GB" i="0" dirty="0">
                <a:solidFill>
                  <a:srgbClr val="202124"/>
                </a:solidFill>
                <a:effectLst/>
                <a:latin typeface="arial" panose="020B0604020202020204" pitchFamily="34" charset="0"/>
              </a:rPr>
              <a:t>Noise can affect everything from radio transmissions to network speeds.</a:t>
            </a:r>
            <a:endParaRPr lang="en-GB" dirty="0">
              <a:solidFill>
                <a:srgbClr val="202124"/>
              </a:solidFill>
              <a:latin typeface="arial" panose="020B0604020202020204" pitchFamily="34" charset="0"/>
            </a:endParaRPr>
          </a:p>
          <a:p>
            <a:pPr algn="just"/>
            <a:r>
              <a:rPr lang="en-GB" dirty="0">
                <a:solidFill>
                  <a:srgbClr val="4D5156"/>
                </a:solidFill>
                <a:latin typeface="arial" panose="020B0604020202020204" pitchFamily="34" charset="0"/>
              </a:rPr>
              <a:t>A</a:t>
            </a:r>
            <a:r>
              <a:rPr lang="en-GB" i="0" dirty="0">
                <a:solidFill>
                  <a:srgbClr val="4D5156"/>
                </a:solidFill>
                <a:effectLst/>
                <a:latin typeface="arial" panose="020B0604020202020204" pitchFamily="34" charset="0"/>
              </a:rPr>
              <a:t>ny external and unwanted information that interferes with a transmission signal</a:t>
            </a:r>
          </a:p>
          <a:p>
            <a:pPr algn="just"/>
            <a:r>
              <a:rPr lang="en-GB" i="0" dirty="0">
                <a:solidFill>
                  <a:srgbClr val="4D5156"/>
                </a:solidFill>
                <a:effectLst/>
                <a:latin typeface="arial" panose="020B0604020202020204" pitchFamily="34" charset="0"/>
              </a:rPr>
              <a:t>Noise degrades the quality of signals and data. </a:t>
            </a:r>
          </a:p>
          <a:p>
            <a:pPr algn="just"/>
            <a:r>
              <a:rPr lang="en-GB" i="0" dirty="0">
                <a:solidFill>
                  <a:srgbClr val="5F6368"/>
                </a:solidFill>
                <a:effectLst/>
                <a:latin typeface="arial" panose="020B0604020202020204" pitchFamily="34" charset="0"/>
              </a:rPr>
              <a:t>Noise</a:t>
            </a:r>
            <a:r>
              <a:rPr lang="en-GB" i="0" dirty="0">
                <a:solidFill>
                  <a:srgbClr val="4D5156"/>
                </a:solidFill>
                <a:effectLst/>
                <a:latin typeface="arial" panose="020B0604020202020204" pitchFamily="34" charset="0"/>
              </a:rPr>
              <a:t> occurs in digital and analog systems</a:t>
            </a:r>
            <a:endParaRPr lang="en-GB" i="0" dirty="0">
              <a:solidFill>
                <a:srgbClr val="202124"/>
              </a:solidFill>
              <a:effectLst/>
              <a:latin typeface="arial" panose="020B0604020202020204" pitchFamily="34" charset="0"/>
            </a:endParaRPr>
          </a:p>
          <a:p>
            <a:pPr algn="just"/>
            <a:endParaRPr lang="en-GB" dirty="0"/>
          </a:p>
        </p:txBody>
      </p:sp>
      <p:pic>
        <p:nvPicPr>
          <p:cNvPr id="21506" name="Picture 2" descr="what is noise OFF 61% - Online Shopping Site for Fashion &amp; Lifestyle.">
            <a:extLst>
              <a:ext uri="{FF2B5EF4-FFF2-40B4-BE49-F238E27FC236}">
                <a16:creationId xmlns:a16="http://schemas.microsoft.com/office/drawing/2014/main" id="{25DA11C4-5161-49FD-9290-A83EF33B8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579" y="365125"/>
            <a:ext cx="3564947" cy="5495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42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705B-1CA2-4A1A-96C8-92F62205DC68}"/>
              </a:ext>
            </a:extLst>
          </p:cNvPr>
          <p:cNvSpPr>
            <a:spLocks noGrp="1"/>
          </p:cNvSpPr>
          <p:nvPr>
            <p:ph type="title"/>
          </p:nvPr>
        </p:nvSpPr>
        <p:spPr/>
        <p:txBody>
          <a:bodyPr/>
          <a:lstStyle/>
          <a:p>
            <a:r>
              <a:rPr lang="en-GB" dirty="0"/>
              <a:t>Jitter</a:t>
            </a:r>
          </a:p>
        </p:txBody>
      </p:sp>
      <p:sp>
        <p:nvSpPr>
          <p:cNvPr id="3" name="Content Placeholder 2">
            <a:extLst>
              <a:ext uri="{FF2B5EF4-FFF2-40B4-BE49-F238E27FC236}">
                <a16:creationId xmlns:a16="http://schemas.microsoft.com/office/drawing/2014/main" id="{F3C65488-BFD4-4569-8B22-231D4D76E731}"/>
              </a:ext>
            </a:extLst>
          </p:cNvPr>
          <p:cNvSpPr>
            <a:spLocks noGrp="1"/>
          </p:cNvSpPr>
          <p:nvPr>
            <p:ph idx="1"/>
          </p:nvPr>
        </p:nvSpPr>
        <p:spPr/>
        <p:txBody>
          <a:bodyPr/>
          <a:lstStyle/>
          <a:p>
            <a:pPr algn="just"/>
            <a:r>
              <a:rPr lang="en-GB" i="0" dirty="0">
                <a:solidFill>
                  <a:srgbClr val="202124"/>
                </a:solidFill>
                <a:effectLst/>
                <a:latin typeface="arial" panose="020B0604020202020204" pitchFamily="34" charset="0"/>
              </a:rPr>
              <a:t>Jitter is the variation in time delay between when a signal is transmitted and when it's received over a network connection</a:t>
            </a:r>
          </a:p>
          <a:p>
            <a:pPr algn="just"/>
            <a:r>
              <a:rPr lang="en-GB" b="0" i="0" dirty="0">
                <a:solidFill>
                  <a:srgbClr val="202124"/>
                </a:solidFill>
                <a:effectLst/>
                <a:latin typeface="arial" panose="020B0604020202020204" pitchFamily="34" charset="0"/>
              </a:rPr>
              <a:t>Network jitter can be caused by a number of factors and sits in the same bracket of network performance complications as latency, and packet loss</a:t>
            </a:r>
          </a:p>
          <a:p>
            <a:pPr algn="just"/>
            <a:r>
              <a:rPr lang="en-GB" b="0" i="0" dirty="0">
                <a:solidFill>
                  <a:srgbClr val="202124"/>
                </a:solidFill>
                <a:effectLst/>
                <a:latin typeface="arial" panose="020B0604020202020204" pitchFamily="34" charset="0"/>
              </a:rPr>
              <a:t>Jitter affects online activities that depend on two-way, real-time communication</a:t>
            </a:r>
          </a:p>
          <a:p>
            <a:pPr algn="just"/>
            <a:r>
              <a:rPr lang="en-GB" b="0" i="0" dirty="0">
                <a:solidFill>
                  <a:srgbClr val="202124"/>
                </a:solidFill>
                <a:effectLst/>
                <a:latin typeface="arial" panose="020B0604020202020204" pitchFamily="34" charset="0"/>
              </a:rPr>
              <a:t>Latency : This the time it takes a packet to travel from its source to its destination</a:t>
            </a:r>
            <a:endParaRPr lang="en-GB" dirty="0"/>
          </a:p>
        </p:txBody>
      </p:sp>
      <p:pic>
        <p:nvPicPr>
          <p:cNvPr id="22530" name="Picture 2" descr="What is Network Jitter? Plus VoIP Tools and Tips to Prevent It">
            <a:extLst>
              <a:ext uri="{FF2B5EF4-FFF2-40B4-BE49-F238E27FC236}">
                <a16:creationId xmlns:a16="http://schemas.microsoft.com/office/drawing/2014/main" id="{B7EF7999-2305-4BED-A1FD-7EAFE7788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287" y="176213"/>
            <a:ext cx="5158221" cy="1514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82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48A1-475D-41E1-B5E9-3589D1AC80CB}"/>
              </a:ext>
            </a:extLst>
          </p:cNvPr>
          <p:cNvSpPr>
            <a:spLocks noGrp="1"/>
          </p:cNvSpPr>
          <p:nvPr>
            <p:ph type="title"/>
          </p:nvPr>
        </p:nvSpPr>
        <p:spPr/>
        <p:txBody>
          <a:bodyPr/>
          <a:lstStyle/>
          <a:p>
            <a:r>
              <a:rPr lang="en-GB" b="0" i="0" dirty="0">
                <a:solidFill>
                  <a:srgbClr val="202124"/>
                </a:solidFill>
                <a:effectLst/>
                <a:latin typeface="arial" panose="020B0604020202020204" pitchFamily="34" charset="0"/>
              </a:rPr>
              <a:t>Echo</a:t>
            </a:r>
            <a:endParaRPr lang="en-GB" dirty="0"/>
          </a:p>
        </p:txBody>
      </p:sp>
      <p:sp>
        <p:nvSpPr>
          <p:cNvPr id="3" name="Content Placeholder 2">
            <a:extLst>
              <a:ext uri="{FF2B5EF4-FFF2-40B4-BE49-F238E27FC236}">
                <a16:creationId xmlns:a16="http://schemas.microsoft.com/office/drawing/2014/main" id="{5EFFAFFB-6D7A-4A44-A328-DA5D6F3BBB6D}"/>
              </a:ext>
            </a:extLst>
          </p:cNvPr>
          <p:cNvSpPr>
            <a:spLocks noGrp="1"/>
          </p:cNvSpPr>
          <p:nvPr>
            <p:ph idx="1"/>
          </p:nvPr>
        </p:nvSpPr>
        <p:spPr/>
        <p:txBody>
          <a:bodyPr/>
          <a:lstStyle/>
          <a:p>
            <a:pPr algn="just"/>
            <a:r>
              <a:rPr lang="en-GB" dirty="0">
                <a:solidFill>
                  <a:schemeClr val="tx1">
                    <a:lumMod val="50000"/>
                    <a:lumOff val="50000"/>
                  </a:schemeClr>
                </a:solidFill>
                <a:latin typeface="arial" panose="020B0604020202020204" pitchFamily="34" charset="0"/>
              </a:rPr>
              <a:t>E</a:t>
            </a:r>
            <a:r>
              <a:rPr lang="en-GB" i="0" dirty="0">
                <a:solidFill>
                  <a:schemeClr val="tx1">
                    <a:lumMod val="50000"/>
                    <a:lumOff val="50000"/>
                  </a:schemeClr>
                </a:solidFill>
                <a:effectLst/>
                <a:latin typeface="arial" panose="020B0604020202020204" pitchFamily="34" charset="0"/>
              </a:rPr>
              <a:t>cho is the local display of data, either initially as it is locally sourced and sent, or finally as a copy of it is received back from a remote destination</a:t>
            </a:r>
          </a:p>
          <a:p>
            <a:pPr algn="just"/>
            <a:r>
              <a:rPr lang="en-GB" i="0" dirty="0">
                <a:solidFill>
                  <a:schemeClr val="tx1">
                    <a:lumMod val="50000"/>
                    <a:lumOff val="50000"/>
                  </a:schemeClr>
                </a:solidFill>
                <a:effectLst/>
                <a:latin typeface="arial" panose="020B0604020202020204" pitchFamily="34" charset="0"/>
              </a:rPr>
              <a:t>An echo is a reflection of sound that arrives at the listener with a delay after the direct sound</a:t>
            </a:r>
            <a:endParaRPr lang="en-GB" dirty="0">
              <a:solidFill>
                <a:schemeClr val="tx1">
                  <a:lumMod val="50000"/>
                  <a:lumOff val="50000"/>
                </a:schemeClr>
              </a:solidFill>
            </a:endParaRPr>
          </a:p>
        </p:txBody>
      </p:sp>
    </p:spTree>
    <p:extLst>
      <p:ext uri="{BB962C8B-B14F-4D97-AF65-F5344CB8AC3E}">
        <p14:creationId xmlns:p14="http://schemas.microsoft.com/office/powerpoint/2010/main" val="1550184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FBA3-6E63-43F5-BF41-D6A46FB12793}"/>
              </a:ext>
            </a:extLst>
          </p:cNvPr>
          <p:cNvSpPr>
            <a:spLocks noGrp="1"/>
          </p:cNvSpPr>
          <p:nvPr>
            <p:ph type="title"/>
          </p:nvPr>
        </p:nvSpPr>
        <p:spPr/>
        <p:txBody>
          <a:bodyPr/>
          <a:lstStyle/>
          <a:p>
            <a:r>
              <a:rPr lang="en-GB" dirty="0"/>
              <a:t>Cross talk</a:t>
            </a:r>
          </a:p>
        </p:txBody>
      </p:sp>
      <p:sp>
        <p:nvSpPr>
          <p:cNvPr id="3" name="Content Placeholder 2">
            <a:extLst>
              <a:ext uri="{FF2B5EF4-FFF2-40B4-BE49-F238E27FC236}">
                <a16:creationId xmlns:a16="http://schemas.microsoft.com/office/drawing/2014/main" id="{75D48BFE-C527-4413-95CD-DE06348BAB7C}"/>
              </a:ext>
            </a:extLst>
          </p:cNvPr>
          <p:cNvSpPr>
            <a:spLocks noGrp="1"/>
          </p:cNvSpPr>
          <p:nvPr>
            <p:ph idx="1"/>
          </p:nvPr>
        </p:nvSpPr>
        <p:spPr/>
        <p:txBody>
          <a:bodyPr/>
          <a:lstStyle/>
          <a:p>
            <a:pPr algn="just"/>
            <a:r>
              <a:rPr lang="en-GB" dirty="0">
                <a:solidFill>
                  <a:schemeClr val="tx1">
                    <a:lumMod val="50000"/>
                    <a:lumOff val="50000"/>
                  </a:schemeClr>
                </a:solidFill>
                <a:latin typeface="Times New Roman" panose="02020603050405020304" pitchFamily="18" charset="0"/>
                <a:cs typeface="Times New Roman" panose="02020603050405020304" pitchFamily="18" charset="0"/>
              </a:rPr>
              <a:t>U</a:t>
            </a:r>
            <a:r>
              <a:rPr lang="en-GB" i="0" dirty="0">
                <a:solidFill>
                  <a:schemeClr val="tx1">
                    <a:lumMod val="50000"/>
                    <a:lumOff val="50000"/>
                  </a:schemeClr>
                </a:solidFill>
                <a:effectLst/>
                <a:latin typeface="Times New Roman" panose="02020603050405020304" pitchFamily="18" charset="0"/>
                <a:cs typeface="Times New Roman" panose="02020603050405020304" pitchFamily="18" charset="0"/>
              </a:rPr>
              <a:t>nwanted signals in a communication channel caused by transference of energy from another circuit</a:t>
            </a:r>
          </a:p>
          <a:p>
            <a:pPr algn="just"/>
            <a:r>
              <a:rPr lang="en-GB" i="0" dirty="0">
                <a:solidFill>
                  <a:schemeClr val="tx1">
                    <a:lumMod val="50000"/>
                    <a:lumOff val="50000"/>
                  </a:schemeClr>
                </a:solidFill>
                <a:effectLst/>
                <a:latin typeface="Times New Roman" panose="02020603050405020304" pitchFamily="18" charset="0"/>
                <a:cs typeface="Times New Roman" panose="02020603050405020304" pitchFamily="18" charset="0"/>
              </a:rPr>
              <a:t>Crosstalk is a disturbance caused by the electric or magnetic fields of one telecommunication signal affecting a signal in an adjacent circuit</a:t>
            </a:r>
          </a:p>
          <a:p>
            <a:pPr algn="just"/>
            <a:r>
              <a:rPr lang="en-GB" i="0" dirty="0">
                <a:solidFill>
                  <a:schemeClr val="tx1">
                    <a:lumMod val="50000"/>
                    <a:lumOff val="50000"/>
                  </a:schemeClr>
                </a:solidFill>
                <a:effectLst/>
                <a:latin typeface="Times New Roman" panose="02020603050405020304" pitchFamily="18" charset="0"/>
                <a:cs typeface="Times New Roman" panose="02020603050405020304" pitchFamily="18" charset="0"/>
              </a:rPr>
              <a:t> if there are two wires in close proximity that are carrying different signals, their currents will create magnetic that induce a weaker signal in the neighbouring wire</a:t>
            </a:r>
            <a:endParaRPr lang="en-GB"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pic>
        <p:nvPicPr>
          <p:cNvPr id="23554" name="Picture 2" descr="Difference between 2 Types of Crosstalk - Near-End Crosstalk (NEXT) and  Far-End Crosstalk (FEXT) | Home">
            <a:extLst>
              <a:ext uri="{FF2B5EF4-FFF2-40B4-BE49-F238E27FC236}">
                <a16:creationId xmlns:a16="http://schemas.microsoft.com/office/drawing/2014/main" id="{84E36C01-5294-48CB-8330-CD4CBC336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31146"/>
            <a:ext cx="5638800" cy="226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Exosomal MicroRNAs in Tissue Crosstalk | Exosome RNA">
            <a:extLst>
              <a:ext uri="{FF2B5EF4-FFF2-40B4-BE49-F238E27FC236}">
                <a16:creationId xmlns:a16="http://schemas.microsoft.com/office/drawing/2014/main" id="{E09035B2-E615-4D3B-8CAD-72C973F8B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867" y="75406"/>
            <a:ext cx="2238375" cy="1750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440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3DB8-23D0-4F17-B555-4641C66AB4E0}"/>
              </a:ext>
            </a:extLst>
          </p:cNvPr>
          <p:cNvSpPr>
            <a:spLocks noGrp="1"/>
          </p:cNvSpPr>
          <p:nvPr>
            <p:ph type="title"/>
          </p:nvPr>
        </p:nvSpPr>
        <p:spPr/>
        <p:txBody>
          <a:bodyPr/>
          <a:lstStyle/>
          <a:p>
            <a:r>
              <a:rPr lang="en-GB" dirty="0"/>
              <a:t>Bandwidth</a:t>
            </a:r>
          </a:p>
        </p:txBody>
      </p:sp>
      <p:sp>
        <p:nvSpPr>
          <p:cNvPr id="3" name="Content Placeholder 2">
            <a:extLst>
              <a:ext uri="{FF2B5EF4-FFF2-40B4-BE49-F238E27FC236}">
                <a16:creationId xmlns:a16="http://schemas.microsoft.com/office/drawing/2014/main" id="{C6670BC6-99ED-4BAA-B62B-CE5D5B985AFC}"/>
              </a:ext>
            </a:extLst>
          </p:cNvPr>
          <p:cNvSpPr>
            <a:spLocks noGrp="1"/>
          </p:cNvSpPr>
          <p:nvPr>
            <p:ph idx="1"/>
          </p:nvPr>
        </p:nvSpPr>
        <p:spPr>
          <a:xfrm>
            <a:off x="838201" y="1825625"/>
            <a:ext cx="8042564" cy="4351338"/>
          </a:xfrm>
        </p:spPr>
        <p:txBody>
          <a:bodyPr/>
          <a:lstStyle/>
          <a:p>
            <a:pPr algn="just"/>
            <a:r>
              <a:rPr lang="en-GB" i="0" dirty="0">
                <a:solidFill>
                  <a:srgbClr val="202124"/>
                </a:solidFill>
                <a:effectLst/>
                <a:latin typeface="arial" panose="020B0604020202020204" pitchFamily="34" charset="0"/>
              </a:rPr>
              <a:t>The maximum amount of data transmitted over an internet connection in a given amount of time</a:t>
            </a:r>
          </a:p>
          <a:p>
            <a:pPr algn="just"/>
            <a:r>
              <a:rPr lang="en-GB" i="0" dirty="0">
                <a:solidFill>
                  <a:srgbClr val="202124"/>
                </a:solidFill>
                <a:effectLst/>
                <a:latin typeface="arial" panose="020B0604020202020204" pitchFamily="34" charset="0"/>
              </a:rPr>
              <a:t>Bandwidth is often mistaken for internet speed when it's actually the volume of information that can be sent over a connection in a measured amount of time – calculated in megabits per second (Mbps)</a:t>
            </a:r>
            <a:endParaRPr lang="en-GB" dirty="0">
              <a:solidFill>
                <a:srgbClr val="202124"/>
              </a:solidFill>
              <a:latin typeface="arial" panose="020B0604020202020204" pitchFamily="34" charset="0"/>
            </a:endParaRPr>
          </a:p>
          <a:p>
            <a:pPr algn="just"/>
            <a:r>
              <a:rPr lang="en-GB" i="0" dirty="0">
                <a:solidFill>
                  <a:srgbClr val="202124"/>
                </a:solidFill>
                <a:effectLst/>
                <a:latin typeface="arial" panose="020B0604020202020204" pitchFamily="34" charset="0"/>
              </a:rPr>
              <a:t>Bandwidth is measured by how much data can be moved between two points within a network</a:t>
            </a:r>
            <a:endParaRPr lang="en-GB" dirty="0"/>
          </a:p>
        </p:txBody>
      </p:sp>
      <p:pic>
        <p:nvPicPr>
          <p:cNvPr id="24580" name="Picture 4" descr="What is Bandwidth? - Definition and Details">
            <a:extLst>
              <a:ext uri="{FF2B5EF4-FFF2-40B4-BE49-F238E27FC236}">
                <a16:creationId xmlns:a16="http://schemas.microsoft.com/office/drawing/2014/main" id="{3CA4311B-EB90-43A7-A443-44C6BB7D6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1150" y="1981489"/>
            <a:ext cx="2755322" cy="357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167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C57E-2E1A-4A00-82EF-ADFBC297BDDF}"/>
              </a:ext>
            </a:extLst>
          </p:cNvPr>
          <p:cNvSpPr>
            <a:spLocks noGrp="1"/>
          </p:cNvSpPr>
          <p:nvPr>
            <p:ph type="title"/>
          </p:nvPr>
        </p:nvSpPr>
        <p:spPr/>
        <p:txBody>
          <a:bodyPr/>
          <a:lstStyle/>
          <a:p>
            <a:r>
              <a:rPr lang="en-GB" dirty="0"/>
              <a:t>Number of Receivers</a:t>
            </a:r>
          </a:p>
        </p:txBody>
      </p:sp>
      <p:sp>
        <p:nvSpPr>
          <p:cNvPr id="3" name="Content Placeholder 2">
            <a:extLst>
              <a:ext uri="{FF2B5EF4-FFF2-40B4-BE49-F238E27FC236}">
                <a16:creationId xmlns:a16="http://schemas.microsoft.com/office/drawing/2014/main" id="{86A5FE27-6803-4009-8274-ADDB6ABF12BF}"/>
              </a:ext>
            </a:extLst>
          </p:cNvPr>
          <p:cNvSpPr>
            <a:spLocks noGrp="1"/>
          </p:cNvSpPr>
          <p:nvPr>
            <p:ph idx="1"/>
          </p:nvPr>
        </p:nvSpPr>
        <p:spPr/>
        <p:txBody>
          <a:bodyPr/>
          <a:lstStyle/>
          <a:p>
            <a:r>
              <a:rPr lang="en-GB" dirty="0"/>
              <a:t>A single message can be for multiple user or a single</a:t>
            </a:r>
          </a:p>
          <a:p>
            <a:r>
              <a:rPr lang="en-GB" dirty="0"/>
              <a:t>As per necessity receivers are calculated</a:t>
            </a:r>
          </a:p>
        </p:txBody>
      </p:sp>
    </p:spTree>
    <p:extLst>
      <p:ext uri="{BB962C8B-B14F-4D97-AF65-F5344CB8AC3E}">
        <p14:creationId xmlns:p14="http://schemas.microsoft.com/office/powerpoint/2010/main" val="206674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FACE-D61C-42D4-8FFA-67CB98568011}"/>
              </a:ext>
            </a:extLst>
          </p:cNvPr>
          <p:cNvSpPr>
            <a:spLocks noGrp="1"/>
          </p:cNvSpPr>
          <p:nvPr>
            <p:ph type="title"/>
          </p:nvPr>
        </p:nvSpPr>
        <p:spPr/>
        <p:txBody>
          <a:bodyPr>
            <a:normAutofit/>
          </a:bodyPr>
          <a:lstStyle/>
          <a:p>
            <a:r>
              <a:rPr lang="en-GB" sz="4000" dirty="0"/>
              <a:t>Some Basic Concepts of Network Architecture </a:t>
            </a:r>
          </a:p>
        </p:txBody>
      </p:sp>
      <p:sp>
        <p:nvSpPr>
          <p:cNvPr id="3" name="Content Placeholder 2">
            <a:extLst>
              <a:ext uri="{FF2B5EF4-FFF2-40B4-BE49-F238E27FC236}">
                <a16:creationId xmlns:a16="http://schemas.microsoft.com/office/drawing/2014/main" id="{2E081E1D-999A-4CD5-901A-FD5B78B01B19}"/>
              </a:ext>
            </a:extLst>
          </p:cNvPr>
          <p:cNvSpPr>
            <a:spLocks noGrp="1"/>
          </p:cNvSpPr>
          <p:nvPr>
            <p:ph idx="1"/>
          </p:nvPr>
        </p:nvSpPr>
        <p:spPr/>
        <p:txBody>
          <a:bodyPr/>
          <a:lstStyle/>
          <a:p>
            <a:pPr algn="just"/>
            <a:r>
              <a:rPr lang="en-GB" i="0" dirty="0">
                <a:solidFill>
                  <a:srgbClr val="202124"/>
                </a:solidFill>
                <a:effectLst/>
                <a:latin typeface="arial" panose="020B0604020202020204" pitchFamily="34" charset="0"/>
              </a:rPr>
              <a:t>Network architecture refers to a network's structural and logical layout</a:t>
            </a:r>
          </a:p>
          <a:p>
            <a:pPr algn="just"/>
            <a:r>
              <a:rPr lang="en-GB" dirty="0">
                <a:solidFill>
                  <a:srgbClr val="202124"/>
                </a:solidFill>
                <a:latin typeface="arial" panose="020B0604020202020204" pitchFamily="34" charset="0"/>
              </a:rPr>
              <a:t>T</a:t>
            </a:r>
            <a:r>
              <a:rPr lang="en-GB" i="0" dirty="0">
                <a:solidFill>
                  <a:srgbClr val="202124"/>
                </a:solidFill>
                <a:effectLst/>
                <a:latin typeface="arial" panose="020B0604020202020204" pitchFamily="34" charset="0"/>
              </a:rPr>
              <a:t>he way network devices and services are structured to serve the connectivity needs of client devices</a:t>
            </a:r>
          </a:p>
          <a:p>
            <a:pPr algn="just"/>
            <a:r>
              <a:rPr lang="en-GB" dirty="0">
                <a:solidFill>
                  <a:srgbClr val="202124"/>
                </a:solidFill>
                <a:latin typeface="arial" panose="020B0604020202020204" pitchFamily="34" charset="0"/>
              </a:rPr>
              <a:t>Types of network architecture are: Peer to Peer network and Client/Server Network</a:t>
            </a:r>
            <a:endParaRPr lang="en-GB" dirty="0"/>
          </a:p>
        </p:txBody>
      </p:sp>
    </p:spTree>
    <p:extLst>
      <p:ext uri="{BB962C8B-B14F-4D97-AF65-F5344CB8AC3E}">
        <p14:creationId xmlns:p14="http://schemas.microsoft.com/office/powerpoint/2010/main" val="3371886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8B82-7618-4B44-8FE3-D353AFAF2734}"/>
              </a:ext>
            </a:extLst>
          </p:cNvPr>
          <p:cNvSpPr>
            <a:spLocks noGrp="1"/>
          </p:cNvSpPr>
          <p:nvPr>
            <p:ph type="title"/>
          </p:nvPr>
        </p:nvSpPr>
        <p:spPr/>
        <p:txBody>
          <a:bodyPr/>
          <a:lstStyle/>
          <a:p>
            <a:r>
              <a:rPr lang="en-GB" dirty="0"/>
              <a:t>Peer to Peer Network</a:t>
            </a:r>
          </a:p>
        </p:txBody>
      </p:sp>
      <p:sp>
        <p:nvSpPr>
          <p:cNvPr id="3" name="Content Placeholder 2">
            <a:extLst>
              <a:ext uri="{FF2B5EF4-FFF2-40B4-BE49-F238E27FC236}">
                <a16:creationId xmlns:a16="http://schemas.microsoft.com/office/drawing/2014/main" id="{2048E095-B6A8-460B-BAC9-A56ED55A9FC5}"/>
              </a:ext>
            </a:extLst>
          </p:cNvPr>
          <p:cNvSpPr>
            <a:spLocks noGrp="1"/>
          </p:cNvSpPr>
          <p:nvPr>
            <p:ph idx="1"/>
          </p:nvPr>
        </p:nvSpPr>
        <p:spPr>
          <a:xfrm>
            <a:off x="838200" y="1825625"/>
            <a:ext cx="7529945" cy="4351338"/>
          </a:xfrm>
        </p:spPr>
        <p:txBody>
          <a:bodyPr/>
          <a:lstStyle/>
          <a:p>
            <a:pPr algn="just"/>
            <a:r>
              <a:rPr lang="en-GB" i="0" dirty="0">
                <a:solidFill>
                  <a:srgbClr val="202124"/>
                </a:solidFill>
                <a:effectLst/>
                <a:latin typeface="arial" panose="020B0604020202020204" pitchFamily="34" charset="0"/>
              </a:rPr>
              <a:t>A peer-to-peer network is one in which two or more PCs share files and access to devices such as printers without requiring a separate server computer or server software</a:t>
            </a:r>
          </a:p>
          <a:p>
            <a:pPr algn="just"/>
            <a:r>
              <a:rPr lang="en-GB" b="0" i="0" dirty="0">
                <a:solidFill>
                  <a:srgbClr val="202124"/>
                </a:solidFill>
                <a:effectLst/>
                <a:latin typeface="arial" panose="020B0604020202020204" pitchFamily="34" charset="0"/>
              </a:rPr>
              <a:t>Files can be shared directly between systems on the network without the need of a central server</a:t>
            </a:r>
            <a:endParaRPr lang="en-GB" b="0" dirty="0">
              <a:solidFill>
                <a:srgbClr val="202124"/>
              </a:solidFill>
              <a:latin typeface="arial" panose="020B0604020202020204" pitchFamily="34" charset="0"/>
            </a:endParaRPr>
          </a:p>
          <a:p>
            <a:pPr algn="just"/>
            <a:r>
              <a:rPr lang="en-GB" b="0" i="0" dirty="0">
                <a:solidFill>
                  <a:srgbClr val="202124"/>
                </a:solidFill>
                <a:effectLst/>
                <a:latin typeface="arial" panose="020B0604020202020204" pitchFamily="34" charset="0"/>
              </a:rPr>
              <a:t>An advanced P2P network can share files quickly over large distances.</a:t>
            </a:r>
            <a:endParaRPr lang="en-GB" dirty="0"/>
          </a:p>
        </p:txBody>
      </p:sp>
      <p:pic>
        <p:nvPicPr>
          <p:cNvPr id="25602" name="Picture 2" descr="Peer to Peer (P2P) Network? Architecture, Types, and Examples">
            <a:extLst>
              <a:ext uri="{FF2B5EF4-FFF2-40B4-BE49-F238E27FC236}">
                <a16:creationId xmlns:a16="http://schemas.microsoft.com/office/drawing/2014/main" id="{669ECD5B-6EF8-4D03-BFA7-019FE799B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6132" y="284667"/>
            <a:ext cx="3392631" cy="4107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14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01D2-7C73-4695-B505-FB156F36A89B}"/>
              </a:ext>
            </a:extLst>
          </p:cNvPr>
          <p:cNvSpPr>
            <a:spLocks noGrp="1"/>
          </p:cNvSpPr>
          <p:nvPr>
            <p:ph type="title"/>
          </p:nvPr>
        </p:nvSpPr>
        <p:spPr/>
        <p:txBody>
          <a:bodyPr/>
          <a:lstStyle/>
          <a:p>
            <a:r>
              <a:rPr lang="en-GB" dirty="0"/>
              <a:t>Basic Elements of Data Communication</a:t>
            </a:r>
          </a:p>
        </p:txBody>
      </p:sp>
      <p:sp>
        <p:nvSpPr>
          <p:cNvPr id="3" name="Content Placeholder 2">
            <a:extLst>
              <a:ext uri="{FF2B5EF4-FFF2-40B4-BE49-F238E27FC236}">
                <a16:creationId xmlns:a16="http://schemas.microsoft.com/office/drawing/2014/main" id="{EA198919-4918-4AD9-BD42-BC65A94F096D}"/>
              </a:ext>
            </a:extLst>
          </p:cNvPr>
          <p:cNvSpPr>
            <a:spLocks noGrp="1"/>
          </p:cNvSpPr>
          <p:nvPr>
            <p:ph idx="1"/>
          </p:nvPr>
        </p:nvSpPr>
        <p:spPr>
          <a:xfrm>
            <a:off x="4405745" y="1839480"/>
            <a:ext cx="6629400" cy="4351338"/>
          </a:xfrm>
        </p:spPr>
        <p:txBody>
          <a:bodyPr/>
          <a:lstStyle/>
          <a:p>
            <a:r>
              <a:rPr lang="en-GB" dirty="0"/>
              <a:t>Message : (</a:t>
            </a:r>
            <a:r>
              <a:rPr lang="en-GB" sz="2000" dirty="0"/>
              <a:t>Information to be shared</a:t>
            </a:r>
            <a:r>
              <a:rPr lang="en-GB" dirty="0"/>
              <a:t> )</a:t>
            </a:r>
          </a:p>
          <a:p>
            <a:r>
              <a:rPr lang="en-GB" dirty="0"/>
              <a:t>Sender : (</a:t>
            </a:r>
            <a:r>
              <a:rPr lang="en-GB" sz="2000" dirty="0"/>
              <a:t>Sends the message</a:t>
            </a:r>
            <a:r>
              <a:rPr lang="en-GB" dirty="0"/>
              <a:t>)</a:t>
            </a:r>
          </a:p>
          <a:p>
            <a:r>
              <a:rPr lang="en-GB" dirty="0"/>
              <a:t>Receiver : (</a:t>
            </a:r>
            <a:r>
              <a:rPr lang="en-GB" sz="2000" dirty="0"/>
              <a:t>Takes the Message</a:t>
            </a:r>
            <a:r>
              <a:rPr lang="en-GB" dirty="0"/>
              <a:t>)</a:t>
            </a:r>
          </a:p>
          <a:p>
            <a:r>
              <a:rPr lang="en-GB" dirty="0"/>
              <a:t>Medium : (</a:t>
            </a:r>
            <a:r>
              <a:rPr lang="en-GB" sz="2000" dirty="0"/>
              <a:t>Through which message is flowed</a:t>
            </a:r>
            <a:r>
              <a:rPr lang="en-GB" dirty="0"/>
              <a:t>)</a:t>
            </a:r>
          </a:p>
          <a:p>
            <a:r>
              <a:rPr lang="en-GB" dirty="0"/>
              <a:t>Protocol : (</a:t>
            </a:r>
            <a:r>
              <a:rPr lang="en-GB" sz="2000" dirty="0"/>
              <a:t>Set of Rules through which communication process happens</a:t>
            </a:r>
            <a:r>
              <a:rPr lang="en-GB" dirty="0"/>
              <a:t>)</a:t>
            </a:r>
          </a:p>
          <a:p>
            <a:pPr marL="0" indent="0">
              <a:buNone/>
            </a:pPr>
            <a:endParaRPr lang="en-GB" dirty="0"/>
          </a:p>
        </p:txBody>
      </p:sp>
      <p:pic>
        <p:nvPicPr>
          <p:cNvPr id="4098" name="Picture 2" descr="Data communication with Short Questions - Desktop Class">
            <a:extLst>
              <a:ext uri="{FF2B5EF4-FFF2-40B4-BE49-F238E27FC236}">
                <a16:creationId xmlns:a16="http://schemas.microsoft.com/office/drawing/2014/main" id="{569F35BE-FC99-49BA-BC0E-20B9015A6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22" y="1839480"/>
            <a:ext cx="3948978" cy="1818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Data Communication - Definition, Components, Types, Channels - GeeksforGeeks">
            <a:extLst>
              <a:ext uri="{FF2B5EF4-FFF2-40B4-BE49-F238E27FC236}">
                <a16:creationId xmlns:a16="http://schemas.microsoft.com/office/drawing/2014/main" id="{A28136E6-E603-4319-A487-7E212350F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39" y="4372699"/>
            <a:ext cx="3826561" cy="1818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763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59BA-8FEF-4EBF-AD86-0A009DB71EC0}"/>
              </a:ext>
            </a:extLst>
          </p:cNvPr>
          <p:cNvSpPr>
            <a:spLocks noGrp="1"/>
          </p:cNvSpPr>
          <p:nvPr>
            <p:ph type="title"/>
          </p:nvPr>
        </p:nvSpPr>
        <p:spPr/>
        <p:txBody>
          <a:bodyPr/>
          <a:lstStyle/>
          <a:p>
            <a:r>
              <a:rPr lang="en-GB" dirty="0"/>
              <a:t>Peer to Peer Network</a:t>
            </a:r>
          </a:p>
        </p:txBody>
      </p:sp>
      <p:sp>
        <p:nvSpPr>
          <p:cNvPr id="3" name="Text Placeholder 2">
            <a:extLst>
              <a:ext uri="{FF2B5EF4-FFF2-40B4-BE49-F238E27FC236}">
                <a16:creationId xmlns:a16="http://schemas.microsoft.com/office/drawing/2014/main" id="{D324049D-146B-4D7D-AA2B-D5379FD9D49F}"/>
              </a:ext>
            </a:extLst>
          </p:cNvPr>
          <p:cNvSpPr>
            <a:spLocks noGrp="1"/>
          </p:cNvSpPr>
          <p:nvPr>
            <p:ph type="body" idx="1"/>
          </p:nvPr>
        </p:nvSpPr>
        <p:spPr>
          <a:xfrm>
            <a:off x="862014" y="984323"/>
            <a:ext cx="5157787" cy="823912"/>
          </a:xfrm>
        </p:spPr>
        <p:txBody>
          <a:bodyPr/>
          <a:lstStyle/>
          <a:p>
            <a:r>
              <a:rPr lang="en-GB" dirty="0"/>
              <a:t>Advantage</a:t>
            </a:r>
          </a:p>
        </p:txBody>
      </p:sp>
      <p:sp>
        <p:nvSpPr>
          <p:cNvPr id="4" name="Content Placeholder 3">
            <a:extLst>
              <a:ext uri="{FF2B5EF4-FFF2-40B4-BE49-F238E27FC236}">
                <a16:creationId xmlns:a16="http://schemas.microsoft.com/office/drawing/2014/main" id="{F1DA10E6-DC89-4283-9989-EDEF82F9624B}"/>
              </a:ext>
            </a:extLst>
          </p:cNvPr>
          <p:cNvSpPr>
            <a:spLocks noGrp="1"/>
          </p:cNvSpPr>
          <p:nvPr>
            <p:ph sz="half" idx="2"/>
          </p:nvPr>
        </p:nvSpPr>
        <p:spPr>
          <a:xfrm>
            <a:off x="836612" y="1925782"/>
            <a:ext cx="5157787" cy="4567093"/>
          </a:xfrm>
        </p:spPr>
        <p:txBody>
          <a:bodyPr>
            <a:normAutofit fontScale="92500" lnSpcReduction="10000"/>
          </a:bodyPr>
          <a:lstStyle/>
          <a:p>
            <a:pPr algn="just"/>
            <a:r>
              <a:rPr lang="en-GB" b="0" i="0" dirty="0">
                <a:solidFill>
                  <a:srgbClr val="333333"/>
                </a:solidFill>
                <a:effectLst/>
                <a:latin typeface="Arial" panose="020B0604020202020204" pitchFamily="34" charset="0"/>
              </a:rPr>
              <a:t>No need for a network operating system</a:t>
            </a:r>
          </a:p>
          <a:p>
            <a:pPr algn="just"/>
            <a:r>
              <a:rPr lang="en-GB" b="0" i="0" dirty="0">
                <a:solidFill>
                  <a:srgbClr val="333333"/>
                </a:solidFill>
                <a:effectLst/>
                <a:latin typeface="Arial" panose="020B0604020202020204" pitchFamily="34" charset="0"/>
              </a:rPr>
              <a:t>Does not need an expensive server because individual workstations are used to access the files</a:t>
            </a:r>
            <a:endParaRPr lang="en-GB" dirty="0">
              <a:solidFill>
                <a:srgbClr val="333333"/>
              </a:solidFill>
              <a:latin typeface="Arial" panose="020B0604020202020204" pitchFamily="34" charset="0"/>
            </a:endParaRPr>
          </a:p>
          <a:p>
            <a:pPr algn="just"/>
            <a:r>
              <a:rPr lang="en-GB" b="0" i="0" dirty="0">
                <a:solidFill>
                  <a:srgbClr val="333333"/>
                </a:solidFill>
                <a:effectLst/>
                <a:latin typeface="Arial" panose="020B0604020202020204" pitchFamily="34" charset="0"/>
              </a:rPr>
              <a:t>Much easier to set up than a client-server network - does not need specialist knowledge</a:t>
            </a:r>
          </a:p>
          <a:p>
            <a:pPr algn="just"/>
            <a:r>
              <a:rPr lang="en-GB" b="0" i="0" dirty="0">
                <a:solidFill>
                  <a:srgbClr val="333333"/>
                </a:solidFill>
                <a:effectLst/>
                <a:latin typeface="Arial" panose="020B0604020202020204" pitchFamily="34" charset="0"/>
              </a:rPr>
              <a:t>If one computer fails it will not disrupt any other part of the network</a:t>
            </a:r>
            <a:endParaRPr lang="en-GB" dirty="0"/>
          </a:p>
        </p:txBody>
      </p:sp>
      <p:sp>
        <p:nvSpPr>
          <p:cNvPr id="6" name="Content Placeholder 5">
            <a:extLst>
              <a:ext uri="{FF2B5EF4-FFF2-40B4-BE49-F238E27FC236}">
                <a16:creationId xmlns:a16="http://schemas.microsoft.com/office/drawing/2014/main" id="{2B6104A3-87F6-4745-A614-4C1C509D99A1}"/>
              </a:ext>
            </a:extLst>
          </p:cNvPr>
          <p:cNvSpPr>
            <a:spLocks noGrp="1"/>
          </p:cNvSpPr>
          <p:nvPr>
            <p:ph sz="quarter" idx="4"/>
          </p:nvPr>
        </p:nvSpPr>
        <p:spPr>
          <a:xfrm>
            <a:off x="6172200" y="1925782"/>
            <a:ext cx="5183188" cy="4567093"/>
          </a:xfrm>
        </p:spPr>
        <p:txBody>
          <a:bodyPr>
            <a:normAutofit fontScale="92500" lnSpcReduction="10000"/>
          </a:bodyPr>
          <a:lstStyle/>
          <a:p>
            <a:r>
              <a:rPr lang="en-GB" b="0" i="0" dirty="0">
                <a:solidFill>
                  <a:srgbClr val="333333"/>
                </a:solidFill>
                <a:effectLst/>
                <a:latin typeface="Arial" panose="020B0604020202020204" pitchFamily="34" charset="0"/>
              </a:rPr>
              <a:t>Files and folders cannot be centrally backed up</a:t>
            </a:r>
          </a:p>
          <a:p>
            <a:r>
              <a:rPr lang="en-GB" b="0" i="0" dirty="0">
                <a:solidFill>
                  <a:srgbClr val="333333"/>
                </a:solidFill>
                <a:effectLst/>
                <a:latin typeface="Arial" panose="020B0604020202020204" pitchFamily="34" charset="0"/>
              </a:rPr>
              <a:t>Files and resources are not centrally organised into a specific 'shared area’</a:t>
            </a:r>
          </a:p>
          <a:p>
            <a:r>
              <a:rPr lang="en-GB" b="0" i="0" dirty="0">
                <a:solidFill>
                  <a:srgbClr val="333333"/>
                </a:solidFill>
                <a:effectLst/>
                <a:latin typeface="Arial" panose="020B0604020202020204" pitchFamily="34" charset="0"/>
              </a:rPr>
              <a:t>There is little or no security besides the permissions</a:t>
            </a:r>
            <a:endParaRPr lang="en-GB" dirty="0">
              <a:solidFill>
                <a:srgbClr val="333333"/>
              </a:solidFill>
              <a:latin typeface="Arial" panose="020B0604020202020204" pitchFamily="34" charset="0"/>
            </a:endParaRPr>
          </a:p>
          <a:p>
            <a:r>
              <a:rPr lang="en-GB" b="0" i="0" dirty="0">
                <a:solidFill>
                  <a:srgbClr val="333333"/>
                </a:solidFill>
                <a:effectLst/>
                <a:latin typeface="Arial" panose="020B0604020202020204" pitchFamily="34" charset="0"/>
              </a:rPr>
              <a:t>Because each computer might be being accessed by others it can slow down the performance for the user</a:t>
            </a:r>
            <a:endParaRPr lang="en-GB" dirty="0"/>
          </a:p>
        </p:txBody>
      </p:sp>
      <p:sp>
        <p:nvSpPr>
          <p:cNvPr id="7" name="Text Placeholder 6">
            <a:extLst>
              <a:ext uri="{FF2B5EF4-FFF2-40B4-BE49-F238E27FC236}">
                <a16:creationId xmlns:a16="http://schemas.microsoft.com/office/drawing/2014/main" id="{EBC5F909-4A17-4A73-A186-9F8EB953D213}"/>
              </a:ext>
            </a:extLst>
          </p:cNvPr>
          <p:cNvSpPr>
            <a:spLocks noGrp="1"/>
          </p:cNvSpPr>
          <p:nvPr>
            <p:ph type="body" sz="quarter" idx="3"/>
          </p:nvPr>
        </p:nvSpPr>
        <p:spPr>
          <a:xfrm>
            <a:off x="6146798" y="1027906"/>
            <a:ext cx="5183188" cy="823912"/>
          </a:xfrm>
        </p:spPr>
        <p:txBody>
          <a:bodyPr/>
          <a:lstStyle/>
          <a:p>
            <a:r>
              <a:rPr lang="en-GB" dirty="0"/>
              <a:t>Disadvantage</a:t>
            </a:r>
          </a:p>
        </p:txBody>
      </p:sp>
      <p:pic>
        <p:nvPicPr>
          <p:cNvPr id="26628" name="Picture 4" descr="20 Advantages and Disadvantages of a Peer-to-Peer Network – Vittana.org">
            <a:extLst>
              <a:ext uri="{FF2B5EF4-FFF2-40B4-BE49-F238E27FC236}">
                <a16:creationId xmlns:a16="http://schemas.microsoft.com/office/drawing/2014/main" id="{FCD6D936-EE9B-4ABB-B062-EDD4D3ABF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9491" y="53109"/>
            <a:ext cx="3875809"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223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557C-BBF8-42ED-A4A9-27D51E4B7731}"/>
              </a:ext>
            </a:extLst>
          </p:cNvPr>
          <p:cNvSpPr>
            <a:spLocks noGrp="1"/>
          </p:cNvSpPr>
          <p:nvPr>
            <p:ph type="title"/>
          </p:nvPr>
        </p:nvSpPr>
        <p:spPr/>
        <p:txBody>
          <a:bodyPr/>
          <a:lstStyle/>
          <a:p>
            <a:r>
              <a:rPr lang="en-GB" dirty="0"/>
              <a:t>Client Server Network</a:t>
            </a:r>
          </a:p>
        </p:txBody>
      </p:sp>
      <p:sp>
        <p:nvSpPr>
          <p:cNvPr id="3" name="Content Placeholder 2">
            <a:extLst>
              <a:ext uri="{FF2B5EF4-FFF2-40B4-BE49-F238E27FC236}">
                <a16:creationId xmlns:a16="http://schemas.microsoft.com/office/drawing/2014/main" id="{8458E648-43E8-4EA8-B9D6-C0414706E105}"/>
              </a:ext>
            </a:extLst>
          </p:cNvPr>
          <p:cNvSpPr>
            <a:spLocks noGrp="1"/>
          </p:cNvSpPr>
          <p:nvPr>
            <p:ph idx="1"/>
          </p:nvPr>
        </p:nvSpPr>
        <p:spPr/>
        <p:txBody>
          <a:bodyPr/>
          <a:lstStyle/>
          <a:p>
            <a:pPr algn="just"/>
            <a:r>
              <a:rPr lang="en-GB" i="0" dirty="0">
                <a:solidFill>
                  <a:srgbClr val="202124"/>
                </a:solidFill>
                <a:effectLst/>
                <a:latin typeface="arial" panose="020B0604020202020204" pitchFamily="34" charset="0"/>
              </a:rPr>
              <a:t>Client-server networks are computer networks that use a dedicated computer (server) to store data, manage/provide resources and control user access</a:t>
            </a:r>
          </a:p>
          <a:p>
            <a:pPr algn="just"/>
            <a:r>
              <a:rPr lang="en-GB" b="0" i="0" dirty="0">
                <a:solidFill>
                  <a:srgbClr val="202124"/>
                </a:solidFill>
                <a:effectLst/>
                <a:latin typeface="arial" panose="020B0604020202020204" pitchFamily="34" charset="0"/>
              </a:rPr>
              <a:t>The server acts as a central point on the network upon which the other computers connect to</a:t>
            </a:r>
            <a:endParaRPr lang="en-GB" b="0" dirty="0">
              <a:solidFill>
                <a:srgbClr val="202124"/>
              </a:solidFill>
              <a:latin typeface="arial" panose="020B0604020202020204" pitchFamily="34" charset="0"/>
            </a:endParaRPr>
          </a:p>
          <a:p>
            <a:pPr algn="just"/>
            <a:r>
              <a:rPr lang="en-GB" b="0" i="0" dirty="0">
                <a:solidFill>
                  <a:srgbClr val="202124"/>
                </a:solidFill>
                <a:effectLst/>
                <a:latin typeface="arial" panose="020B0604020202020204" pitchFamily="34" charset="0"/>
              </a:rPr>
              <a:t>This client server model can be used as a local area network (LAN) or on the internet.</a:t>
            </a:r>
            <a:endParaRPr lang="en-GB" dirty="0"/>
          </a:p>
        </p:txBody>
      </p:sp>
      <p:pic>
        <p:nvPicPr>
          <p:cNvPr id="1026" name="Picture 2" descr="Client-Server Networks - Computer Science GCSE GURU">
            <a:extLst>
              <a:ext uri="{FF2B5EF4-FFF2-40B4-BE49-F238E27FC236}">
                <a16:creationId xmlns:a16="http://schemas.microsoft.com/office/drawing/2014/main" id="{D0A26388-72CC-446F-B1FF-6B2FE01E5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589" y="43657"/>
            <a:ext cx="3614113"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Difference between Client-Server and Peer-to-Peer Network | | Bimal Chand">
            <a:extLst>
              <a:ext uri="{FF2B5EF4-FFF2-40B4-BE49-F238E27FC236}">
                <a16:creationId xmlns:a16="http://schemas.microsoft.com/office/drawing/2014/main" id="{39EDB7D0-6731-4F15-9A52-9E0C77B8A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589" y="4520406"/>
            <a:ext cx="3845211" cy="19724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830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59BA-8FEF-4EBF-AD86-0A009DB71EC0}"/>
              </a:ext>
            </a:extLst>
          </p:cNvPr>
          <p:cNvSpPr>
            <a:spLocks noGrp="1"/>
          </p:cNvSpPr>
          <p:nvPr>
            <p:ph type="title"/>
          </p:nvPr>
        </p:nvSpPr>
        <p:spPr/>
        <p:txBody>
          <a:bodyPr/>
          <a:lstStyle/>
          <a:p>
            <a:r>
              <a:rPr lang="en-GB" dirty="0"/>
              <a:t>Client Server Network</a:t>
            </a:r>
          </a:p>
        </p:txBody>
      </p:sp>
      <p:sp>
        <p:nvSpPr>
          <p:cNvPr id="3" name="Text Placeholder 2">
            <a:extLst>
              <a:ext uri="{FF2B5EF4-FFF2-40B4-BE49-F238E27FC236}">
                <a16:creationId xmlns:a16="http://schemas.microsoft.com/office/drawing/2014/main" id="{D324049D-146B-4D7D-AA2B-D5379FD9D49F}"/>
              </a:ext>
            </a:extLst>
          </p:cNvPr>
          <p:cNvSpPr>
            <a:spLocks noGrp="1"/>
          </p:cNvSpPr>
          <p:nvPr>
            <p:ph type="body" idx="1"/>
          </p:nvPr>
        </p:nvSpPr>
        <p:spPr>
          <a:xfrm>
            <a:off x="862014" y="984323"/>
            <a:ext cx="5157787" cy="823912"/>
          </a:xfrm>
        </p:spPr>
        <p:txBody>
          <a:bodyPr/>
          <a:lstStyle/>
          <a:p>
            <a:r>
              <a:rPr lang="en-GB" dirty="0"/>
              <a:t>Advantage</a:t>
            </a:r>
          </a:p>
        </p:txBody>
      </p:sp>
      <p:sp>
        <p:nvSpPr>
          <p:cNvPr id="4" name="Content Placeholder 3">
            <a:extLst>
              <a:ext uri="{FF2B5EF4-FFF2-40B4-BE49-F238E27FC236}">
                <a16:creationId xmlns:a16="http://schemas.microsoft.com/office/drawing/2014/main" id="{F1DA10E6-DC89-4283-9989-EDEF82F9624B}"/>
              </a:ext>
            </a:extLst>
          </p:cNvPr>
          <p:cNvSpPr>
            <a:spLocks noGrp="1"/>
          </p:cNvSpPr>
          <p:nvPr>
            <p:ph sz="half" idx="2"/>
          </p:nvPr>
        </p:nvSpPr>
        <p:spPr>
          <a:xfrm>
            <a:off x="149902" y="1925782"/>
            <a:ext cx="5844497" cy="4567093"/>
          </a:xfrm>
        </p:spPr>
        <p:txBody>
          <a:bodyPr>
            <a:normAutofit lnSpcReduction="10000"/>
          </a:bodyPr>
          <a:lstStyle/>
          <a:p>
            <a:pPr algn="just"/>
            <a:r>
              <a:rPr lang="en-GB" dirty="0">
                <a:solidFill>
                  <a:srgbClr val="2E2E2E"/>
                </a:solidFill>
                <a:latin typeface="Roboto" panose="02000000000000000000" pitchFamily="2" charset="0"/>
              </a:rPr>
              <a:t>C</a:t>
            </a:r>
            <a:r>
              <a:rPr lang="en-GB" b="0" i="0" dirty="0">
                <a:solidFill>
                  <a:srgbClr val="2E2E2E"/>
                </a:solidFill>
                <a:effectLst/>
                <a:latin typeface="Roboto" panose="02000000000000000000" pitchFamily="2" charset="0"/>
              </a:rPr>
              <a:t>lient server network is the centralized control (All the necessary information are placed in a single location)</a:t>
            </a:r>
          </a:p>
          <a:p>
            <a:pPr algn="just"/>
            <a:r>
              <a:rPr lang="en-GB" dirty="0">
                <a:solidFill>
                  <a:srgbClr val="2E2E2E"/>
                </a:solidFill>
                <a:latin typeface="Roboto" panose="02000000000000000000" pitchFamily="2" charset="0"/>
              </a:rPr>
              <a:t>A</a:t>
            </a:r>
            <a:r>
              <a:rPr lang="en-GB" b="0" i="0" dirty="0">
                <a:solidFill>
                  <a:srgbClr val="2E2E2E"/>
                </a:solidFill>
                <a:effectLst/>
                <a:latin typeface="Roboto" panose="02000000000000000000" pitchFamily="2" charset="0"/>
              </a:rPr>
              <a:t>ccess controls (only authorized users are granted access)</a:t>
            </a:r>
          </a:p>
          <a:p>
            <a:pPr algn="just"/>
            <a:r>
              <a:rPr lang="en-GB" dirty="0">
                <a:solidFill>
                  <a:srgbClr val="2E2E2E"/>
                </a:solidFill>
                <a:latin typeface="Roboto" panose="02000000000000000000" pitchFamily="2" charset="0"/>
              </a:rPr>
              <a:t>U</a:t>
            </a:r>
            <a:r>
              <a:rPr lang="en-GB" b="0" i="0" dirty="0">
                <a:solidFill>
                  <a:srgbClr val="2E2E2E"/>
                </a:solidFill>
                <a:effectLst/>
                <a:latin typeface="Roboto" panose="02000000000000000000" pitchFamily="2" charset="0"/>
              </a:rPr>
              <a:t>ser needs they can increase the number of resources such as clients and servers</a:t>
            </a:r>
          </a:p>
          <a:p>
            <a:pPr algn="just"/>
            <a:r>
              <a:rPr lang="en-GB" b="0" i="0" dirty="0">
                <a:solidFill>
                  <a:srgbClr val="2E2E2E"/>
                </a:solidFill>
                <a:effectLst/>
                <a:latin typeface="Roboto" panose="02000000000000000000" pitchFamily="2" charset="0"/>
              </a:rPr>
              <a:t>Files are stored in the central server (easy to manage files)</a:t>
            </a:r>
          </a:p>
          <a:p>
            <a:pPr algn="just"/>
            <a:endParaRPr lang="en-GB" dirty="0"/>
          </a:p>
        </p:txBody>
      </p:sp>
      <p:sp>
        <p:nvSpPr>
          <p:cNvPr id="6" name="Content Placeholder 5">
            <a:extLst>
              <a:ext uri="{FF2B5EF4-FFF2-40B4-BE49-F238E27FC236}">
                <a16:creationId xmlns:a16="http://schemas.microsoft.com/office/drawing/2014/main" id="{2B6104A3-87F6-4745-A614-4C1C509D99A1}"/>
              </a:ext>
            </a:extLst>
          </p:cNvPr>
          <p:cNvSpPr>
            <a:spLocks noGrp="1"/>
          </p:cNvSpPr>
          <p:nvPr>
            <p:ph sz="quarter" idx="4"/>
          </p:nvPr>
        </p:nvSpPr>
        <p:spPr>
          <a:xfrm>
            <a:off x="6172200" y="1925782"/>
            <a:ext cx="5183188" cy="4567093"/>
          </a:xfrm>
        </p:spPr>
        <p:txBody>
          <a:bodyPr>
            <a:normAutofit lnSpcReduction="10000"/>
          </a:bodyPr>
          <a:lstStyle/>
          <a:p>
            <a:pPr algn="just"/>
            <a:r>
              <a:rPr lang="en-GB" dirty="0"/>
              <a:t>Traffic Congestion (</a:t>
            </a:r>
            <a:r>
              <a:rPr lang="en-GB" b="0" i="0" dirty="0">
                <a:solidFill>
                  <a:srgbClr val="2E2E2E"/>
                </a:solidFill>
                <a:effectLst/>
                <a:latin typeface="Roboto" panose="02000000000000000000" pitchFamily="2" charset="0"/>
              </a:rPr>
              <a:t>too many clients make request from the same server, result will be crashes or slowing down of the connection)</a:t>
            </a:r>
          </a:p>
          <a:p>
            <a:pPr algn="just"/>
            <a:r>
              <a:rPr lang="en-GB" dirty="0">
                <a:solidFill>
                  <a:srgbClr val="2E2E2E"/>
                </a:solidFill>
                <a:latin typeface="Roboto" panose="02000000000000000000" pitchFamily="2" charset="0"/>
              </a:rPr>
              <a:t>M</a:t>
            </a:r>
            <a:r>
              <a:rPr lang="en-GB" b="0" i="0" dirty="0">
                <a:solidFill>
                  <a:srgbClr val="2E2E2E"/>
                </a:solidFill>
                <a:effectLst/>
                <a:latin typeface="Roboto" panose="02000000000000000000" pitchFamily="2" charset="0"/>
              </a:rPr>
              <a:t>ain server failure (then the whole network will be disrupted)</a:t>
            </a:r>
          </a:p>
          <a:p>
            <a:pPr algn="just"/>
            <a:r>
              <a:rPr lang="en-GB" dirty="0">
                <a:solidFill>
                  <a:srgbClr val="2E2E2E"/>
                </a:solidFill>
                <a:latin typeface="Roboto" panose="02000000000000000000" pitchFamily="2" charset="0"/>
              </a:rPr>
              <a:t>High Cost</a:t>
            </a:r>
          </a:p>
          <a:p>
            <a:pPr algn="just"/>
            <a:r>
              <a:rPr lang="en-GB" dirty="0">
                <a:solidFill>
                  <a:srgbClr val="2E2E2E"/>
                </a:solidFill>
                <a:latin typeface="Roboto" panose="02000000000000000000" pitchFamily="2" charset="0"/>
              </a:rPr>
              <a:t>Need and frequent check of servers</a:t>
            </a:r>
          </a:p>
          <a:p>
            <a:pPr algn="just"/>
            <a:endParaRPr lang="en-GB" dirty="0"/>
          </a:p>
        </p:txBody>
      </p:sp>
      <p:sp>
        <p:nvSpPr>
          <p:cNvPr id="7" name="Text Placeholder 6">
            <a:extLst>
              <a:ext uri="{FF2B5EF4-FFF2-40B4-BE49-F238E27FC236}">
                <a16:creationId xmlns:a16="http://schemas.microsoft.com/office/drawing/2014/main" id="{EBC5F909-4A17-4A73-A186-9F8EB953D213}"/>
              </a:ext>
            </a:extLst>
          </p:cNvPr>
          <p:cNvSpPr>
            <a:spLocks noGrp="1"/>
          </p:cNvSpPr>
          <p:nvPr>
            <p:ph type="body" sz="quarter" idx="3"/>
          </p:nvPr>
        </p:nvSpPr>
        <p:spPr>
          <a:xfrm>
            <a:off x="6146798" y="1027906"/>
            <a:ext cx="5183188" cy="823912"/>
          </a:xfrm>
        </p:spPr>
        <p:txBody>
          <a:bodyPr/>
          <a:lstStyle/>
          <a:p>
            <a:r>
              <a:rPr lang="en-GB" dirty="0"/>
              <a:t>Disadvantage</a:t>
            </a:r>
          </a:p>
        </p:txBody>
      </p:sp>
      <p:pic>
        <p:nvPicPr>
          <p:cNvPr id="2050" name="Picture 2" descr="Network Client - Network Encyclopedia">
            <a:extLst>
              <a:ext uri="{FF2B5EF4-FFF2-40B4-BE49-F238E27FC236}">
                <a16:creationId xmlns:a16="http://schemas.microsoft.com/office/drawing/2014/main" id="{99508FBE-FF24-4637-A98E-2427787A2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4910" y="53109"/>
            <a:ext cx="2657475"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858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AB04-1F4B-487C-ADD5-E79E4A83E6C2}"/>
              </a:ext>
            </a:extLst>
          </p:cNvPr>
          <p:cNvSpPr>
            <a:spLocks noGrp="1"/>
          </p:cNvSpPr>
          <p:nvPr>
            <p:ph type="title"/>
          </p:nvPr>
        </p:nvSpPr>
        <p:spPr/>
        <p:txBody>
          <a:bodyPr>
            <a:normAutofit/>
          </a:bodyPr>
          <a:lstStyle/>
          <a:p>
            <a:r>
              <a:rPr lang="en-GB" sz="3600" b="1" u="sng" dirty="0"/>
              <a:t>Some basic terms and tools used in Computer Network</a:t>
            </a:r>
          </a:p>
        </p:txBody>
      </p:sp>
      <p:sp>
        <p:nvSpPr>
          <p:cNvPr id="3" name="Content Placeholder 2">
            <a:extLst>
              <a:ext uri="{FF2B5EF4-FFF2-40B4-BE49-F238E27FC236}">
                <a16:creationId xmlns:a16="http://schemas.microsoft.com/office/drawing/2014/main" id="{2AAAD4F4-CA19-4BF8-B6EE-361BAA910250}"/>
              </a:ext>
            </a:extLst>
          </p:cNvPr>
          <p:cNvSpPr>
            <a:spLocks noGrp="1"/>
          </p:cNvSpPr>
          <p:nvPr>
            <p:ph idx="1"/>
          </p:nvPr>
        </p:nvSpPr>
        <p:spPr/>
        <p:txBody>
          <a:bodyPr/>
          <a:lstStyle/>
          <a:p>
            <a:r>
              <a:rPr lang="en-GB" dirty="0"/>
              <a:t>IP address</a:t>
            </a:r>
          </a:p>
          <a:p>
            <a:r>
              <a:rPr lang="en-GB" dirty="0"/>
              <a:t>IPv4</a:t>
            </a:r>
          </a:p>
          <a:p>
            <a:r>
              <a:rPr lang="en-GB" dirty="0"/>
              <a:t>IPv6</a:t>
            </a:r>
          </a:p>
          <a:p>
            <a:r>
              <a:rPr lang="en-GB" dirty="0"/>
              <a:t>Subnet mask and Gateway</a:t>
            </a:r>
          </a:p>
          <a:p>
            <a:r>
              <a:rPr lang="en-GB" dirty="0"/>
              <a:t>Gateway</a:t>
            </a:r>
          </a:p>
          <a:p>
            <a:r>
              <a:rPr lang="en-GB" dirty="0"/>
              <a:t>MAC address</a:t>
            </a:r>
          </a:p>
        </p:txBody>
      </p:sp>
    </p:spTree>
    <p:extLst>
      <p:ext uri="{BB962C8B-B14F-4D97-AF65-F5344CB8AC3E}">
        <p14:creationId xmlns:p14="http://schemas.microsoft.com/office/powerpoint/2010/main" val="249158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CFA3-9D0C-40F0-8279-0CE2763C9659}"/>
              </a:ext>
            </a:extLst>
          </p:cNvPr>
          <p:cNvSpPr>
            <a:spLocks noGrp="1"/>
          </p:cNvSpPr>
          <p:nvPr>
            <p:ph type="title"/>
          </p:nvPr>
        </p:nvSpPr>
        <p:spPr/>
        <p:txBody>
          <a:bodyPr>
            <a:normAutofit/>
          </a:bodyPr>
          <a:lstStyle/>
          <a:p>
            <a:r>
              <a:rPr lang="en-GB" sz="3600" dirty="0"/>
              <a:t>IP(Internet Protocol) Address</a:t>
            </a:r>
          </a:p>
        </p:txBody>
      </p:sp>
      <p:sp>
        <p:nvSpPr>
          <p:cNvPr id="3" name="Content Placeholder 2">
            <a:extLst>
              <a:ext uri="{FF2B5EF4-FFF2-40B4-BE49-F238E27FC236}">
                <a16:creationId xmlns:a16="http://schemas.microsoft.com/office/drawing/2014/main" id="{52B680DB-C1F7-4F5E-B7FB-E252942B0EAE}"/>
              </a:ext>
            </a:extLst>
          </p:cNvPr>
          <p:cNvSpPr>
            <a:spLocks noGrp="1"/>
          </p:cNvSpPr>
          <p:nvPr>
            <p:ph idx="1"/>
          </p:nvPr>
        </p:nvSpPr>
        <p:spPr>
          <a:xfrm>
            <a:off x="838200" y="2141537"/>
            <a:ext cx="10515600" cy="4351338"/>
          </a:xfrm>
        </p:spPr>
        <p:txBody>
          <a:bodyPr/>
          <a:lstStyle/>
          <a:p>
            <a:pPr algn="just"/>
            <a:r>
              <a:rPr lang="en-GB" i="0" dirty="0">
                <a:effectLst/>
                <a:latin typeface="Times New Roman" panose="02020603050405020304" pitchFamily="18" charset="0"/>
                <a:cs typeface="Times New Roman" panose="02020603050405020304" pitchFamily="18" charset="0"/>
              </a:rPr>
              <a:t>An IP address is a unique address that identifies a device on the internet or a local network.</a:t>
            </a:r>
          </a:p>
          <a:p>
            <a:pPr algn="just"/>
            <a:r>
              <a:rPr lang="en-GB" dirty="0">
                <a:latin typeface="Times New Roman" panose="02020603050405020304" pitchFamily="18" charset="0"/>
                <a:cs typeface="Times New Roman" panose="02020603050405020304" pitchFamily="18" charset="0"/>
              </a:rPr>
              <a:t>IP address is the address where we can locate device but it don’t specify the device address its only internet address</a:t>
            </a:r>
          </a:p>
          <a:p>
            <a:pPr algn="just"/>
            <a:r>
              <a:rPr lang="en-GB" i="0" dirty="0">
                <a:effectLst/>
                <a:latin typeface="Times New Roman" panose="02020603050405020304" pitchFamily="18" charset="0"/>
                <a:cs typeface="Times New Roman" panose="02020603050405020304" pitchFamily="18" charset="0"/>
              </a:rPr>
              <a:t>An IP address serves two principal functions: (host</a:t>
            </a:r>
            <a:r>
              <a:rPr lang="en-GB" dirty="0">
                <a:latin typeface="Times New Roman" panose="02020603050405020304" pitchFamily="18" charset="0"/>
                <a:cs typeface="Times New Roman" panose="02020603050405020304" pitchFamily="18" charset="0"/>
              </a:rPr>
              <a:t> and name)</a:t>
            </a:r>
            <a:r>
              <a:rPr lang="en-GB" i="0" dirty="0">
                <a:effectLst/>
                <a:latin typeface="Times New Roman" panose="02020603050405020304" pitchFamily="18" charset="0"/>
                <a:cs typeface="Times New Roman" panose="02020603050405020304" pitchFamily="18" charset="0"/>
              </a:rPr>
              <a:t> host provides the location of the host in the network, and thus the capability of establishing a path to that host. </a:t>
            </a:r>
          </a:p>
          <a:p>
            <a:pPr algn="just"/>
            <a:r>
              <a:rPr lang="en-GB" i="0" dirty="0">
                <a:solidFill>
                  <a:srgbClr val="202122"/>
                </a:solidFill>
                <a:effectLst/>
                <a:latin typeface="Times New Roman" panose="02020603050405020304" pitchFamily="18" charset="0"/>
                <a:cs typeface="Times New Roman" panose="02020603050405020304" pitchFamily="18" charset="0"/>
              </a:rPr>
              <a:t>A name indicates what we seek</a:t>
            </a:r>
          </a:p>
          <a:p>
            <a:pPr algn="just"/>
            <a:r>
              <a:rPr lang="en-GB" dirty="0">
                <a:solidFill>
                  <a:srgbClr val="202122"/>
                </a:solidFill>
                <a:latin typeface="Times New Roman" panose="02020603050405020304" pitchFamily="18" charset="0"/>
                <a:cs typeface="Times New Roman" panose="02020603050405020304" pitchFamily="18" charset="0"/>
              </a:rPr>
              <a:t>We got two types of IP address </a:t>
            </a:r>
            <a:r>
              <a:rPr lang="en-GB" dirty="0" err="1">
                <a:solidFill>
                  <a:srgbClr val="202122"/>
                </a:solidFill>
                <a:latin typeface="Times New Roman" panose="02020603050405020304" pitchFamily="18" charset="0"/>
                <a:cs typeface="Times New Roman" panose="02020603050405020304" pitchFamily="18" charset="0"/>
              </a:rPr>
              <a:t>ie</a:t>
            </a:r>
            <a:r>
              <a:rPr lang="en-GB" dirty="0">
                <a:solidFill>
                  <a:srgbClr val="202122"/>
                </a:solidFill>
                <a:latin typeface="Times New Roman" panose="02020603050405020304" pitchFamily="18" charset="0"/>
                <a:cs typeface="Times New Roman" panose="02020603050405020304" pitchFamily="18" charset="0"/>
              </a:rPr>
              <a:t>. IPv4 and IPv6</a:t>
            </a:r>
            <a:endParaRPr lang="en-GB" i="0" dirty="0">
              <a:solidFill>
                <a:srgbClr val="202122"/>
              </a:solidFill>
              <a:effectLst/>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9EDE38E-BDCA-4B9B-812C-87B936D93F30}"/>
              </a:ext>
            </a:extLst>
          </p:cNvPr>
          <p:cNvPicPr>
            <a:picLocks noChangeAspect="1"/>
          </p:cNvPicPr>
          <p:nvPr/>
        </p:nvPicPr>
        <p:blipFill>
          <a:blip r:embed="rId2"/>
          <a:stretch>
            <a:fillRect/>
          </a:stretch>
        </p:blipFill>
        <p:spPr>
          <a:xfrm>
            <a:off x="6849412" y="43129"/>
            <a:ext cx="5057775" cy="1969554"/>
          </a:xfrm>
          <a:prstGeom prst="rect">
            <a:avLst/>
          </a:prstGeom>
        </p:spPr>
      </p:pic>
    </p:spTree>
    <p:extLst>
      <p:ext uri="{BB962C8B-B14F-4D97-AF65-F5344CB8AC3E}">
        <p14:creationId xmlns:p14="http://schemas.microsoft.com/office/powerpoint/2010/main" val="21441177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977B-51E9-43B8-9A5E-4AA8C69F4542}"/>
              </a:ext>
            </a:extLst>
          </p:cNvPr>
          <p:cNvSpPr>
            <a:spLocks noGrp="1"/>
          </p:cNvSpPr>
          <p:nvPr>
            <p:ph type="title"/>
          </p:nvPr>
        </p:nvSpPr>
        <p:spPr/>
        <p:txBody>
          <a:bodyPr/>
          <a:lstStyle/>
          <a:p>
            <a:r>
              <a:rPr lang="en-GB" dirty="0"/>
              <a:t>IPv4 (Internet Protocol Version 4)</a:t>
            </a:r>
          </a:p>
        </p:txBody>
      </p:sp>
      <p:sp>
        <p:nvSpPr>
          <p:cNvPr id="3" name="Content Placeholder 2">
            <a:extLst>
              <a:ext uri="{FF2B5EF4-FFF2-40B4-BE49-F238E27FC236}">
                <a16:creationId xmlns:a16="http://schemas.microsoft.com/office/drawing/2014/main" id="{5966A9B1-4B4A-4C6F-ADE3-40A8DFB52295}"/>
              </a:ext>
            </a:extLst>
          </p:cNvPr>
          <p:cNvSpPr>
            <a:spLocks noGrp="1"/>
          </p:cNvSpPr>
          <p:nvPr>
            <p:ph idx="1"/>
          </p:nvPr>
        </p:nvSpPr>
        <p:spPr>
          <a:xfrm>
            <a:off x="838200" y="1394084"/>
            <a:ext cx="10515600" cy="5463915"/>
          </a:xfrm>
        </p:spPr>
        <p:txBody>
          <a:bodyPr>
            <a:normAutofit/>
          </a:bodyPr>
          <a:lstStyle/>
          <a:p>
            <a:pPr algn="just"/>
            <a:r>
              <a:rPr lang="en-GB" i="0" dirty="0">
                <a:effectLst/>
                <a:latin typeface="Times New Roman" panose="02020603050405020304" pitchFamily="18" charset="0"/>
                <a:cs typeface="Times New Roman" panose="02020603050405020304" pitchFamily="18" charset="0"/>
              </a:rPr>
              <a:t>Whenever a device accesses the Internet, it is assigned a unique, numerical IP address such as 99.48. 227.227</a:t>
            </a:r>
          </a:p>
          <a:p>
            <a:pPr algn="just"/>
            <a:r>
              <a:rPr lang="en-GB" i="0" dirty="0">
                <a:effectLst/>
                <a:latin typeface="Times New Roman" panose="02020603050405020304" pitchFamily="18" charset="0"/>
                <a:cs typeface="Times New Roman" panose="02020603050405020304" pitchFamily="18" charset="0"/>
              </a:rPr>
              <a:t> IPv4 was the first version deployed for production on SATNET in 1982 and on the ARPANET in January 1983</a:t>
            </a:r>
            <a:endParaRPr lang="en-GB" dirty="0">
              <a:latin typeface="Times New Roman" panose="02020603050405020304" pitchFamily="18" charset="0"/>
              <a:cs typeface="Times New Roman" panose="02020603050405020304" pitchFamily="18" charset="0"/>
            </a:endParaRPr>
          </a:p>
          <a:p>
            <a:pPr algn="just"/>
            <a:r>
              <a:rPr lang="en-GB" i="0" dirty="0">
                <a:effectLst/>
                <a:latin typeface="Times New Roman" panose="02020603050405020304" pitchFamily="18" charset="0"/>
                <a:cs typeface="Times New Roman" panose="02020603050405020304" pitchFamily="18" charset="0"/>
              </a:rPr>
              <a:t>The IPv4 address is a 32-bit number that uniquely identifies a network interface on a machine</a:t>
            </a:r>
          </a:p>
          <a:p>
            <a:pPr algn="just"/>
            <a:r>
              <a:rPr lang="en-GB" b="0" i="0" dirty="0">
                <a:solidFill>
                  <a:srgbClr val="202124"/>
                </a:solidFill>
                <a:effectLst/>
                <a:latin typeface="Times New Roman" panose="02020603050405020304" pitchFamily="18" charset="0"/>
                <a:cs typeface="Times New Roman" panose="02020603050405020304" pitchFamily="18" charset="0"/>
              </a:rPr>
              <a:t>An IPv4 address is typically written in decimal digits, formatted as four 8-bit fields that are separated by periods</a:t>
            </a:r>
          </a:p>
          <a:p>
            <a:r>
              <a:rPr lang="en-GB" dirty="0">
                <a:solidFill>
                  <a:srgbClr val="202124"/>
                </a:solidFill>
                <a:latin typeface="Times New Roman" panose="02020603050405020304" pitchFamily="18" charset="0"/>
                <a:cs typeface="Times New Roman" panose="02020603050405020304" pitchFamily="18" charset="0"/>
              </a:rPr>
              <a:t>We do have address from 0.0.0.0 to 255.255.255.255( 00000000.00000000.00000000.0000000 to 11111111.11111111.11111111.11111111) </a:t>
            </a:r>
          </a:p>
          <a:p>
            <a:r>
              <a:rPr lang="en-GB" dirty="0">
                <a:solidFill>
                  <a:srgbClr val="202124"/>
                </a:solidFill>
                <a:latin typeface="Times New Roman" panose="02020603050405020304" pitchFamily="18" charset="0"/>
                <a:cs typeface="Times New Roman" panose="02020603050405020304" pitchFamily="18" charset="0"/>
              </a:rPr>
              <a:t>We have 2^32 </a:t>
            </a:r>
            <a:r>
              <a:rPr lang="en-GB" dirty="0" err="1">
                <a:solidFill>
                  <a:srgbClr val="202124"/>
                </a:solidFill>
                <a:latin typeface="Times New Roman" panose="02020603050405020304" pitchFamily="18" charset="0"/>
                <a:cs typeface="Times New Roman" panose="02020603050405020304" pitchFamily="18" charset="0"/>
              </a:rPr>
              <a:t>ie</a:t>
            </a:r>
            <a:r>
              <a:rPr lang="en-GB" dirty="0">
                <a:solidFill>
                  <a:srgbClr val="202124"/>
                </a:solidFill>
                <a:latin typeface="Times New Roman" panose="02020603050405020304" pitchFamily="18" charset="0"/>
                <a:cs typeface="Times New Roman" panose="02020603050405020304" pitchFamily="18" charset="0"/>
              </a:rPr>
              <a:t> 4.2 billion hosts</a:t>
            </a:r>
          </a:p>
        </p:txBody>
      </p:sp>
    </p:spTree>
    <p:extLst>
      <p:ext uri="{BB962C8B-B14F-4D97-AF65-F5344CB8AC3E}">
        <p14:creationId xmlns:p14="http://schemas.microsoft.com/office/powerpoint/2010/main" val="3530576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B9D6-999D-4425-99F5-9AA5A1E4F14B}"/>
              </a:ext>
            </a:extLst>
          </p:cNvPr>
          <p:cNvSpPr>
            <a:spLocks noGrp="1"/>
          </p:cNvSpPr>
          <p:nvPr>
            <p:ph type="title"/>
          </p:nvPr>
        </p:nvSpPr>
        <p:spPr>
          <a:xfrm>
            <a:off x="838200" y="0"/>
            <a:ext cx="10515600" cy="1325563"/>
          </a:xfrm>
        </p:spPr>
        <p:txBody>
          <a:bodyPr/>
          <a:lstStyle/>
          <a:p>
            <a:pPr algn="ctr"/>
            <a:r>
              <a:rPr lang="en-GB" b="1" dirty="0"/>
              <a:t>Classes of IP address</a:t>
            </a:r>
          </a:p>
        </p:txBody>
      </p:sp>
      <p:graphicFrame>
        <p:nvGraphicFramePr>
          <p:cNvPr id="4" name="Table 4">
            <a:extLst>
              <a:ext uri="{FF2B5EF4-FFF2-40B4-BE49-F238E27FC236}">
                <a16:creationId xmlns:a16="http://schemas.microsoft.com/office/drawing/2014/main" id="{3487B49A-B0A3-4585-AEE0-4EEEE8B7434A}"/>
              </a:ext>
            </a:extLst>
          </p:cNvPr>
          <p:cNvGraphicFramePr>
            <a:graphicFrameLocks noGrp="1"/>
          </p:cNvGraphicFramePr>
          <p:nvPr>
            <p:ph idx="1"/>
            <p:extLst>
              <p:ext uri="{D42A27DB-BD31-4B8C-83A1-F6EECF244321}">
                <p14:modId xmlns:p14="http://schemas.microsoft.com/office/powerpoint/2010/main" val="4043757596"/>
              </p:ext>
            </p:extLst>
          </p:nvPr>
        </p:nvGraphicFramePr>
        <p:xfrm>
          <a:off x="544643" y="796193"/>
          <a:ext cx="11477469" cy="6035040"/>
        </p:xfrm>
        <a:graphic>
          <a:graphicData uri="http://schemas.openxmlformats.org/drawingml/2006/table">
            <a:tbl>
              <a:tblPr bandRow="1">
                <a:tableStyleId>{3C2FFA5D-87B4-456A-9821-1D502468CF0F}</a:tableStyleId>
              </a:tblPr>
              <a:tblGrid>
                <a:gridCol w="879423">
                  <a:extLst>
                    <a:ext uri="{9D8B030D-6E8A-4147-A177-3AD203B41FA5}">
                      <a16:colId xmlns:a16="http://schemas.microsoft.com/office/drawing/2014/main" val="1144490548"/>
                    </a:ext>
                  </a:extLst>
                </a:gridCol>
                <a:gridCol w="4384305">
                  <a:extLst>
                    <a:ext uri="{9D8B030D-6E8A-4147-A177-3AD203B41FA5}">
                      <a16:colId xmlns:a16="http://schemas.microsoft.com/office/drawing/2014/main" val="1941361833"/>
                    </a:ext>
                  </a:extLst>
                </a:gridCol>
                <a:gridCol w="2271328">
                  <a:extLst>
                    <a:ext uri="{9D8B030D-6E8A-4147-A177-3AD203B41FA5}">
                      <a16:colId xmlns:a16="http://schemas.microsoft.com/office/drawing/2014/main" val="2832674837"/>
                    </a:ext>
                  </a:extLst>
                </a:gridCol>
                <a:gridCol w="2488367">
                  <a:extLst>
                    <a:ext uri="{9D8B030D-6E8A-4147-A177-3AD203B41FA5}">
                      <a16:colId xmlns:a16="http://schemas.microsoft.com/office/drawing/2014/main" val="4024151028"/>
                    </a:ext>
                  </a:extLst>
                </a:gridCol>
                <a:gridCol w="1454046">
                  <a:extLst>
                    <a:ext uri="{9D8B030D-6E8A-4147-A177-3AD203B41FA5}">
                      <a16:colId xmlns:a16="http://schemas.microsoft.com/office/drawing/2014/main" val="2306641298"/>
                    </a:ext>
                  </a:extLst>
                </a:gridCol>
              </a:tblGrid>
              <a:tr h="363345">
                <a:tc>
                  <a:txBody>
                    <a:bodyPr/>
                    <a:lstStyle/>
                    <a:p>
                      <a:pPr algn="ctr"/>
                      <a:r>
                        <a:rPr lang="en-GB" sz="2400" b="1" u="sng" dirty="0">
                          <a:solidFill>
                            <a:schemeClr val="bg1"/>
                          </a:solidFill>
                        </a:rPr>
                        <a:t>Class</a:t>
                      </a:r>
                    </a:p>
                  </a:txBody>
                  <a:tcPr/>
                </a:tc>
                <a:tc>
                  <a:txBody>
                    <a:bodyPr/>
                    <a:lstStyle/>
                    <a:p>
                      <a:pPr algn="ctr"/>
                      <a:r>
                        <a:rPr lang="en-GB" sz="2400" b="1" u="sng" dirty="0">
                          <a:solidFill>
                            <a:schemeClr val="bg1"/>
                          </a:solidFill>
                        </a:rPr>
                        <a:t>Description</a:t>
                      </a:r>
                    </a:p>
                  </a:txBody>
                  <a:tcPr/>
                </a:tc>
                <a:tc>
                  <a:txBody>
                    <a:bodyPr/>
                    <a:lstStyle/>
                    <a:p>
                      <a:pPr algn="ctr"/>
                      <a:r>
                        <a:rPr lang="en-GB" sz="2400" b="1" u="sng" dirty="0">
                          <a:solidFill>
                            <a:schemeClr val="bg1"/>
                          </a:solidFill>
                        </a:rPr>
                        <a:t>IP Range</a:t>
                      </a:r>
                    </a:p>
                  </a:txBody>
                  <a:tcPr/>
                </a:tc>
                <a:tc>
                  <a:txBody>
                    <a:bodyPr/>
                    <a:lstStyle/>
                    <a:p>
                      <a:pPr algn="ctr"/>
                      <a:r>
                        <a:rPr lang="en-GB" sz="2400" b="1" u="sng" dirty="0">
                          <a:solidFill>
                            <a:schemeClr val="bg1"/>
                          </a:solidFill>
                        </a:rPr>
                        <a:t>Private IP</a:t>
                      </a:r>
                    </a:p>
                  </a:txBody>
                  <a:tcPr/>
                </a:tc>
                <a:tc>
                  <a:txBody>
                    <a:bodyPr/>
                    <a:lstStyle/>
                    <a:p>
                      <a:pPr algn="ctr"/>
                      <a:r>
                        <a:rPr lang="en-GB" sz="2400" b="1" u="sng" dirty="0">
                          <a:solidFill>
                            <a:schemeClr val="bg1"/>
                          </a:solidFill>
                        </a:rPr>
                        <a:t>No of host</a:t>
                      </a:r>
                    </a:p>
                  </a:txBody>
                  <a:tcPr/>
                </a:tc>
                <a:extLst>
                  <a:ext uri="{0D108BD9-81ED-4DB2-BD59-A6C34878D82A}">
                    <a16:rowId xmlns:a16="http://schemas.microsoft.com/office/drawing/2014/main" val="2553423481"/>
                  </a:ext>
                </a:extLst>
              </a:tr>
              <a:tr h="370840">
                <a:tc>
                  <a:txBody>
                    <a:bodyPr/>
                    <a:lstStyle/>
                    <a:p>
                      <a:pPr algn="ctr"/>
                      <a:r>
                        <a:rPr lang="en-GB" sz="2400" b="0" dirty="0"/>
                        <a:t>A</a:t>
                      </a:r>
                    </a:p>
                  </a:txBody>
                  <a:tcPr/>
                </a:tc>
                <a:tc>
                  <a:txBody>
                    <a:bodyPr/>
                    <a:lstStyle/>
                    <a:p>
                      <a:pPr algn="just"/>
                      <a:r>
                        <a:rPr lang="en-GB" sz="2400" b="0" kern="1200" dirty="0">
                          <a:solidFill>
                            <a:schemeClr val="dk1"/>
                          </a:solidFill>
                          <a:effectLst/>
                        </a:rPr>
                        <a:t>Class A addresses are for networks with large number of total hosts</a:t>
                      </a:r>
                      <a:endParaRPr lang="en-GB" sz="2400" b="0" dirty="0"/>
                    </a:p>
                  </a:txBody>
                  <a:tcPr/>
                </a:tc>
                <a:tc>
                  <a:txBody>
                    <a:bodyPr/>
                    <a:lstStyle/>
                    <a:p>
                      <a:pPr algn="ctr"/>
                      <a:r>
                        <a:rPr lang="en-GB" sz="2400" b="0" kern="1200" dirty="0">
                          <a:solidFill>
                            <a:schemeClr val="dk1"/>
                          </a:solidFill>
                          <a:effectLst/>
                        </a:rPr>
                        <a:t>0.0.0.0 to 127.0.0.0</a:t>
                      </a:r>
                      <a:endParaRPr lang="en-GB" sz="2400" b="0" dirty="0"/>
                    </a:p>
                  </a:txBody>
                  <a:tcPr/>
                </a:tc>
                <a:tc>
                  <a:txBody>
                    <a:bodyPr/>
                    <a:lstStyle/>
                    <a:p>
                      <a:pPr algn="ctr"/>
                      <a:r>
                        <a:rPr lang="en-GB" sz="2400" b="0" dirty="0"/>
                        <a:t>10.0.0.0 to 10.255.255.255</a:t>
                      </a:r>
                    </a:p>
                  </a:txBody>
                  <a:tcPr/>
                </a:tc>
                <a:tc>
                  <a:txBody>
                    <a:bodyPr/>
                    <a:lstStyle/>
                    <a:p>
                      <a:pPr algn="ctr"/>
                      <a:r>
                        <a:rPr lang="en-GB" sz="2000" b="0" kern="1200" dirty="0">
                          <a:solidFill>
                            <a:schemeClr val="dk1"/>
                          </a:solidFill>
                          <a:effectLst/>
                        </a:rPr>
                        <a:t>16,777,214 </a:t>
                      </a:r>
                      <a:endParaRPr lang="en-GB" sz="2000" b="0" dirty="0"/>
                    </a:p>
                  </a:txBody>
                  <a:tcPr/>
                </a:tc>
                <a:extLst>
                  <a:ext uri="{0D108BD9-81ED-4DB2-BD59-A6C34878D82A}">
                    <a16:rowId xmlns:a16="http://schemas.microsoft.com/office/drawing/2014/main" val="835163713"/>
                  </a:ext>
                </a:extLst>
              </a:tr>
              <a:tr h="370840">
                <a:tc>
                  <a:txBody>
                    <a:bodyPr/>
                    <a:lstStyle/>
                    <a:p>
                      <a:pPr algn="ctr"/>
                      <a:r>
                        <a:rPr lang="en-GB" sz="2400" b="0" dirty="0"/>
                        <a:t>B</a:t>
                      </a:r>
                    </a:p>
                  </a:txBody>
                  <a:tcPr/>
                </a:tc>
                <a:tc>
                  <a:txBody>
                    <a:bodyPr/>
                    <a:lstStyle/>
                    <a:p>
                      <a:pPr algn="just"/>
                      <a:r>
                        <a:rPr lang="en-GB" sz="2400" b="0" kern="1200" dirty="0">
                          <a:solidFill>
                            <a:schemeClr val="dk1"/>
                          </a:solidFill>
                          <a:effectLst/>
                        </a:rPr>
                        <a:t>Class B addresses are for medium to large sized networks</a:t>
                      </a:r>
                      <a:endParaRPr lang="en-GB" sz="2400" b="0" dirty="0"/>
                    </a:p>
                  </a:txBody>
                  <a:tcPr/>
                </a:tc>
                <a:tc>
                  <a:txBody>
                    <a:bodyPr/>
                    <a:lstStyle/>
                    <a:p>
                      <a:pPr algn="ctr"/>
                      <a:r>
                        <a:rPr lang="en-GB" sz="2400" b="0" kern="1200" dirty="0">
                          <a:solidFill>
                            <a:schemeClr val="dk1"/>
                          </a:solidFill>
                          <a:effectLst/>
                        </a:rPr>
                        <a:t>128.0.0.0 to 191.255.0.0</a:t>
                      </a:r>
                      <a:endParaRPr lang="en-GB" sz="2400" b="0" dirty="0"/>
                    </a:p>
                  </a:txBody>
                  <a:tcPr/>
                </a:tc>
                <a:tc>
                  <a:txBody>
                    <a:bodyPr/>
                    <a:lstStyle/>
                    <a:p>
                      <a:pPr algn="ctr"/>
                      <a:r>
                        <a:rPr lang="en-GB" sz="2400" b="0" kern="1200" dirty="0">
                          <a:solidFill>
                            <a:schemeClr val="dk1"/>
                          </a:solidFill>
                          <a:effectLst/>
                        </a:rPr>
                        <a:t>172.16.0.0 to 172.16.255.255</a:t>
                      </a:r>
                      <a:endParaRPr lang="en-GB" sz="2400" b="0" dirty="0"/>
                    </a:p>
                  </a:txBody>
                  <a:tcPr/>
                </a:tc>
                <a:tc>
                  <a:txBody>
                    <a:bodyPr/>
                    <a:lstStyle/>
                    <a:p>
                      <a:pPr algn="ctr"/>
                      <a:r>
                        <a:rPr lang="en-GB" sz="2000" b="0" kern="1200" dirty="0">
                          <a:solidFill>
                            <a:schemeClr val="dk1"/>
                          </a:solidFill>
                          <a:effectLst/>
                        </a:rPr>
                        <a:t>65,534</a:t>
                      </a:r>
                      <a:endParaRPr lang="en-GB" sz="2000" b="0" dirty="0"/>
                    </a:p>
                  </a:txBody>
                  <a:tcPr/>
                </a:tc>
                <a:extLst>
                  <a:ext uri="{0D108BD9-81ED-4DB2-BD59-A6C34878D82A}">
                    <a16:rowId xmlns:a16="http://schemas.microsoft.com/office/drawing/2014/main" val="3557364742"/>
                  </a:ext>
                </a:extLst>
              </a:tr>
              <a:tr h="496351">
                <a:tc>
                  <a:txBody>
                    <a:bodyPr/>
                    <a:lstStyle/>
                    <a:p>
                      <a:pPr algn="ctr"/>
                      <a:r>
                        <a:rPr lang="en-GB" sz="2400" b="0" dirty="0"/>
                        <a:t>C</a:t>
                      </a:r>
                    </a:p>
                  </a:txBody>
                  <a:tcPr/>
                </a:tc>
                <a:tc>
                  <a:txBody>
                    <a:bodyPr/>
                    <a:lstStyle/>
                    <a:p>
                      <a:pPr algn="just"/>
                      <a:r>
                        <a:rPr lang="en-GB" sz="2400" b="0" kern="1200" dirty="0">
                          <a:solidFill>
                            <a:schemeClr val="dk1"/>
                          </a:solidFill>
                          <a:effectLst/>
                        </a:rPr>
                        <a:t>Class C addresses are used in small local area networks (LANs).</a:t>
                      </a:r>
                      <a:endParaRPr lang="en-GB" sz="2400" b="0" dirty="0"/>
                    </a:p>
                  </a:txBody>
                  <a:tcPr/>
                </a:tc>
                <a:tc>
                  <a:txBody>
                    <a:bodyPr/>
                    <a:lstStyle/>
                    <a:p>
                      <a:pPr algn="ctr"/>
                      <a:r>
                        <a:rPr lang="en-GB" sz="2400" b="0" kern="1200" dirty="0">
                          <a:solidFill>
                            <a:schemeClr val="dk1"/>
                          </a:solidFill>
                          <a:effectLst/>
                        </a:rPr>
                        <a:t>192.0.0.0 to 223.255.255.0</a:t>
                      </a:r>
                      <a:endParaRPr lang="en-GB" sz="2400" b="0" dirty="0"/>
                    </a:p>
                  </a:txBody>
                  <a:tcPr/>
                </a:tc>
                <a:tc>
                  <a:txBody>
                    <a:bodyPr/>
                    <a:lstStyle/>
                    <a:p>
                      <a:pPr algn="ctr"/>
                      <a:r>
                        <a:rPr lang="en-GB" sz="2400" b="0" kern="1200" dirty="0">
                          <a:solidFill>
                            <a:schemeClr val="dk1"/>
                          </a:solidFill>
                          <a:effectLst/>
                        </a:rPr>
                        <a:t>192.168.0.0 to 192.168.255.255</a:t>
                      </a:r>
                      <a:endParaRPr lang="en-GB" sz="2400" b="0" dirty="0"/>
                    </a:p>
                  </a:txBody>
                  <a:tcPr/>
                </a:tc>
                <a:tc>
                  <a:txBody>
                    <a:bodyPr/>
                    <a:lstStyle/>
                    <a:p>
                      <a:pPr algn="ctr"/>
                      <a:r>
                        <a:rPr lang="en-GB" sz="2000" b="0" kern="1200" dirty="0">
                          <a:solidFill>
                            <a:schemeClr val="dk1"/>
                          </a:solidFill>
                          <a:effectLst/>
                        </a:rPr>
                        <a:t>254</a:t>
                      </a:r>
                      <a:endParaRPr lang="en-GB" sz="2000" b="0" dirty="0"/>
                    </a:p>
                  </a:txBody>
                  <a:tcPr/>
                </a:tc>
                <a:extLst>
                  <a:ext uri="{0D108BD9-81ED-4DB2-BD59-A6C34878D82A}">
                    <a16:rowId xmlns:a16="http://schemas.microsoft.com/office/drawing/2014/main" val="2804274732"/>
                  </a:ext>
                </a:extLst>
              </a:tr>
              <a:tr h="370840">
                <a:tc>
                  <a:txBody>
                    <a:bodyPr/>
                    <a:lstStyle/>
                    <a:p>
                      <a:pPr algn="ctr"/>
                      <a:r>
                        <a:rPr lang="en-GB" sz="2400" b="0" dirty="0"/>
                        <a:t>D</a:t>
                      </a:r>
                    </a:p>
                  </a:txBody>
                  <a:tcPr/>
                </a:tc>
                <a:tc>
                  <a:txBody>
                    <a:bodyPr/>
                    <a:lstStyle/>
                    <a:p>
                      <a:pPr algn="just"/>
                      <a:r>
                        <a:rPr lang="en-GB" sz="2400" b="0" kern="1200" dirty="0">
                          <a:solidFill>
                            <a:schemeClr val="dk1"/>
                          </a:solidFill>
                          <a:effectLst/>
                        </a:rPr>
                        <a:t>Class D IP addresses are not allocated to hosts and are used for multicasting</a:t>
                      </a:r>
                      <a:endParaRPr lang="en-GB" sz="2400" b="0" dirty="0"/>
                    </a:p>
                  </a:txBody>
                  <a:tcPr/>
                </a:tc>
                <a:tc>
                  <a:txBody>
                    <a:bodyPr/>
                    <a:lstStyle/>
                    <a:p>
                      <a:pPr algn="ctr"/>
                      <a:r>
                        <a:rPr lang="en-GB" sz="2400" b="0" kern="1200" dirty="0">
                          <a:solidFill>
                            <a:schemeClr val="dk1"/>
                          </a:solidFill>
                          <a:effectLst/>
                        </a:rPr>
                        <a:t>224.0.0.0 to 239.255.255.255</a:t>
                      </a:r>
                      <a:endParaRPr lang="en-GB" sz="2400" b="0" dirty="0"/>
                    </a:p>
                  </a:txBody>
                  <a:tcPr/>
                </a:tc>
                <a:tc>
                  <a:txBody>
                    <a:bodyPr/>
                    <a:lstStyle/>
                    <a:p>
                      <a:pPr algn="ctr"/>
                      <a:r>
                        <a:rPr lang="en-GB" sz="2400" b="0" dirty="0"/>
                        <a:t>N/A</a:t>
                      </a:r>
                    </a:p>
                  </a:txBody>
                  <a:tcPr/>
                </a:tc>
                <a:tc>
                  <a:txBody>
                    <a:bodyPr/>
                    <a:lstStyle/>
                    <a:p>
                      <a:pPr algn="ctr"/>
                      <a:r>
                        <a:rPr lang="en-GB" sz="2000" b="0" dirty="0"/>
                        <a:t>N/A</a:t>
                      </a:r>
                    </a:p>
                  </a:txBody>
                  <a:tcPr/>
                </a:tc>
                <a:extLst>
                  <a:ext uri="{0D108BD9-81ED-4DB2-BD59-A6C34878D82A}">
                    <a16:rowId xmlns:a16="http://schemas.microsoft.com/office/drawing/2014/main" val="3823541549"/>
                  </a:ext>
                </a:extLst>
              </a:tr>
              <a:tr h="370840">
                <a:tc>
                  <a:txBody>
                    <a:bodyPr/>
                    <a:lstStyle/>
                    <a:p>
                      <a:pPr algn="ctr"/>
                      <a:r>
                        <a:rPr lang="en-GB" sz="2400" b="0" dirty="0"/>
                        <a:t>E</a:t>
                      </a:r>
                    </a:p>
                  </a:txBody>
                  <a:tcPr/>
                </a:tc>
                <a:tc>
                  <a:txBody>
                    <a:bodyPr/>
                    <a:lstStyle/>
                    <a:p>
                      <a:pPr algn="just"/>
                      <a:r>
                        <a:rPr lang="en-GB" sz="2400" b="0" kern="1200" dirty="0">
                          <a:solidFill>
                            <a:schemeClr val="dk1"/>
                          </a:solidFill>
                          <a:effectLst/>
                        </a:rPr>
                        <a:t>Class E IP addresses are not allocated to hosts and are not available for general use</a:t>
                      </a:r>
                      <a:endParaRPr lang="en-GB" sz="2400" b="0" dirty="0"/>
                    </a:p>
                  </a:txBody>
                  <a:tcPr/>
                </a:tc>
                <a:tc>
                  <a:txBody>
                    <a:bodyPr/>
                    <a:lstStyle/>
                    <a:p>
                      <a:pPr algn="ctr"/>
                      <a:r>
                        <a:rPr lang="en-GB" sz="2400" b="0" kern="1200" dirty="0">
                          <a:solidFill>
                            <a:schemeClr val="dk1"/>
                          </a:solidFill>
                          <a:effectLst/>
                        </a:rPr>
                        <a:t> 240.0.0.0 to 255.255.255.255</a:t>
                      </a:r>
                      <a:endParaRPr lang="en-GB" sz="2400" b="0" dirty="0"/>
                    </a:p>
                  </a:txBody>
                  <a:tcPr/>
                </a:tc>
                <a:tc>
                  <a:txBody>
                    <a:bodyPr/>
                    <a:lstStyle/>
                    <a:p>
                      <a:pPr algn="ctr"/>
                      <a:r>
                        <a:rPr lang="en-GB" sz="2400" b="0" dirty="0"/>
                        <a:t>N/A</a:t>
                      </a:r>
                    </a:p>
                  </a:txBody>
                  <a:tcPr/>
                </a:tc>
                <a:tc>
                  <a:txBody>
                    <a:bodyPr/>
                    <a:lstStyle/>
                    <a:p>
                      <a:pPr algn="ctr"/>
                      <a:r>
                        <a:rPr lang="en-GB" sz="2400" b="0" dirty="0"/>
                        <a:t>N/A</a:t>
                      </a:r>
                    </a:p>
                  </a:txBody>
                  <a:tcPr/>
                </a:tc>
                <a:extLst>
                  <a:ext uri="{0D108BD9-81ED-4DB2-BD59-A6C34878D82A}">
                    <a16:rowId xmlns:a16="http://schemas.microsoft.com/office/drawing/2014/main" val="4054780202"/>
                  </a:ext>
                </a:extLst>
              </a:tr>
            </a:tbl>
          </a:graphicData>
        </a:graphic>
      </p:graphicFrame>
    </p:spTree>
    <p:extLst>
      <p:ext uri="{BB962C8B-B14F-4D97-AF65-F5344CB8AC3E}">
        <p14:creationId xmlns:p14="http://schemas.microsoft.com/office/powerpoint/2010/main" val="49522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C56D-3566-4165-89D9-3296A8D8BB5F}"/>
              </a:ext>
            </a:extLst>
          </p:cNvPr>
          <p:cNvSpPr>
            <a:spLocks noGrp="1"/>
          </p:cNvSpPr>
          <p:nvPr>
            <p:ph type="title"/>
          </p:nvPr>
        </p:nvSpPr>
        <p:spPr/>
        <p:txBody>
          <a:bodyPr/>
          <a:lstStyle/>
          <a:p>
            <a:r>
              <a:rPr lang="en-GB" dirty="0"/>
              <a:t>IPv6</a:t>
            </a:r>
          </a:p>
        </p:txBody>
      </p:sp>
      <p:sp>
        <p:nvSpPr>
          <p:cNvPr id="3" name="Content Placeholder 2">
            <a:extLst>
              <a:ext uri="{FF2B5EF4-FFF2-40B4-BE49-F238E27FC236}">
                <a16:creationId xmlns:a16="http://schemas.microsoft.com/office/drawing/2014/main" id="{7F6C01CA-5536-4164-8CDB-831406604C4F}"/>
              </a:ext>
            </a:extLst>
          </p:cNvPr>
          <p:cNvSpPr>
            <a:spLocks noGrp="1"/>
          </p:cNvSpPr>
          <p:nvPr>
            <p:ph idx="1"/>
          </p:nvPr>
        </p:nvSpPr>
        <p:spPr/>
        <p:txBody>
          <a:bodyPr>
            <a:normAutofit/>
          </a:bodyPr>
          <a:lstStyle/>
          <a:p>
            <a:pPr algn="just"/>
            <a:r>
              <a:rPr lang="en-GB" i="0" dirty="0">
                <a:solidFill>
                  <a:srgbClr val="202124"/>
                </a:solidFill>
                <a:effectLst/>
                <a:latin typeface="arial" panose="020B0604020202020204" pitchFamily="34" charset="0"/>
              </a:rPr>
              <a:t>An IPv6 address is a 128-bit alphanumeric value that identifies an endpoint device in an Internet Protocol Version 6 (IPv6) network</a:t>
            </a:r>
          </a:p>
          <a:p>
            <a:pPr algn="just"/>
            <a:r>
              <a:rPr lang="en-GB" b="0" i="0" dirty="0">
                <a:solidFill>
                  <a:srgbClr val="202124"/>
                </a:solidFill>
                <a:effectLst/>
                <a:latin typeface="arial" panose="020B0604020202020204" pitchFamily="34" charset="0"/>
              </a:rPr>
              <a:t>IPv6 is the successor to a previous addressing infrastructure, IPv4, which had limitations IPv6 was designed to overcome</a:t>
            </a:r>
          </a:p>
          <a:p>
            <a:pPr algn="just"/>
            <a:r>
              <a:rPr lang="en-GB" dirty="0">
                <a:solidFill>
                  <a:srgbClr val="202124"/>
                </a:solidFill>
                <a:latin typeface="arial" panose="020B0604020202020204" pitchFamily="34" charset="0"/>
              </a:rPr>
              <a:t>It use hexadecimal number</a:t>
            </a:r>
          </a:p>
          <a:p>
            <a:pPr algn="just"/>
            <a:r>
              <a:rPr lang="en-GB" b="0" dirty="0">
                <a:solidFill>
                  <a:srgbClr val="202124"/>
                </a:solidFill>
                <a:latin typeface="arial" panose="020B0604020202020204" pitchFamily="34" charset="0"/>
              </a:rPr>
              <a:t>More secure to transmit data</a:t>
            </a:r>
          </a:p>
          <a:p>
            <a:pPr algn="just"/>
            <a:r>
              <a:rPr lang="en-GB" dirty="0">
                <a:solidFill>
                  <a:srgbClr val="202124"/>
                </a:solidFill>
                <a:latin typeface="arial" panose="020B0604020202020204" pitchFamily="34" charset="0"/>
              </a:rPr>
              <a:t>Example: 1</a:t>
            </a:r>
            <a:r>
              <a:rPr lang="en-GB" b="0" i="0" dirty="0">
                <a:solidFill>
                  <a:srgbClr val="202124"/>
                </a:solidFill>
                <a:effectLst/>
                <a:latin typeface="arial" panose="020B0604020202020204" pitchFamily="34" charset="0"/>
              </a:rPr>
              <a:t>050:0000:0000:0000:0005:0600:300c:326b</a:t>
            </a:r>
          </a:p>
        </p:txBody>
      </p:sp>
    </p:spTree>
    <p:extLst>
      <p:ext uri="{BB962C8B-B14F-4D97-AF65-F5344CB8AC3E}">
        <p14:creationId xmlns:p14="http://schemas.microsoft.com/office/powerpoint/2010/main" val="40432705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B96A3-7ECF-4826-9BED-530F4E71889A}"/>
              </a:ext>
            </a:extLst>
          </p:cNvPr>
          <p:cNvSpPr>
            <a:spLocks noGrp="1"/>
          </p:cNvSpPr>
          <p:nvPr>
            <p:ph type="title"/>
          </p:nvPr>
        </p:nvSpPr>
        <p:spPr>
          <a:xfrm>
            <a:off x="139908" y="125282"/>
            <a:ext cx="10515600" cy="1325563"/>
          </a:xfrm>
        </p:spPr>
        <p:txBody>
          <a:bodyPr/>
          <a:lstStyle/>
          <a:p>
            <a:r>
              <a:rPr lang="en-GB" dirty="0"/>
              <a:t>Subnet Mask</a:t>
            </a:r>
          </a:p>
        </p:txBody>
      </p:sp>
      <p:sp>
        <p:nvSpPr>
          <p:cNvPr id="3" name="Content Placeholder 2">
            <a:extLst>
              <a:ext uri="{FF2B5EF4-FFF2-40B4-BE49-F238E27FC236}">
                <a16:creationId xmlns:a16="http://schemas.microsoft.com/office/drawing/2014/main" id="{23670160-E71D-4A23-A698-BD37018D1670}"/>
              </a:ext>
            </a:extLst>
          </p:cNvPr>
          <p:cNvSpPr>
            <a:spLocks noGrp="1"/>
          </p:cNvSpPr>
          <p:nvPr>
            <p:ph idx="1"/>
          </p:nvPr>
        </p:nvSpPr>
        <p:spPr>
          <a:xfrm>
            <a:off x="139908" y="1094282"/>
            <a:ext cx="11912184" cy="5763718"/>
          </a:xfrm>
        </p:spPr>
        <p:txBody>
          <a:bodyPr>
            <a:normAutofit/>
          </a:bodyPr>
          <a:lstStyle/>
          <a:p>
            <a:pPr algn="just"/>
            <a:r>
              <a:rPr lang="en-GB" b="0" i="0" dirty="0">
                <a:effectLst/>
                <a:latin typeface="Times New Roman" panose="02020603050405020304" pitchFamily="18" charset="0"/>
                <a:cs typeface="Times New Roman" panose="02020603050405020304" pitchFamily="18" charset="0"/>
              </a:rPr>
              <a:t>Every device has an IP address with two pieces: the client or host address</a:t>
            </a:r>
          </a:p>
          <a:p>
            <a:pPr algn="just"/>
            <a:r>
              <a:rPr lang="en-GB" b="0" i="0" dirty="0">
                <a:effectLst/>
                <a:latin typeface="Times New Roman" panose="02020603050405020304" pitchFamily="18" charset="0"/>
                <a:cs typeface="Times New Roman" panose="02020603050405020304" pitchFamily="18" charset="0"/>
              </a:rPr>
              <a:t>IP addresses are either configured by a DHCP(Dynamic Host Control Protocol) server or manually configured (static IP addresses)</a:t>
            </a:r>
            <a:endParaRPr lang="en-GB" dirty="0">
              <a:latin typeface="Times New Roman" panose="02020603050405020304" pitchFamily="18" charset="0"/>
              <a:cs typeface="Times New Roman" panose="02020603050405020304" pitchFamily="18" charset="0"/>
            </a:endParaRPr>
          </a:p>
          <a:p>
            <a:pPr algn="just"/>
            <a:r>
              <a:rPr lang="en-GB" b="0" i="0" dirty="0">
                <a:effectLst/>
                <a:latin typeface="Times New Roman" panose="02020603050405020304" pitchFamily="18" charset="0"/>
                <a:cs typeface="Times New Roman" panose="02020603050405020304" pitchFamily="18" charset="0"/>
              </a:rPr>
              <a:t>The subnet mask splits the IP address into the host and network addresses, thereby defining which part of the IP address belongs to the device and which part belongs to the network</a:t>
            </a:r>
          </a:p>
          <a:p>
            <a:pPr algn="just"/>
            <a:r>
              <a:rPr lang="en-GB" b="0" i="0" dirty="0">
                <a:effectLst/>
                <a:latin typeface="Times New Roman" panose="02020603050405020304" pitchFamily="18" charset="0"/>
                <a:cs typeface="Times New Roman" panose="02020603050405020304" pitchFamily="18" charset="0"/>
              </a:rPr>
              <a:t>A subnetwork or subnet is a logical subdivision of an IP network</a:t>
            </a:r>
          </a:p>
          <a:p>
            <a:pPr algn="just"/>
            <a:r>
              <a:rPr lang="en-GB" b="0" i="0" dirty="0">
                <a:effectLst/>
                <a:latin typeface="Times New Roman" panose="02020603050405020304" pitchFamily="18" charset="0"/>
                <a:cs typeface="Times New Roman" panose="02020603050405020304" pitchFamily="18" charset="0"/>
              </a:rPr>
              <a:t> A practice of dividing a network into two or more networks is called subnetting</a:t>
            </a:r>
          </a:p>
          <a:p>
            <a:pPr algn="just"/>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18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F8DA-8E75-46B4-BC2B-BA431BF8355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AECEFC3-D5D0-4F55-A566-6AC567A55395}"/>
              </a:ext>
            </a:extLst>
          </p:cNvPr>
          <p:cNvSpPr>
            <a:spLocks noGrp="1"/>
          </p:cNvSpPr>
          <p:nvPr>
            <p:ph idx="1"/>
          </p:nvPr>
        </p:nvSpPr>
        <p:spPr/>
        <p:txBody>
          <a:bodyPr/>
          <a:lstStyle/>
          <a:p>
            <a:endParaRPr lang="en-GB"/>
          </a:p>
        </p:txBody>
      </p:sp>
      <p:pic>
        <p:nvPicPr>
          <p:cNvPr id="4" name="Picture 2" descr="Diagram depicts a subnet mask architecture.">
            <a:extLst>
              <a:ext uri="{FF2B5EF4-FFF2-40B4-BE49-F238E27FC236}">
                <a16:creationId xmlns:a16="http://schemas.microsoft.com/office/drawing/2014/main" id="{F420582F-091A-47E8-98D2-796710FCA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15" y="213089"/>
            <a:ext cx="11617377" cy="62797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200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686B-DFCC-4DAE-B5FB-66524819ABDE}"/>
              </a:ext>
            </a:extLst>
          </p:cNvPr>
          <p:cNvSpPr>
            <a:spLocks noGrp="1"/>
          </p:cNvSpPr>
          <p:nvPr>
            <p:ph type="title"/>
          </p:nvPr>
        </p:nvSpPr>
        <p:spPr>
          <a:xfrm>
            <a:off x="374074" y="70570"/>
            <a:ext cx="10515600" cy="1325563"/>
          </a:xfrm>
        </p:spPr>
        <p:txBody>
          <a:bodyPr/>
          <a:lstStyle/>
          <a:p>
            <a:r>
              <a:rPr lang="en-GB" dirty="0"/>
              <a:t>Block Diagram</a:t>
            </a:r>
          </a:p>
        </p:txBody>
      </p:sp>
      <p:sp>
        <p:nvSpPr>
          <p:cNvPr id="3" name="Content Placeholder 2">
            <a:extLst>
              <a:ext uri="{FF2B5EF4-FFF2-40B4-BE49-F238E27FC236}">
                <a16:creationId xmlns:a16="http://schemas.microsoft.com/office/drawing/2014/main" id="{1280CA15-8AF2-447A-A6C3-E8C3AF8F5313}"/>
              </a:ext>
            </a:extLst>
          </p:cNvPr>
          <p:cNvSpPr>
            <a:spLocks noGrp="1"/>
          </p:cNvSpPr>
          <p:nvPr>
            <p:ph idx="1"/>
          </p:nvPr>
        </p:nvSpPr>
        <p:spPr>
          <a:xfrm>
            <a:off x="713508" y="1382280"/>
            <a:ext cx="8541327" cy="4351338"/>
          </a:xfrm>
        </p:spPr>
        <p:txBody>
          <a:bodyPr/>
          <a:lstStyle/>
          <a:p>
            <a:r>
              <a:rPr lang="en-GB" dirty="0">
                <a:solidFill>
                  <a:srgbClr val="FF0000"/>
                </a:solidFill>
              </a:rPr>
              <a:t>Source</a:t>
            </a:r>
            <a:r>
              <a:rPr lang="en-GB" dirty="0"/>
              <a:t> : </a:t>
            </a:r>
            <a:r>
              <a:rPr lang="en-GB" sz="2000" dirty="0">
                <a:solidFill>
                  <a:srgbClr val="00B050"/>
                </a:solidFill>
              </a:rPr>
              <a:t>Sends the message</a:t>
            </a:r>
            <a:endParaRPr lang="en-GB" dirty="0">
              <a:solidFill>
                <a:srgbClr val="00B050"/>
              </a:solidFill>
            </a:endParaRPr>
          </a:p>
          <a:p>
            <a:r>
              <a:rPr lang="en-GB" dirty="0">
                <a:solidFill>
                  <a:srgbClr val="FF0000"/>
                </a:solidFill>
              </a:rPr>
              <a:t>Transmitter</a:t>
            </a:r>
            <a:r>
              <a:rPr lang="en-GB" dirty="0"/>
              <a:t> : </a:t>
            </a:r>
            <a:r>
              <a:rPr lang="en-GB" sz="2000" dirty="0">
                <a:solidFill>
                  <a:srgbClr val="00B050"/>
                </a:solidFill>
              </a:rPr>
              <a:t>Encoding or transforming messages into digital form </a:t>
            </a:r>
          </a:p>
          <a:p>
            <a:r>
              <a:rPr lang="en-GB" dirty="0">
                <a:solidFill>
                  <a:srgbClr val="FF0000"/>
                </a:solidFill>
              </a:rPr>
              <a:t>Transmission System </a:t>
            </a:r>
            <a:r>
              <a:rPr lang="en-GB" dirty="0"/>
              <a:t>: </a:t>
            </a:r>
            <a:r>
              <a:rPr lang="en-GB" sz="2000" dirty="0">
                <a:solidFill>
                  <a:srgbClr val="00B050"/>
                </a:solidFill>
              </a:rPr>
              <a:t>Channel through which message are flowed</a:t>
            </a:r>
          </a:p>
          <a:p>
            <a:r>
              <a:rPr lang="en-GB" dirty="0">
                <a:solidFill>
                  <a:srgbClr val="FF0000"/>
                </a:solidFill>
              </a:rPr>
              <a:t>Receiver</a:t>
            </a:r>
            <a:r>
              <a:rPr lang="en-GB" dirty="0"/>
              <a:t> : </a:t>
            </a:r>
            <a:r>
              <a:rPr lang="en-GB" sz="2000" dirty="0">
                <a:solidFill>
                  <a:srgbClr val="00B050"/>
                </a:solidFill>
              </a:rPr>
              <a:t>Decoding or transforming process is occurred</a:t>
            </a:r>
          </a:p>
          <a:p>
            <a:r>
              <a:rPr lang="en-GB" dirty="0">
                <a:solidFill>
                  <a:srgbClr val="FF0000"/>
                </a:solidFill>
              </a:rPr>
              <a:t>Destination</a:t>
            </a:r>
            <a:r>
              <a:rPr lang="en-GB" dirty="0"/>
              <a:t> : </a:t>
            </a:r>
            <a:r>
              <a:rPr lang="en-GB" sz="2000" dirty="0">
                <a:solidFill>
                  <a:srgbClr val="00B050"/>
                </a:solidFill>
              </a:rPr>
              <a:t>Now User get the final and exact message</a:t>
            </a:r>
          </a:p>
        </p:txBody>
      </p:sp>
      <p:pic>
        <p:nvPicPr>
          <p:cNvPr id="5130" name="Picture 10" descr="What is a communication system? What are two case studies of the design of  a communication system? - Quora">
            <a:extLst>
              <a:ext uri="{FF2B5EF4-FFF2-40B4-BE49-F238E27FC236}">
                <a16:creationId xmlns:a16="http://schemas.microsoft.com/office/drawing/2014/main" id="{B35F8EE0-D21D-4259-95D2-2E314B76F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74" y="3962400"/>
            <a:ext cx="11104418" cy="2788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7375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EF24-1C4E-49FA-845F-728FA0277C58}"/>
              </a:ext>
            </a:extLst>
          </p:cNvPr>
          <p:cNvSpPr>
            <a:spLocks noGrp="1"/>
          </p:cNvSpPr>
          <p:nvPr>
            <p:ph type="title"/>
          </p:nvPr>
        </p:nvSpPr>
        <p:spPr/>
        <p:txBody>
          <a:bodyPr/>
          <a:lstStyle/>
          <a:p>
            <a:r>
              <a:rPr lang="en-GB" dirty="0"/>
              <a:t>Subnet Mask</a:t>
            </a:r>
          </a:p>
        </p:txBody>
      </p:sp>
      <p:sp>
        <p:nvSpPr>
          <p:cNvPr id="3" name="Content Placeholder 2">
            <a:extLst>
              <a:ext uri="{FF2B5EF4-FFF2-40B4-BE49-F238E27FC236}">
                <a16:creationId xmlns:a16="http://schemas.microsoft.com/office/drawing/2014/main" id="{CFC1C6E7-C63E-4738-B6D9-C8187992FFBB}"/>
              </a:ext>
            </a:extLst>
          </p:cNvPr>
          <p:cNvSpPr>
            <a:spLocks noGrp="1"/>
          </p:cNvSpPr>
          <p:nvPr>
            <p:ph idx="1"/>
          </p:nvPr>
        </p:nvSpPr>
        <p:spPr/>
        <p:txBody>
          <a:bodyPr/>
          <a:lstStyle/>
          <a:p>
            <a:pPr algn="just"/>
            <a:r>
              <a:rPr lang="en-GB" b="0" i="0" dirty="0">
                <a:solidFill>
                  <a:srgbClr val="333333"/>
                </a:solidFill>
                <a:effectLst/>
                <a:latin typeface="Open Sans" panose="020B0606030504020204" pitchFamily="34" charset="0"/>
              </a:rPr>
              <a:t>A subnet mask is a 32-bit number created by setting host bits to all 0s and setting network bits to all 1s.</a:t>
            </a:r>
          </a:p>
          <a:p>
            <a:pPr algn="just"/>
            <a:r>
              <a:rPr lang="en-GB" b="0" i="0" dirty="0">
                <a:solidFill>
                  <a:srgbClr val="333333"/>
                </a:solidFill>
                <a:effectLst/>
                <a:latin typeface="Open Sans" panose="020B0606030504020204" pitchFamily="34" charset="0"/>
              </a:rPr>
              <a:t>The subnet mask separates the IP address into the network and host addresses and setting network bits to all 1s</a:t>
            </a:r>
          </a:p>
          <a:p>
            <a:pPr algn="just"/>
            <a:r>
              <a:rPr lang="en-GB" b="0" i="0" dirty="0">
                <a:solidFill>
                  <a:srgbClr val="333333"/>
                </a:solidFill>
                <a:effectLst/>
                <a:latin typeface="Open Sans" panose="020B0606030504020204" pitchFamily="34" charset="0"/>
              </a:rPr>
              <a:t>The “255” address is always assigned to a broadcast address, and the “0” address is always assigned to a network address</a:t>
            </a:r>
          </a:p>
          <a:p>
            <a:pPr algn="l">
              <a:buFont typeface="Arial" panose="020B0604020202020204" pitchFamily="34" charset="0"/>
              <a:buChar char="•"/>
            </a:pPr>
            <a:r>
              <a:rPr lang="en-GB" b="0" i="0" dirty="0">
                <a:solidFill>
                  <a:srgbClr val="333333"/>
                </a:solidFill>
                <a:effectLst/>
                <a:latin typeface="Open Sans" panose="020B0606030504020204" pitchFamily="34" charset="0"/>
              </a:rPr>
              <a:t>Class A: 255.0.0.0</a:t>
            </a:r>
          </a:p>
          <a:p>
            <a:pPr algn="l">
              <a:buFont typeface="Arial" panose="020B0604020202020204" pitchFamily="34" charset="0"/>
              <a:buChar char="•"/>
            </a:pPr>
            <a:r>
              <a:rPr lang="en-GB" b="0" i="0" dirty="0">
                <a:solidFill>
                  <a:srgbClr val="333333"/>
                </a:solidFill>
                <a:effectLst/>
                <a:latin typeface="Open Sans" panose="020B0606030504020204" pitchFamily="34" charset="0"/>
              </a:rPr>
              <a:t>Class B: 255.255.0.0</a:t>
            </a:r>
          </a:p>
          <a:p>
            <a:pPr algn="l">
              <a:buFont typeface="Arial" panose="020B0604020202020204" pitchFamily="34" charset="0"/>
              <a:buChar char="•"/>
            </a:pPr>
            <a:r>
              <a:rPr lang="en-GB" b="0" i="0" dirty="0">
                <a:solidFill>
                  <a:srgbClr val="333333"/>
                </a:solidFill>
                <a:effectLst/>
                <a:latin typeface="Open Sans" panose="020B0606030504020204" pitchFamily="34" charset="0"/>
              </a:rPr>
              <a:t>Class C: 255.255.255.0</a:t>
            </a:r>
          </a:p>
          <a:p>
            <a:pPr algn="just"/>
            <a:endParaRPr lang="en-GB"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4401124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6E9A-B42F-4554-AE31-991D9CB8286E}"/>
              </a:ext>
            </a:extLst>
          </p:cNvPr>
          <p:cNvSpPr>
            <a:spLocks noGrp="1"/>
          </p:cNvSpPr>
          <p:nvPr>
            <p:ph type="title"/>
          </p:nvPr>
        </p:nvSpPr>
        <p:spPr/>
        <p:txBody>
          <a:bodyPr/>
          <a:lstStyle/>
          <a:p>
            <a:r>
              <a:rPr lang="en-GB" dirty="0"/>
              <a:t>Gate Way</a:t>
            </a:r>
          </a:p>
        </p:txBody>
      </p:sp>
      <p:sp>
        <p:nvSpPr>
          <p:cNvPr id="3" name="Content Placeholder 2">
            <a:extLst>
              <a:ext uri="{FF2B5EF4-FFF2-40B4-BE49-F238E27FC236}">
                <a16:creationId xmlns:a16="http://schemas.microsoft.com/office/drawing/2014/main" id="{CE00B233-7707-445B-A5DE-918D71B889C4}"/>
              </a:ext>
            </a:extLst>
          </p:cNvPr>
          <p:cNvSpPr>
            <a:spLocks noGrp="1"/>
          </p:cNvSpPr>
          <p:nvPr>
            <p:ph idx="1"/>
          </p:nvPr>
        </p:nvSpPr>
        <p:spPr>
          <a:xfrm>
            <a:off x="838200" y="1825625"/>
            <a:ext cx="7811125" cy="4351338"/>
          </a:xfrm>
        </p:spPr>
        <p:txBody>
          <a:bodyPr/>
          <a:lstStyle/>
          <a:p>
            <a:pPr algn="just"/>
            <a:r>
              <a:rPr lang="en-GB" i="0" dirty="0">
                <a:solidFill>
                  <a:srgbClr val="202124"/>
                </a:solidFill>
                <a:effectLst/>
                <a:latin typeface="Times New Roman" panose="02020603050405020304" pitchFamily="18" charset="0"/>
                <a:cs typeface="Times New Roman" panose="02020603050405020304" pitchFamily="18" charset="0"/>
              </a:rPr>
              <a:t>The gateway converts information, data or other communications from one protocol or format to another</a:t>
            </a:r>
          </a:p>
          <a:p>
            <a:pPr algn="just"/>
            <a:r>
              <a:rPr lang="en-GB" i="0" dirty="0">
                <a:solidFill>
                  <a:srgbClr val="202124"/>
                </a:solidFill>
                <a:effectLst/>
                <a:latin typeface="Times New Roman" panose="02020603050405020304" pitchFamily="18" charset="0"/>
                <a:cs typeface="Times New Roman" panose="02020603050405020304" pitchFamily="18" charset="0"/>
              </a:rPr>
              <a:t>A router perform some of the functions of a gateway.</a:t>
            </a:r>
          </a:p>
          <a:p>
            <a:pPr algn="just"/>
            <a:r>
              <a:rPr lang="en-GB" i="0" dirty="0">
                <a:solidFill>
                  <a:srgbClr val="202124"/>
                </a:solidFill>
                <a:effectLst/>
                <a:latin typeface="Times New Roman" panose="02020603050405020304" pitchFamily="18" charset="0"/>
                <a:cs typeface="Times New Roman" panose="02020603050405020304" pitchFamily="18" charset="0"/>
              </a:rPr>
              <a:t>An Internet gateway can transfer communications between an enterprise network and the Interne</a:t>
            </a:r>
            <a:r>
              <a:rPr lang="en-GB" dirty="0">
                <a:solidFill>
                  <a:srgbClr val="202124"/>
                </a:solidFill>
                <a:latin typeface="Times New Roman" panose="02020603050405020304" pitchFamily="18" charset="0"/>
                <a:cs typeface="Times New Roman" panose="02020603050405020304" pitchFamily="18" charset="0"/>
              </a:rPr>
              <a:t>t</a:t>
            </a:r>
          </a:p>
          <a:p>
            <a:pPr algn="just"/>
            <a:r>
              <a:rPr lang="en-GB" i="0" dirty="0">
                <a:solidFill>
                  <a:srgbClr val="202124"/>
                </a:solidFill>
                <a:effectLst/>
                <a:latin typeface="Times New Roman" panose="02020603050405020304" pitchFamily="18" charset="0"/>
                <a:cs typeface="Times New Roman" panose="02020603050405020304" pitchFamily="18" charset="0"/>
              </a:rPr>
              <a:t>A 'gateway server' acts as a middleman, brokering transactions between a client computer and another server</a:t>
            </a:r>
            <a:endParaRPr lang="en-GB"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5E3334-5985-4C30-963D-C6872DD51BB2}"/>
              </a:ext>
            </a:extLst>
          </p:cNvPr>
          <p:cNvSpPr txBox="1"/>
          <p:nvPr/>
        </p:nvSpPr>
        <p:spPr>
          <a:xfrm>
            <a:off x="4856813" y="496371"/>
            <a:ext cx="6175946" cy="369332"/>
          </a:xfrm>
          <a:prstGeom prst="rect">
            <a:avLst/>
          </a:prstGeom>
          <a:noFill/>
        </p:spPr>
        <p:txBody>
          <a:bodyPr wrap="square">
            <a:spAutoFit/>
          </a:bodyPr>
          <a:lstStyle/>
          <a:p>
            <a:endParaRPr lang="en-GB" dirty="0"/>
          </a:p>
        </p:txBody>
      </p:sp>
      <p:pic>
        <p:nvPicPr>
          <p:cNvPr id="1028" name="Picture 4" descr="Serial Ethernet Gateway Application Diagram - Diagram 3g 4g Lte Workflow, HD  Png Download , Transparent Png Image - PNGitem">
            <a:extLst>
              <a:ext uri="{FF2B5EF4-FFF2-40B4-BE49-F238E27FC236}">
                <a16:creationId xmlns:a16="http://schemas.microsoft.com/office/drawing/2014/main" id="{E6D5053A-BB35-4A8F-99E1-3E89A3066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839" y="365125"/>
            <a:ext cx="5993568"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is Gateway | Function of gateway in computer network | Difference  between Gateway and Router - YouTube">
            <a:extLst>
              <a:ext uri="{FF2B5EF4-FFF2-40B4-BE49-F238E27FC236}">
                <a16:creationId xmlns:a16="http://schemas.microsoft.com/office/drawing/2014/main" id="{7209E832-7EBE-4CEC-AD7D-C426DA63E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907" y="2391569"/>
            <a:ext cx="2857500" cy="364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4613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78F1-B65E-46D0-9AB4-0E582589A9F9}"/>
              </a:ext>
            </a:extLst>
          </p:cNvPr>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Mac Address (</a:t>
            </a:r>
            <a:r>
              <a:rPr lang="en-GB" sz="4000" dirty="0">
                <a:solidFill>
                  <a:srgbClr val="202124"/>
                </a:solidFill>
                <a:latin typeface="Times New Roman" panose="02020603050405020304" pitchFamily="18" charset="0"/>
                <a:cs typeface="Times New Roman" panose="02020603050405020304" pitchFamily="18" charset="0"/>
              </a:rPr>
              <a:t>M</a:t>
            </a:r>
            <a:r>
              <a:rPr lang="en-GB" sz="4000" i="0" dirty="0">
                <a:solidFill>
                  <a:srgbClr val="202124"/>
                </a:solidFill>
                <a:effectLst/>
                <a:latin typeface="Times New Roman" panose="02020603050405020304" pitchFamily="18" charset="0"/>
                <a:cs typeface="Times New Roman" panose="02020603050405020304" pitchFamily="18" charset="0"/>
              </a:rPr>
              <a:t>edia </a:t>
            </a:r>
            <a:r>
              <a:rPr lang="en-GB" sz="4000" dirty="0">
                <a:solidFill>
                  <a:srgbClr val="202124"/>
                </a:solidFill>
                <a:latin typeface="Times New Roman" panose="02020603050405020304" pitchFamily="18" charset="0"/>
                <a:cs typeface="Times New Roman" panose="02020603050405020304" pitchFamily="18" charset="0"/>
              </a:rPr>
              <a:t>A</a:t>
            </a:r>
            <a:r>
              <a:rPr lang="en-GB" sz="4000" i="0" dirty="0">
                <a:solidFill>
                  <a:srgbClr val="202124"/>
                </a:solidFill>
                <a:effectLst/>
                <a:latin typeface="Times New Roman" panose="02020603050405020304" pitchFamily="18" charset="0"/>
                <a:cs typeface="Times New Roman" panose="02020603050405020304" pitchFamily="18" charset="0"/>
              </a:rPr>
              <a:t>ccess Control </a:t>
            </a:r>
            <a:r>
              <a:rPr lang="en-GB" sz="4000" dirty="0">
                <a:solidFill>
                  <a:srgbClr val="202124"/>
                </a:solidFill>
                <a:latin typeface="Times New Roman" panose="02020603050405020304" pitchFamily="18" charset="0"/>
                <a:cs typeface="Times New Roman" panose="02020603050405020304" pitchFamily="18" charset="0"/>
              </a:rPr>
              <a:t>A</a:t>
            </a:r>
            <a:r>
              <a:rPr lang="en-GB" sz="4000" i="0" dirty="0">
                <a:solidFill>
                  <a:srgbClr val="202124"/>
                </a:solidFill>
                <a:effectLst/>
                <a:latin typeface="Times New Roman" panose="02020603050405020304" pitchFamily="18" charset="0"/>
                <a:cs typeface="Times New Roman" panose="02020603050405020304" pitchFamily="18" charset="0"/>
              </a:rPr>
              <a:t>ddress )</a:t>
            </a:r>
            <a:endParaRPr lang="en-GB"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6404B8C-9DE0-4E83-ACF6-DD0EA6EF545B}"/>
              </a:ext>
            </a:extLst>
          </p:cNvPr>
          <p:cNvSpPr>
            <a:spLocks noGrp="1"/>
          </p:cNvSpPr>
          <p:nvPr>
            <p:ph idx="1"/>
          </p:nvPr>
        </p:nvSpPr>
        <p:spPr>
          <a:xfrm>
            <a:off x="259831" y="1422738"/>
            <a:ext cx="6635645" cy="5435262"/>
          </a:xfrm>
        </p:spPr>
        <p:txBody>
          <a:bodyPr>
            <a:noAutofit/>
          </a:bodyPr>
          <a:lstStyle/>
          <a:p>
            <a:pPr algn="just"/>
            <a:r>
              <a:rPr lang="en-GB" sz="2400" i="0" dirty="0">
                <a:solidFill>
                  <a:srgbClr val="202124"/>
                </a:solidFill>
                <a:effectLst/>
                <a:latin typeface="Times New Roman" panose="02020603050405020304" pitchFamily="18" charset="0"/>
                <a:cs typeface="Times New Roman" panose="02020603050405020304" pitchFamily="18" charset="0"/>
              </a:rPr>
              <a:t>Is a unique identifier assigned to a network interface controller (NIC) for use as a network address in communications within a network segment.</a:t>
            </a:r>
          </a:p>
          <a:p>
            <a:pPr algn="just"/>
            <a:r>
              <a:rPr lang="en-GB" sz="2400" i="0" dirty="0">
                <a:solidFill>
                  <a:srgbClr val="202124"/>
                </a:solidFill>
                <a:effectLst/>
                <a:latin typeface="Times New Roman" panose="02020603050405020304" pitchFamily="18" charset="0"/>
                <a:cs typeface="Times New Roman" panose="02020603050405020304" pitchFamily="18" charset="0"/>
              </a:rPr>
              <a:t>This use is common in most IEEE 802 networking technologies, including Ethernet, Wi- Fi, and Bluetooth</a:t>
            </a:r>
          </a:p>
          <a:p>
            <a:pPr algn="just"/>
            <a:r>
              <a:rPr lang="en-GB" sz="2400" dirty="0">
                <a:solidFill>
                  <a:srgbClr val="202124"/>
                </a:solidFill>
                <a:latin typeface="Times New Roman" panose="02020603050405020304" pitchFamily="18" charset="0"/>
                <a:cs typeface="Times New Roman" panose="02020603050405020304" pitchFamily="18" charset="0"/>
              </a:rPr>
              <a:t>A</a:t>
            </a:r>
            <a:r>
              <a:rPr lang="en-GB" sz="2400" i="0" dirty="0">
                <a:solidFill>
                  <a:srgbClr val="202124"/>
                </a:solidFill>
                <a:effectLst/>
                <a:latin typeface="Times New Roman" panose="02020603050405020304" pitchFamily="18" charset="0"/>
                <a:cs typeface="Times New Roman" panose="02020603050405020304" pitchFamily="18" charset="0"/>
              </a:rPr>
              <a:t> unique number which is used to track a device in a network</a:t>
            </a:r>
          </a:p>
          <a:p>
            <a:pPr algn="just"/>
            <a:r>
              <a:rPr lang="en-GB" sz="2400" i="0" dirty="0">
                <a:solidFill>
                  <a:srgbClr val="202124"/>
                </a:solidFill>
                <a:effectLst/>
                <a:latin typeface="Times New Roman" panose="02020603050405020304" pitchFamily="18" charset="0"/>
                <a:cs typeface="Times New Roman" panose="02020603050405020304" pitchFamily="18" charset="0"/>
              </a:rPr>
              <a:t>Mac address is also used in Wi-Fi networks at the airport for a specific device in order to identify it.</a:t>
            </a:r>
          </a:p>
          <a:p>
            <a:pPr algn="just"/>
            <a:r>
              <a:rPr lang="en-GB" sz="2400" i="0" dirty="0">
                <a:solidFill>
                  <a:srgbClr val="202124"/>
                </a:solidFill>
                <a:effectLst/>
                <a:latin typeface="Times New Roman" panose="02020603050405020304" pitchFamily="18" charset="0"/>
                <a:cs typeface="Times New Roman" panose="02020603050405020304" pitchFamily="18" charset="0"/>
              </a:rPr>
              <a:t>A universally administered address is uniquely assigned to a device by its manufacturer</a:t>
            </a:r>
          </a:p>
          <a:p>
            <a:pPr algn="just"/>
            <a:r>
              <a:rPr lang="en-GB" sz="2400" dirty="0">
                <a:solidFill>
                  <a:srgbClr val="202124"/>
                </a:solidFill>
                <a:latin typeface="Times New Roman" panose="02020603050405020304" pitchFamily="18" charset="0"/>
                <a:cs typeface="Times New Roman" panose="02020603050405020304" pitchFamily="18" charset="0"/>
              </a:rPr>
              <a:t>Example of Mac Address : </a:t>
            </a:r>
            <a:r>
              <a:rPr lang="en-GB" sz="2400" i="0" dirty="0">
                <a:solidFill>
                  <a:srgbClr val="202124"/>
                </a:solidFill>
                <a:effectLst/>
                <a:latin typeface="Times New Roman" panose="02020603050405020304" pitchFamily="18" charset="0"/>
                <a:cs typeface="Times New Roman" panose="02020603050405020304" pitchFamily="18" charset="0"/>
              </a:rPr>
              <a:t>00:00:5e:00:53:af. </a:t>
            </a:r>
            <a:endParaRPr lang="en-GB"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CB218F6-7FB2-457A-8113-E06154EA73E8}"/>
              </a:ext>
            </a:extLst>
          </p:cNvPr>
          <p:cNvPicPr>
            <a:picLocks noChangeAspect="1"/>
          </p:cNvPicPr>
          <p:nvPr/>
        </p:nvPicPr>
        <p:blipFill>
          <a:blip r:embed="rId2"/>
          <a:stretch>
            <a:fillRect/>
          </a:stretch>
        </p:blipFill>
        <p:spPr>
          <a:xfrm>
            <a:off x="7150308" y="1374280"/>
            <a:ext cx="4781861" cy="5201587"/>
          </a:xfrm>
          <a:prstGeom prst="rect">
            <a:avLst/>
          </a:prstGeom>
        </p:spPr>
      </p:pic>
    </p:spTree>
    <p:extLst>
      <p:ext uri="{BB962C8B-B14F-4D97-AF65-F5344CB8AC3E}">
        <p14:creationId xmlns:p14="http://schemas.microsoft.com/office/powerpoint/2010/main" val="1070818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1466-BBED-4319-97AF-80922766B1F0}"/>
              </a:ext>
            </a:extLst>
          </p:cNvPr>
          <p:cNvSpPr>
            <a:spLocks noGrp="1"/>
          </p:cNvSpPr>
          <p:nvPr>
            <p:ph type="title"/>
          </p:nvPr>
        </p:nvSpPr>
        <p:spPr>
          <a:xfrm>
            <a:off x="358515" y="179885"/>
            <a:ext cx="10515600" cy="1325563"/>
          </a:xfrm>
        </p:spPr>
        <p:txBody>
          <a:bodyPr/>
          <a:lstStyle/>
          <a:p>
            <a:r>
              <a:rPr lang="en-GB" dirty="0"/>
              <a:t>Internet </a:t>
            </a:r>
          </a:p>
        </p:txBody>
      </p:sp>
      <p:sp>
        <p:nvSpPr>
          <p:cNvPr id="3" name="Content Placeholder 2">
            <a:extLst>
              <a:ext uri="{FF2B5EF4-FFF2-40B4-BE49-F238E27FC236}">
                <a16:creationId xmlns:a16="http://schemas.microsoft.com/office/drawing/2014/main" id="{1E793AAE-5462-416A-90E8-398D96BA52EE}"/>
              </a:ext>
            </a:extLst>
          </p:cNvPr>
          <p:cNvSpPr>
            <a:spLocks noGrp="1"/>
          </p:cNvSpPr>
          <p:nvPr>
            <p:ph idx="1"/>
          </p:nvPr>
        </p:nvSpPr>
        <p:spPr>
          <a:xfrm>
            <a:off x="134912" y="1109272"/>
            <a:ext cx="8754255" cy="5501389"/>
          </a:xfrm>
        </p:spPr>
        <p:txBody>
          <a:bodyPr>
            <a:normAutofit fontScale="92500" lnSpcReduction="10000"/>
          </a:bodyPr>
          <a:lstStyle/>
          <a:p>
            <a:pPr algn="just"/>
            <a:r>
              <a:rPr lang="en-GB" i="0" dirty="0">
                <a:solidFill>
                  <a:srgbClr val="202124"/>
                </a:solidFill>
                <a:effectLst/>
                <a:latin typeface="Times New Roman" panose="02020603050405020304" pitchFamily="18" charset="0"/>
                <a:cs typeface="Times New Roman" panose="02020603050405020304" pitchFamily="18" charset="0"/>
              </a:rPr>
              <a:t>The Internet is a vast network that connects computers all over the world.</a:t>
            </a:r>
          </a:p>
          <a:p>
            <a:pPr algn="just"/>
            <a:r>
              <a:rPr lang="en-GB" dirty="0">
                <a:solidFill>
                  <a:srgbClr val="202124"/>
                </a:solidFill>
                <a:latin typeface="Times New Roman" panose="02020603050405020304" pitchFamily="18" charset="0"/>
                <a:cs typeface="Times New Roman" panose="02020603050405020304" pitchFamily="18" charset="0"/>
              </a:rPr>
              <a:t>P</a:t>
            </a:r>
            <a:r>
              <a:rPr lang="en-GB" b="0" i="0" dirty="0">
                <a:solidFill>
                  <a:srgbClr val="202124"/>
                </a:solidFill>
                <a:effectLst/>
                <a:latin typeface="Times New Roman" panose="02020603050405020304" pitchFamily="18" charset="0"/>
                <a:cs typeface="Times New Roman" panose="02020603050405020304" pitchFamily="18" charset="0"/>
              </a:rPr>
              <a:t>eople can share information and communicate from anywhere with an Internet connection</a:t>
            </a:r>
          </a:p>
          <a:p>
            <a:pPr algn="just"/>
            <a:r>
              <a:rPr lang="en-GB" b="0" i="0" dirty="0">
                <a:solidFill>
                  <a:srgbClr val="202124"/>
                </a:solidFill>
                <a:effectLst/>
                <a:latin typeface="Times New Roman" panose="02020603050405020304" pitchFamily="18" charset="0"/>
                <a:cs typeface="Times New Roman" panose="02020603050405020304" pitchFamily="18" charset="0"/>
              </a:rPr>
              <a:t>It consists of public, private, academic, business, and government networks of local to global scope, linked by a comprehensive arrangement of electronic, wireless, and optical networking technologies</a:t>
            </a:r>
          </a:p>
          <a:p>
            <a:pPr algn="just"/>
            <a:r>
              <a:rPr lang="en-GB" dirty="0">
                <a:solidFill>
                  <a:srgbClr val="202124"/>
                </a:solidFill>
                <a:latin typeface="Times New Roman" panose="02020603050405020304" pitchFamily="18" charset="0"/>
                <a:cs typeface="Times New Roman" panose="02020603050405020304" pitchFamily="18" charset="0"/>
              </a:rPr>
              <a:t>No one own internet because we are connected to various MAN LAN to create a huge WAN</a:t>
            </a:r>
          </a:p>
          <a:p>
            <a:pPr algn="just"/>
            <a:r>
              <a:rPr lang="en-GB" dirty="0">
                <a:solidFill>
                  <a:srgbClr val="202124"/>
                </a:solidFill>
                <a:latin typeface="Times New Roman" panose="02020603050405020304" pitchFamily="18" charset="0"/>
                <a:cs typeface="Times New Roman" panose="02020603050405020304" pitchFamily="18" charset="0"/>
              </a:rPr>
              <a:t>Internet helps us to reduce a lot of communication cost by Email or Video call features</a:t>
            </a:r>
          </a:p>
          <a:p>
            <a:pPr algn="just"/>
            <a:r>
              <a:rPr lang="en-GB" dirty="0">
                <a:solidFill>
                  <a:srgbClr val="202124"/>
                </a:solidFill>
                <a:latin typeface="Times New Roman" panose="02020603050405020304" pitchFamily="18" charset="0"/>
                <a:cs typeface="Times New Roman" panose="02020603050405020304" pitchFamily="18" charset="0"/>
              </a:rPr>
              <a:t>We use FTP( File Transfer Protocol) Remote LOGIN (TELNET), WWW, e-Mail or BLOGS and so on…………</a:t>
            </a:r>
            <a:endParaRPr lang="en-GB" dirty="0">
              <a:latin typeface="Times New Roman" panose="02020603050405020304" pitchFamily="18" charset="0"/>
              <a:cs typeface="Times New Roman" panose="02020603050405020304" pitchFamily="18" charset="0"/>
            </a:endParaRPr>
          </a:p>
        </p:txBody>
      </p:sp>
      <p:pic>
        <p:nvPicPr>
          <p:cNvPr id="2052" name="Picture 4" descr="Person Holding Turned-on Android Smartphone">
            <a:extLst>
              <a:ext uri="{FF2B5EF4-FFF2-40B4-BE49-F238E27FC236}">
                <a16:creationId xmlns:a16="http://schemas.microsoft.com/office/drawing/2014/main" id="{FAD6C598-420A-4D89-AC40-5676E8152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9167" y="185533"/>
            <a:ext cx="3167921" cy="3576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Gray Wooden Computer Cubicles Inside Room">
            <a:extLst>
              <a:ext uri="{FF2B5EF4-FFF2-40B4-BE49-F238E27FC236}">
                <a16:creationId xmlns:a16="http://schemas.microsoft.com/office/drawing/2014/main" id="{0EFB1975-6BD4-42B8-BCE8-BB38224F7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9167" y="3995942"/>
            <a:ext cx="3167921" cy="2676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058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F8B8-41CD-42D1-A7E1-15F6424D830F}"/>
              </a:ext>
            </a:extLst>
          </p:cNvPr>
          <p:cNvSpPr>
            <a:spLocks noGrp="1"/>
          </p:cNvSpPr>
          <p:nvPr>
            <p:ph type="title"/>
          </p:nvPr>
        </p:nvSpPr>
        <p:spPr>
          <a:xfrm>
            <a:off x="419725" y="843844"/>
            <a:ext cx="10515600" cy="1325563"/>
          </a:xfrm>
        </p:spPr>
        <p:txBody>
          <a:bodyPr/>
          <a:lstStyle/>
          <a:p>
            <a:r>
              <a:rPr lang="en-GB" dirty="0"/>
              <a:t>Intranet</a:t>
            </a:r>
          </a:p>
        </p:txBody>
      </p:sp>
      <p:sp>
        <p:nvSpPr>
          <p:cNvPr id="3" name="Content Placeholder 2">
            <a:extLst>
              <a:ext uri="{FF2B5EF4-FFF2-40B4-BE49-F238E27FC236}">
                <a16:creationId xmlns:a16="http://schemas.microsoft.com/office/drawing/2014/main" id="{E39E7A22-0403-4E4A-BA47-AE0938565A58}"/>
              </a:ext>
            </a:extLst>
          </p:cNvPr>
          <p:cNvSpPr>
            <a:spLocks noGrp="1"/>
          </p:cNvSpPr>
          <p:nvPr>
            <p:ph idx="1"/>
          </p:nvPr>
        </p:nvSpPr>
        <p:spPr>
          <a:xfrm>
            <a:off x="284812" y="2169408"/>
            <a:ext cx="11622375" cy="4947770"/>
          </a:xfrm>
        </p:spPr>
        <p:txBody>
          <a:bodyPr>
            <a:normAutofit/>
          </a:bodyPr>
          <a:lstStyle/>
          <a:p>
            <a:pPr algn="just"/>
            <a:r>
              <a:rPr lang="en-GB" i="0" dirty="0">
                <a:effectLst/>
                <a:latin typeface="Times New Roman" panose="02020603050405020304" pitchFamily="18" charset="0"/>
                <a:cs typeface="Times New Roman" panose="02020603050405020304" pitchFamily="18" charset="0"/>
              </a:rPr>
              <a:t>An intranet is a computer network for sharing information, easier communication, collaboration tools, operational systems, and other computing services</a:t>
            </a:r>
          </a:p>
          <a:p>
            <a:pPr algn="just"/>
            <a:r>
              <a:rPr lang="en-GB" i="0" dirty="0">
                <a:solidFill>
                  <a:srgbClr val="202124"/>
                </a:solidFill>
                <a:effectLst/>
                <a:latin typeface="Times New Roman" panose="02020603050405020304" pitchFamily="18" charset="0"/>
                <a:cs typeface="Times New Roman" panose="02020603050405020304" pitchFamily="18" charset="0"/>
              </a:rPr>
              <a:t>Intranets are predominantly used by employees to search for information, communicate across an organization, and manage workflows</a:t>
            </a:r>
            <a:endParaRPr lang="en-GB" dirty="0">
              <a:solidFill>
                <a:srgbClr val="202124"/>
              </a:solidFill>
              <a:latin typeface="Times New Roman" panose="02020603050405020304" pitchFamily="18" charset="0"/>
              <a:cs typeface="Times New Roman" panose="02020603050405020304" pitchFamily="18" charset="0"/>
            </a:endParaRPr>
          </a:p>
          <a:p>
            <a:pPr algn="just"/>
            <a:r>
              <a:rPr lang="en-GB" dirty="0">
                <a:solidFill>
                  <a:srgbClr val="202124"/>
                </a:solidFill>
                <a:latin typeface="Times New Roman" panose="02020603050405020304" pitchFamily="18" charset="0"/>
                <a:cs typeface="Times New Roman" panose="02020603050405020304" pitchFamily="18" charset="0"/>
              </a:rPr>
              <a:t>A</a:t>
            </a:r>
            <a:r>
              <a:rPr lang="en-GB" i="0" dirty="0">
                <a:solidFill>
                  <a:srgbClr val="202124"/>
                </a:solidFill>
                <a:effectLst/>
                <a:latin typeface="Times New Roman" panose="02020603050405020304" pitchFamily="18" charset="0"/>
                <a:cs typeface="Times New Roman" panose="02020603050405020304" pitchFamily="18" charset="0"/>
              </a:rPr>
              <a:t> private network used by an organization</a:t>
            </a:r>
          </a:p>
          <a:p>
            <a:pPr algn="just"/>
            <a:r>
              <a:rPr lang="en-GB" i="0" dirty="0">
                <a:solidFill>
                  <a:srgbClr val="202124"/>
                </a:solidFill>
                <a:effectLst/>
                <a:latin typeface="Times New Roman" panose="02020603050405020304" pitchFamily="18" charset="0"/>
                <a:cs typeface="Times New Roman" panose="02020603050405020304" pitchFamily="18" charset="0"/>
              </a:rPr>
              <a:t>The intranet works on the same principle as the Internet(uses same protocols like TCP/IP for communication, FTP protocol for file transfers, and HTTP for web queries)</a:t>
            </a:r>
            <a:endParaRPr lang="en-GB" dirty="0">
              <a:latin typeface="Times New Roman" panose="02020603050405020304" pitchFamily="18" charset="0"/>
              <a:cs typeface="Times New Roman" panose="02020603050405020304" pitchFamily="18" charset="0"/>
            </a:endParaRPr>
          </a:p>
        </p:txBody>
      </p:sp>
      <p:pic>
        <p:nvPicPr>
          <p:cNvPr id="3074" name="Picture 2" descr="Intranet - javatpoint">
            <a:extLst>
              <a:ext uri="{FF2B5EF4-FFF2-40B4-BE49-F238E27FC236}">
                <a16:creationId xmlns:a16="http://schemas.microsoft.com/office/drawing/2014/main" id="{1BAB2A65-18CD-41C0-8F16-324C114DF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744" y="122614"/>
            <a:ext cx="4573171" cy="1914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Intranet Images, Stock Photos &amp; Vectors | Shutterstock">
            <a:extLst>
              <a:ext uri="{FF2B5EF4-FFF2-40B4-BE49-F238E27FC236}">
                <a16:creationId xmlns:a16="http://schemas.microsoft.com/office/drawing/2014/main" id="{DDAEA50E-76B2-4D07-81F6-59E4D97E3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437" y="107615"/>
            <a:ext cx="3714750" cy="19295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3096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8E1-02EC-4E0E-9FBC-D8E5F4BF3461}"/>
              </a:ext>
            </a:extLst>
          </p:cNvPr>
          <p:cNvSpPr>
            <a:spLocks noGrp="1"/>
          </p:cNvSpPr>
          <p:nvPr>
            <p:ph type="title"/>
          </p:nvPr>
        </p:nvSpPr>
        <p:spPr/>
        <p:txBody>
          <a:bodyPr/>
          <a:lstStyle/>
          <a:p>
            <a:r>
              <a:rPr lang="en-GB" dirty="0"/>
              <a:t>Extranet</a:t>
            </a:r>
          </a:p>
        </p:txBody>
      </p:sp>
      <p:sp>
        <p:nvSpPr>
          <p:cNvPr id="3" name="Content Placeholder 2">
            <a:extLst>
              <a:ext uri="{FF2B5EF4-FFF2-40B4-BE49-F238E27FC236}">
                <a16:creationId xmlns:a16="http://schemas.microsoft.com/office/drawing/2014/main" id="{6F813D2C-C24C-426B-9006-6185E2D73A5B}"/>
              </a:ext>
            </a:extLst>
          </p:cNvPr>
          <p:cNvSpPr>
            <a:spLocks noGrp="1"/>
          </p:cNvSpPr>
          <p:nvPr>
            <p:ph idx="1"/>
          </p:nvPr>
        </p:nvSpPr>
        <p:spPr>
          <a:xfrm>
            <a:off x="838200" y="1387266"/>
            <a:ext cx="10515600" cy="4351338"/>
          </a:xfrm>
        </p:spPr>
        <p:txBody>
          <a:bodyPr/>
          <a:lstStyle/>
          <a:p>
            <a:pPr algn="just"/>
            <a:r>
              <a:rPr lang="en-GB" i="0" dirty="0">
                <a:solidFill>
                  <a:srgbClr val="202124"/>
                </a:solidFill>
                <a:effectLst/>
                <a:latin typeface="arial" panose="020B0604020202020204" pitchFamily="34" charset="0"/>
              </a:rPr>
              <a:t>The extranet is a private network that uses the internet that allows people outside a business – partners, vendors or authorised customers – to access business information</a:t>
            </a:r>
          </a:p>
          <a:p>
            <a:pPr algn="just"/>
            <a:r>
              <a:rPr lang="en-GB" b="0" i="0" dirty="0">
                <a:solidFill>
                  <a:srgbClr val="202124"/>
                </a:solidFill>
                <a:effectLst/>
                <a:latin typeface="arial" panose="020B0604020202020204" pitchFamily="34" charset="0"/>
              </a:rPr>
              <a:t>As the extranet is a private network, this ensures that the data is safer than if it was shared over a normal internet connection</a:t>
            </a:r>
          </a:p>
          <a:p>
            <a:pPr marL="0" indent="0" algn="just">
              <a:buNone/>
            </a:pPr>
            <a:endParaRPr lang="en-GB" dirty="0"/>
          </a:p>
        </p:txBody>
      </p:sp>
      <p:pic>
        <p:nvPicPr>
          <p:cNvPr id="4" name="Picture 2" descr="Internet/Extranet/Intranet Architecture | Download Scientific Diagram">
            <a:extLst>
              <a:ext uri="{FF2B5EF4-FFF2-40B4-BE49-F238E27FC236}">
                <a16:creationId xmlns:a16="http://schemas.microsoft.com/office/drawing/2014/main" id="{5753685D-7CEC-4685-B648-036D6B13B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77" y="3854548"/>
            <a:ext cx="5539723" cy="2803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Difference between Intranet and Extranet - GeeksforGeeks">
            <a:extLst>
              <a:ext uri="{FF2B5EF4-FFF2-40B4-BE49-F238E27FC236}">
                <a16:creationId xmlns:a16="http://schemas.microsoft.com/office/drawing/2014/main" id="{1B528155-A1D0-47B5-96A8-8DA2903E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711" y="3854548"/>
            <a:ext cx="5351332" cy="28698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539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D544-ACFF-4D1B-918A-162C6D8AB8E8}"/>
              </a:ext>
            </a:extLst>
          </p:cNvPr>
          <p:cNvSpPr>
            <a:spLocks noGrp="1"/>
          </p:cNvSpPr>
          <p:nvPr>
            <p:ph type="title"/>
          </p:nvPr>
        </p:nvSpPr>
        <p:spPr/>
        <p:txBody>
          <a:bodyPr/>
          <a:lstStyle/>
          <a:p>
            <a:r>
              <a:rPr lang="en-GB" dirty="0"/>
              <a:t>Difference between Intranet and Extranet</a:t>
            </a:r>
          </a:p>
        </p:txBody>
      </p:sp>
      <p:pic>
        <p:nvPicPr>
          <p:cNvPr id="4100" name="Picture 4" descr="intranet vs extranet">
            <a:extLst>
              <a:ext uri="{FF2B5EF4-FFF2-40B4-BE49-F238E27FC236}">
                <a16:creationId xmlns:a16="http://schemas.microsoft.com/office/drawing/2014/main" id="{F88F98E6-CE60-447C-BDB5-BF37F6F77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64079"/>
            <a:ext cx="10317480" cy="480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7875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A802-FB93-4039-8DC9-0C28E23A5E93}"/>
              </a:ext>
            </a:extLst>
          </p:cNvPr>
          <p:cNvSpPr>
            <a:spLocks noGrp="1"/>
          </p:cNvSpPr>
          <p:nvPr>
            <p:ph type="title"/>
          </p:nvPr>
        </p:nvSpPr>
        <p:spPr/>
        <p:txBody>
          <a:bodyPr/>
          <a:lstStyle/>
          <a:p>
            <a:r>
              <a:rPr lang="en-GB" dirty="0"/>
              <a:t>Difference between Internet and Intranet</a:t>
            </a:r>
          </a:p>
        </p:txBody>
      </p:sp>
      <p:sp>
        <p:nvSpPr>
          <p:cNvPr id="3" name="Content Placeholder 2">
            <a:extLst>
              <a:ext uri="{FF2B5EF4-FFF2-40B4-BE49-F238E27FC236}">
                <a16:creationId xmlns:a16="http://schemas.microsoft.com/office/drawing/2014/main" id="{C133BD0C-27C6-4922-AF21-7AE204541F7E}"/>
              </a:ext>
            </a:extLst>
          </p:cNvPr>
          <p:cNvSpPr>
            <a:spLocks noGrp="1"/>
          </p:cNvSpPr>
          <p:nvPr>
            <p:ph idx="1"/>
          </p:nvPr>
        </p:nvSpPr>
        <p:spPr/>
        <p:txBody>
          <a:bodyPr/>
          <a:lstStyle/>
          <a:p>
            <a:endParaRPr lang="en-GB" dirty="0"/>
          </a:p>
        </p:txBody>
      </p:sp>
      <p:pic>
        <p:nvPicPr>
          <p:cNvPr id="6146" name="Picture 2">
            <a:extLst>
              <a:ext uri="{FF2B5EF4-FFF2-40B4-BE49-F238E27FC236}">
                <a16:creationId xmlns:a16="http://schemas.microsoft.com/office/drawing/2014/main" id="{F7A0015C-939F-4614-B8A2-7DFFAFF76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5" y="1460500"/>
            <a:ext cx="11760591"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10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A28B-0695-4670-8249-3A15D478E104}"/>
              </a:ext>
            </a:extLst>
          </p:cNvPr>
          <p:cNvSpPr>
            <a:spLocks noGrp="1"/>
          </p:cNvSpPr>
          <p:nvPr>
            <p:ph type="title"/>
          </p:nvPr>
        </p:nvSpPr>
        <p:spPr/>
        <p:txBody>
          <a:bodyPr/>
          <a:lstStyle/>
          <a:p>
            <a:r>
              <a:rPr lang="en-GB" dirty="0"/>
              <a:t>Network Tools	</a:t>
            </a:r>
          </a:p>
        </p:txBody>
      </p:sp>
      <p:sp>
        <p:nvSpPr>
          <p:cNvPr id="3" name="Content Placeholder 2">
            <a:extLst>
              <a:ext uri="{FF2B5EF4-FFF2-40B4-BE49-F238E27FC236}">
                <a16:creationId xmlns:a16="http://schemas.microsoft.com/office/drawing/2014/main" id="{0180CD4A-BB87-41DF-84BA-7B69C300603B}"/>
              </a:ext>
            </a:extLst>
          </p:cNvPr>
          <p:cNvSpPr>
            <a:spLocks noGrp="1"/>
          </p:cNvSpPr>
          <p:nvPr>
            <p:ph idx="1"/>
          </p:nvPr>
        </p:nvSpPr>
        <p:spPr/>
        <p:txBody>
          <a:bodyPr/>
          <a:lstStyle/>
          <a:p>
            <a:r>
              <a:rPr lang="en-GB" dirty="0"/>
              <a:t>Packet tracer</a:t>
            </a:r>
          </a:p>
          <a:p>
            <a:r>
              <a:rPr lang="en-GB" dirty="0"/>
              <a:t>Remote Login Tools</a:t>
            </a:r>
          </a:p>
        </p:txBody>
      </p:sp>
    </p:spTree>
    <p:extLst>
      <p:ext uri="{BB962C8B-B14F-4D97-AF65-F5344CB8AC3E}">
        <p14:creationId xmlns:p14="http://schemas.microsoft.com/office/powerpoint/2010/main" val="13186311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1588-B5F9-4AC3-9BD3-96EE625A6BE8}"/>
              </a:ext>
            </a:extLst>
          </p:cNvPr>
          <p:cNvSpPr>
            <a:spLocks noGrp="1"/>
          </p:cNvSpPr>
          <p:nvPr>
            <p:ph type="title"/>
          </p:nvPr>
        </p:nvSpPr>
        <p:spPr/>
        <p:txBody>
          <a:bodyPr/>
          <a:lstStyle/>
          <a:p>
            <a:r>
              <a:rPr lang="en-GB" dirty="0"/>
              <a:t>Packet Tracer</a:t>
            </a:r>
          </a:p>
        </p:txBody>
      </p:sp>
      <p:sp>
        <p:nvSpPr>
          <p:cNvPr id="3" name="Content Placeholder 2">
            <a:extLst>
              <a:ext uri="{FF2B5EF4-FFF2-40B4-BE49-F238E27FC236}">
                <a16:creationId xmlns:a16="http://schemas.microsoft.com/office/drawing/2014/main" id="{DAD2B275-7502-4E76-A15F-1BE991CD18DF}"/>
              </a:ext>
            </a:extLst>
          </p:cNvPr>
          <p:cNvSpPr>
            <a:spLocks noGrp="1"/>
          </p:cNvSpPr>
          <p:nvPr>
            <p:ph idx="1"/>
          </p:nvPr>
        </p:nvSpPr>
        <p:spPr>
          <a:xfrm>
            <a:off x="838200" y="1406769"/>
            <a:ext cx="9023252" cy="5205046"/>
          </a:xfrm>
        </p:spPr>
        <p:txBody>
          <a:bodyPr>
            <a:normAutofit lnSpcReduction="10000"/>
          </a:bodyPr>
          <a:lstStyle/>
          <a:p>
            <a:pPr algn="just"/>
            <a:r>
              <a:rPr lang="en-GB" i="0" dirty="0">
                <a:effectLst/>
                <a:latin typeface="arial" panose="020B0604020202020204" pitchFamily="34" charset="0"/>
              </a:rPr>
              <a:t>Packet Tracer is a cross-platform visual simulation tool designed by Cisco Systems that allows users to create network topologies and imitate modern computer networks</a:t>
            </a:r>
          </a:p>
          <a:p>
            <a:pPr algn="just"/>
            <a:r>
              <a:rPr lang="en-GB" i="0" dirty="0">
                <a:effectLst/>
                <a:latin typeface="arial" panose="020B0604020202020204" pitchFamily="34" charset="0"/>
              </a:rPr>
              <a:t>The software allows users to simulate the configuration of Cisco routers and switches using a simulated command line interface</a:t>
            </a:r>
            <a:endParaRPr lang="en-GB" dirty="0">
              <a:latin typeface="arial" panose="020B0604020202020204" pitchFamily="34" charset="0"/>
            </a:endParaRPr>
          </a:p>
          <a:p>
            <a:pPr algn="just"/>
            <a:r>
              <a:rPr lang="en-GB" i="0" dirty="0">
                <a:effectLst/>
                <a:latin typeface="arial" panose="020B0604020202020204" pitchFamily="34" charset="0"/>
              </a:rPr>
              <a:t>Packet Tracer helps students and instructors create their own virtual “network worlds” for exploration, experimentation, and explanation of networking concepts and technologies</a:t>
            </a:r>
          </a:p>
          <a:p>
            <a:pPr algn="just"/>
            <a:r>
              <a:rPr lang="en-GB" i="0" dirty="0">
                <a:solidFill>
                  <a:srgbClr val="202124"/>
                </a:solidFill>
                <a:effectLst/>
                <a:latin typeface="arial" panose="020B0604020202020204" pitchFamily="34" charset="0"/>
              </a:rPr>
              <a:t>Cisco Certified Network Associate (CCNA) training we need to practice Packet Tracer</a:t>
            </a:r>
            <a:endParaRPr lang="en-GB" dirty="0"/>
          </a:p>
        </p:txBody>
      </p:sp>
      <p:pic>
        <p:nvPicPr>
          <p:cNvPr id="7170" name="Picture 2" descr="7 Designing the tasks—screenshot of Packet Tracer used in Cisco... |  Download Scientific Diagram">
            <a:extLst>
              <a:ext uri="{FF2B5EF4-FFF2-40B4-BE49-F238E27FC236}">
                <a16:creationId xmlns:a16="http://schemas.microsoft.com/office/drawing/2014/main" id="{529E1D99-BC6E-4324-92BB-BB27DB2E0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535" y="0"/>
            <a:ext cx="1905000"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Cisco Packet Tracer (@PacketTracerCLI) / Twitter">
            <a:extLst>
              <a:ext uri="{FF2B5EF4-FFF2-40B4-BE49-F238E27FC236}">
                <a16:creationId xmlns:a16="http://schemas.microsoft.com/office/drawing/2014/main" id="{DEC7DF8C-37D8-48C4-8F52-A48D27056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6535" y="4022725"/>
            <a:ext cx="1905000" cy="2589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6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519F-33EB-4B77-805E-49BB294956F9}"/>
              </a:ext>
            </a:extLst>
          </p:cNvPr>
          <p:cNvSpPr>
            <a:spLocks noGrp="1"/>
          </p:cNvSpPr>
          <p:nvPr>
            <p:ph type="title"/>
          </p:nvPr>
        </p:nvSpPr>
        <p:spPr/>
        <p:txBody>
          <a:bodyPr>
            <a:normAutofit/>
          </a:bodyPr>
          <a:lstStyle/>
          <a:p>
            <a:r>
              <a:rPr lang="en-GB" sz="4000" dirty="0"/>
              <a:t>Elements of Data Communication/ Transmission</a:t>
            </a:r>
          </a:p>
        </p:txBody>
      </p:sp>
      <p:sp>
        <p:nvSpPr>
          <p:cNvPr id="3" name="Content Placeholder 2">
            <a:extLst>
              <a:ext uri="{FF2B5EF4-FFF2-40B4-BE49-F238E27FC236}">
                <a16:creationId xmlns:a16="http://schemas.microsoft.com/office/drawing/2014/main" id="{EACA7F69-4AA1-4295-B9FE-AE6E7B75BA76}"/>
              </a:ext>
            </a:extLst>
          </p:cNvPr>
          <p:cNvSpPr>
            <a:spLocks noGrp="1"/>
          </p:cNvSpPr>
          <p:nvPr>
            <p:ph idx="1"/>
          </p:nvPr>
        </p:nvSpPr>
        <p:spPr/>
        <p:txBody>
          <a:bodyPr/>
          <a:lstStyle/>
          <a:p>
            <a:pPr marL="514350" indent="-514350">
              <a:buFont typeface="+mj-lt"/>
              <a:buAutoNum type="arabicPeriod"/>
            </a:pPr>
            <a:r>
              <a:rPr lang="en-GB" dirty="0"/>
              <a:t>Message</a:t>
            </a:r>
          </a:p>
          <a:p>
            <a:pPr lvl="2"/>
            <a:r>
              <a:rPr lang="en-GB" dirty="0"/>
              <a:t>Audio and Video</a:t>
            </a:r>
          </a:p>
          <a:p>
            <a:pPr lvl="2"/>
            <a:r>
              <a:rPr lang="en-GB" dirty="0"/>
              <a:t>Text and Numeric Data</a:t>
            </a:r>
          </a:p>
          <a:p>
            <a:pPr lvl="2"/>
            <a:r>
              <a:rPr lang="en-GB" dirty="0"/>
              <a:t>Image		</a:t>
            </a:r>
          </a:p>
          <a:p>
            <a:pPr marL="514350" indent="-514350">
              <a:buFont typeface="+mj-lt"/>
              <a:buAutoNum type="arabicPeriod"/>
            </a:pPr>
            <a:r>
              <a:rPr lang="en-GB" dirty="0"/>
              <a:t>Sender</a:t>
            </a:r>
          </a:p>
          <a:p>
            <a:pPr marL="514350" indent="-514350">
              <a:buFont typeface="+mj-lt"/>
              <a:buAutoNum type="arabicPeriod"/>
            </a:pPr>
            <a:r>
              <a:rPr lang="en-GB" dirty="0"/>
              <a:t>Receiver</a:t>
            </a:r>
          </a:p>
          <a:p>
            <a:pPr marL="514350" indent="-514350">
              <a:buFont typeface="+mj-lt"/>
              <a:buAutoNum type="arabicPeriod"/>
            </a:pPr>
            <a:r>
              <a:rPr lang="en-GB" dirty="0"/>
              <a:t>Medium</a:t>
            </a:r>
          </a:p>
          <a:p>
            <a:pPr marL="514350" indent="-514350">
              <a:buFont typeface="+mj-lt"/>
              <a:buAutoNum type="arabicPeriod"/>
            </a:pPr>
            <a:r>
              <a:rPr lang="en-GB" dirty="0"/>
              <a:t>Encoding and Decoding</a:t>
            </a:r>
          </a:p>
        </p:txBody>
      </p:sp>
      <p:sp>
        <p:nvSpPr>
          <p:cNvPr id="4" name="Rectangle 3">
            <a:extLst>
              <a:ext uri="{FF2B5EF4-FFF2-40B4-BE49-F238E27FC236}">
                <a16:creationId xmlns:a16="http://schemas.microsoft.com/office/drawing/2014/main" id="{11B87D5C-03F9-4297-9B25-DDADB342C48A}"/>
              </a:ext>
            </a:extLst>
          </p:cNvPr>
          <p:cNvSpPr/>
          <p:nvPr/>
        </p:nvSpPr>
        <p:spPr>
          <a:xfrm>
            <a:off x="1108364" y="5652655"/>
            <a:ext cx="9739745" cy="6592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Assignment : Now Explain Block Diagram  of Communication and Elements of Communication </a:t>
            </a:r>
          </a:p>
        </p:txBody>
      </p:sp>
    </p:spTree>
    <p:extLst>
      <p:ext uri="{BB962C8B-B14F-4D97-AF65-F5344CB8AC3E}">
        <p14:creationId xmlns:p14="http://schemas.microsoft.com/office/powerpoint/2010/main" val="245957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6EB5E-847D-4653-AE2E-FFA876A1AF2D}"/>
              </a:ext>
            </a:extLst>
          </p:cNvPr>
          <p:cNvSpPr>
            <a:spLocks noGrp="1"/>
          </p:cNvSpPr>
          <p:nvPr>
            <p:ph type="title"/>
          </p:nvPr>
        </p:nvSpPr>
        <p:spPr>
          <a:xfrm>
            <a:off x="409136" y="175846"/>
            <a:ext cx="10515600" cy="1325563"/>
          </a:xfrm>
        </p:spPr>
        <p:txBody>
          <a:bodyPr/>
          <a:lstStyle/>
          <a:p>
            <a:r>
              <a:rPr lang="en-GB" dirty="0"/>
              <a:t>Uses of Packet Tracer</a:t>
            </a:r>
          </a:p>
        </p:txBody>
      </p:sp>
      <p:sp>
        <p:nvSpPr>
          <p:cNvPr id="3" name="Content Placeholder 2">
            <a:extLst>
              <a:ext uri="{FF2B5EF4-FFF2-40B4-BE49-F238E27FC236}">
                <a16:creationId xmlns:a16="http://schemas.microsoft.com/office/drawing/2014/main" id="{03584DF3-094D-406E-A254-08BB64B293F4}"/>
              </a:ext>
            </a:extLst>
          </p:cNvPr>
          <p:cNvSpPr>
            <a:spLocks noGrp="1"/>
          </p:cNvSpPr>
          <p:nvPr>
            <p:ph idx="1"/>
          </p:nvPr>
        </p:nvSpPr>
        <p:spPr>
          <a:xfrm>
            <a:off x="409136" y="1463040"/>
            <a:ext cx="6512170" cy="5219114"/>
          </a:xfrm>
        </p:spPr>
        <p:txBody>
          <a:bodyPr>
            <a:normAutofit/>
          </a:bodyPr>
          <a:lstStyle/>
          <a:p>
            <a:pPr marL="514350" indent="-514350" algn="just">
              <a:buFont typeface="+mj-lt"/>
              <a:buAutoNum type="arabicPeriod"/>
            </a:pPr>
            <a:r>
              <a:rPr lang="en-GB" sz="2000" dirty="0">
                <a:latin typeface="Times New Roman" panose="02020603050405020304" pitchFamily="18" charset="0"/>
                <a:cs typeface="Times New Roman" panose="02020603050405020304" pitchFamily="18" charset="0"/>
              </a:rPr>
              <a:t>Allow you to configure and build networks with user free drag and drop</a:t>
            </a:r>
          </a:p>
          <a:p>
            <a:pPr marL="514350" indent="-514350" algn="just">
              <a:buFont typeface="+mj-lt"/>
              <a:buAutoNum type="arabicPeriod"/>
            </a:pPr>
            <a:r>
              <a:rPr lang="en-GB" sz="2000" dirty="0">
                <a:latin typeface="Times New Roman" panose="02020603050405020304" pitchFamily="18" charset="0"/>
                <a:cs typeface="Times New Roman" panose="02020603050405020304" pitchFamily="18" charset="0"/>
              </a:rPr>
              <a:t>We can practice and learn skills that we can create and solve network </a:t>
            </a:r>
          </a:p>
          <a:p>
            <a:pPr marL="514350" indent="-514350" algn="just">
              <a:buFont typeface="+mj-lt"/>
              <a:buAutoNum type="arabicPeriod"/>
            </a:pPr>
            <a:r>
              <a:rPr lang="en-GB" sz="2000" dirty="0">
                <a:latin typeface="Times New Roman" panose="02020603050405020304" pitchFamily="18" charset="0"/>
                <a:cs typeface="Times New Roman" panose="02020603050405020304" pitchFamily="18" charset="0"/>
              </a:rPr>
              <a:t>Support world wide protocols technologies CCNA routing, security, and other IT resources</a:t>
            </a:r>
          </a:p>
          <a:p>
            <a:pPr marL="514350" indent="-514350" algn="just">
              <a:buFont typeface="+mj-lt"/>
              <a:buAutoNum type="arabicPeriod"/>
            </a:pPr>
            <a:r>
              <a:rPr lang="en-GB" sz="2000" dirty="0">
                <a:latin typeface="Times New Roman" panose="02020603050405020304" pitchFamily="18" charset="0"/>
                <a:cs typeface="Times New Roman" panose="02020603050405020304" pitchFamily="18" charset="0"/>
              </a:rPr>
              <a:t>We can monitor packet transfer logistics data transfer and more in real time</a:t>
            </a:r>
          </a:p>
          <a:p>
            <a:pPr marL="514350" indent="-514350" algn="just">
              <a:buFont typeface="+mj-lt"/>
              <a:buAutoNum type="arabicPeriod"/>
            </a:pPr>
            <a:r>
              <a:rPr lang="en-GB" sz="2000" dirty="0">
                <a:latin typeface="Times New Roman" panose="02020603050405020304" pitchFamily="18" charset="0"/>
                <a:cs typeface="Times New Roman" panose="02020603050405020304" pitchFamily="18" charset="0"/>
              </a:rPr>
              <a:t>Allow us to interact with ping, randomly IP assign and many more</a:t>
            </a:r>
          </a:p>
          <a:p>
            <a:pPr marL="514350" indent="-514350" algn="just">
              <a:buFont typeface="+mj-lt"/>
              <a:buAutoNum type="arabicPeriod"/>
            </a:pPr>
            <a:r>
              <a:rPr lang="en-GB" sz="2000" dirty="0">
                <a:latin typeface="Times New Roman" panose="02020603050405020304" pitchFamily="18" charset="0"/>
                <a:cs typeface="Times New Roman" panose="02020603050405020304" pitchFamily="18" charset="0"/>
              </a:rPr>
              <a:t>We can get real time feedback to enjoy comprehensive learning experience</a:t>
            </a:r>
          </a:p>
          <a:p>
            <a:pPr marL="514350" indent="-514350" algn="just">
              <a:buFont typeface="+mj-lt"/>
              <a:buAutoNum type="arabicPeriod"/>
            </a:pPr>
            <a:r>
              <a:rPr lang="en-GB" sz="2000" dirty="0">
                <a:latin typeface="Times New Roman" panose="02020603050405020304" pitchFamily="18" charset="0"/>
                <a:cs typeface="Times New Roman" panose="02020603050405020304" pitchFamily="18" charset="0"/>
              </a:rPr>
              <a:t>We use more API with multiple plugins</a:t>
            </a:r>
          </a:p>
          <a:p>
            <a:pPr marL="514350" indent="-514350" algn="just">
              <a:buFont typeface="+mj-lt"/>
              <a:buAutoNum type="arabicPeriod"/>
            </a:pPr>
            <a:r>
              <a:rPr lang="en-GB" sz="2000" dirty="0">
                <a:latin typeface="Times New Roman" panose="02020603050405020304" pitchFamily="18" charset="0"/>
                <a:cs typeface="Times New Roman" panose="02020603050405020304" pitchFamily="18" charset="0"/>
              </a:rPr>
              <a:t>Much easier for us to share ideas, practice and learn</a:t>
            </a:r>
          </a:p>
        </p:txBody>
      </p:sp>
      <p:pic>
        <p:nvPicPr>
          <p:cNvPr id="8194" name="Picture 2" descr="Cisco Packet Tracer - fasrcareer">
            <a:extLst>
              <a:ext uri="{FF2B5EF4-FFF2-40B4-BE49-F238E27FC236}">
                <a16:creationId xmlns:a16="http://schemas.microsoft.com/office/drawing/2014/main" id="{C48DC6C8-AAA5-47C3-8BE7-8620CD23B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4758" y="605790"/>
            <a:ext cx="4198106" cy="551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033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0FEF-0154-411D-BB4A-A8C6469A482B}"/>
              </a:ext>
            </a:extLst>
          </p:cNvPr>
          <p:cNvSpPr>
            <a:spLocks noGrp="1"/>
          </p:cNvSpPr>
          <p:nvPr>
            <p:ph type="title"/>
          </p:nvPr>
        </p:nvSpPr>
        <p:spPr/>
        <p:txBody>
          <a:bodyPr/>
          <a:lstStyle/>
          <a:p>
            <a:r>
              <a:rPr lang="en-GB" dirty="0"/>
              <a:t>Networking Connecting Devices</a:t>
            </a:r>
          </a:p>
        </p:txBody>
      </p:sp>
      <p:sp>
        <p:nvSpPr>
          <p:cNvPr id="3" name="Content Placeholder 2">
            <a:extLst>
              <a:ext uri="{FF2B5EF4-FFF2-40B4-BE49-F238E27FC236}">
                <a16:creationId xmlns:a16="http://schemas.microsoft.com/office/drawing/2014/main" id="{40D5DD1B-42F6-46C4-8097-5947724FA8E0}"/>
              </a:ext>
            </a:extLst>
          </p:cNvPr>
          <p:cNvSpPr>
            <a:spLocks noGrp="1"/>
          </p:cNvSpPr>
          <p:nvPr>
            <p:ph idx="1"/>
          </p:nvPr>
        </p:nvSpPr>
        <p:spPr>
          <a:xfrm>
            <a:off x="838200" y="1364566"/>
            <a:ext cx="10515600" cy="5275385"/>
          </a:xfrm>
        </p:spPr>
        <p:txBody>
          <a:bodyPr>
            <a:normAutofit fontScale="92500" lnSpcReduction="10000"/>
          </a:bodyPr>
          <a:lstStyle/>
          <a:p>
            <a:r>
              <a:rPr lang="en-GB" dirty="0"/>
              <a:t>Network Adapter</a:t>
            </a:r>
          </a:p>
          <a:p>
            <a:r>
              <a:rPr lang="en-GB" dirty="0"/>
              <a:t>Modem</a:t>
            </a:r>
          </a:p>
          <a:p>
            <a:r>
              <a:rPr lang="en-GB" dirty="0"/>
              <a:t>Hub</a:t>
            </a:r>
          </a:p>
          <a:p>
            <a:r>
              <a:rPr lang="en-GB" dirty="0"/>
              <a:t>Switch</a:t>
            </a:r>
          </a:p>
          <a:p>
            <a:r>
              <a:rPr lang="en-GB" dirty="0"/>
              <a:t>Bridge</a:t>
            </a:r>
          </a:p>
          <a:p>
            <a:r>
              <a:rPr lang="en-GB" dirty="0"/>
              <a:t>Repeater</a:t>
            </a:r>
          </a:p>
          <a:p>
            <a:r>
              <a:rPr lang="en-GB" dirty="0"/>
              <a:t>Router</a:t>
            </a:r>
          </a:p>
          <a:p>
            <a:r>
              <a:rPr lang="en-GB" dirty="0"/>
              <a:t>Gateway</a:t>
            </a:r>
          </a:p>
          <a:p>
            <a:r>
              <a:rPr lang="en-GB" dirty="0"/>
              <a:t>Bluetooth</a:t>
            </a:r>
          </a:p>
          <a:p>
            <a:r>
              <a:rPr lang="en-GB" dirty="0"/>
              <a:t>Infrared</a:t>
            </a:r>
          </a:p>
          <a:p>
            <a:r>
              <a:rPr lang="en-GB" dirty="0"/>
              <a:t>WIFI</a:t>
            </a:r>
          </a:p>
        </p:txBody>
      </p:sp>
    </p:spTree>
    <p:extLst>
      <p:ext uri="{BB962C8B-B14F-4D97-AF65-F5344CB8AC3E}">
        <p14:creationId xmlns:p14="http://schemas.microsoft.com/office/powerpoint/2010/main" val="27756973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A5F1-2085-403E-B1DC-652F53A787F5}"/>
              </a:ext>
            </a:extLst>
          </p:cNvPr>
          <p:cNvSpPr>
            <a:spLocks noGrp="1"/>
          </p:cNvSpPr>
          <p:nvPr>
            <p:ph type="title"/>
          </p:nvPr>
        </p:nvSpPr>
        <p:spPr/>
        <p:txBody>
          <a:bodyPr/>
          <a:lstStyle/>
          <a:p>
            <a:r>
              <a:rPr lang="en-GB" dirty="0"/>
              <a:t>Network Adapter</a:t>
            </a:r>
          </a:p>
        </p:txBody>
      </p:sp>
      <p:sp>
        <p:nvSpPr>
          <p:cNvPr id="3" name="Content Placeholder 2">
            <a:extLst>
              <a:ext uri="{FF2B5EF4-FFF2-40B4-BE49-F238E27FC236}">
                <a16:creationId xmlns:a16="http://schemas.microsoft.com/office/drawing/2014/main" id="{5C0F2E6D-D8FB-40D8-9D71-3A70F06BE1C6}"/>
              </a:ext>
            </a:extLst>
          </p:cNvPr>
          <p:cNvSpPr>
            <a:spLocks noGrp="1"/>
          </p:cNvSpPr>
          <p:nvPr>
            <p:ph idx="1"/>
          </p:nvPr>
        </p:nvSpPr>
        <p:spPr>
          <a:xfrm>
            <a:off x="838200" y="1825625"/>
            <a:ext cx="8108852" cy="4351338"/>
          </a:xfrm>
        </p:spPr>
        <p:txBody>
          <a:bodyPr>
            <a:normAutofit fontScale="92500" lnSpcReduction="20000"/>
          </a:bodyPr>
          <a:lstStyle/>
          <a:p>
            <a:pPr algn="just"/>
            <a:r>
              <a:rPr lang="en-GB" sz="2400" i="0" dirty="0">
                <a:solidFill>
                  <a:srgbClr val="202124"/>
                </a:solidFill>
                <a:effectLst/>
                <a:latin typeface="Times New Roman" panose="02020603050405020304" pitchFamily="18" charset="0"/>
                <a:cs typeface="Times New Roman" panose="02020603050405020304" pitchFamily="18" charset="0"/>
              </a:rPr>
              <a:t>A network adapter is the component of a computer's internal hardware that is used for communicating over a network with another computer</a:t>
            </a:r>
          </a:p>
          <a:p>
            <a:pPr algn="just"/>
            <a:r>
              <a:rPr lang="en-GB" sz="2400" i="0" dirty="0">
                <a:solidFill>
                  <a:srgbClr val="202124"/>
                </a:solidFill>
                <a:effectLst/>
                <a:latin typeface="Times New Roman" panose="02020603050405020304" pitchFamily="18" charset="0"/>
                <a:cs typeface="Times New Roman" panose="02020603050405020304" pitchFamily="18" charset="0"/>
              </a:rPr>
              <a:t>It enables a computer to connect with another computer, server or any networking device over an local area network (LAN)</a:t>
            </a:r>
            <a:r>
              <a:rPr lang="en-GB" sz="2400" dirty="0">
                <a:solidFill>
                  <a:srgbClr val="202124"/>
                </a:solidFill>
                <a:latin typeface="Times New Roman" panose="02020603050405020304" pitchFamily="18" charset="0"/>
                <a:cs typeface="Times New Roman" panose="02020603050405020304" pitchFamily="18" charset="0"/>
              </a:rPr>
              <a:t> connection</a:t>
            </a:r>
          </a:p>
          <a:p>
            <a:pPr algn="just"/>
            <a:r>
              <a:rPr lang="en-GB" sz="2400" i="0" dirty="0">
                <a:solidFill>
                  <a:srgbClr val="202124"/>
                </a:solidFill>
                <a:effectLst/>
                <a:latin typeface="Times New Roman" panose="02020603050405020304" pitchFamily="18" charset="0"/>
                <a:cs typeface="Times New Roman" panose="02020603050405020304" pitchFamily="18" charset="0"/>
              </a:rPr>
              <a:t>The network adapter allows the device to communicate over the local area network (LAN), connecting to the internet or to other computers.</a:t>
            </a:r>
          </a:p>
          <a:p>
            <a:pPr algn="just"/>
            <a:r>
              <a:rPr lang="en-GB" sz="2400" b="0" i="0" dirty="0">
                <a:solidFill>
                  <a:srgbClr val="202124"/>
                </a:solidFill>
                <a:effectLst/>
                <a:latin typeface="Times New Roman" panose="02020603050405020304" pitchFamily="18" charset="0"/>
                <a:cs typeface="Times New Roman" panose="02020603050405020304" pitchFamily="18" charset="0"/>
              </a:rPr>
              <a:t>Wireless network adapters, such as those on laptop computers and tablets, take the computer's signals and convert them into radio waves that transmit via antenna (visible or hidden).</a:t>
            </a:r>
          </a:p>
          <a:p>
            <a:pPr algn="just"/>
            <a:r>
              <a:rPr lang="en-GB" sz="2400" dirty="0">
                <a:solidFill>
                  <a:srgbClr val="202124"/>
                </a:solidFill>
                <a:latin typeface="Times New Roman" panose="02020603050405020304" pitchFamily="18" charset="0"/>
                <a:cs typeface="Times New Roman" panose="02020603050405020304" pitchFamily="18" charset="0"/>
              </a:rPr>
              <a:t>NIC are inserted in motherboard </a:t>
            </a:r>
          </a:p>
          <a:p>
            <a:pPr algn="just"/>
            <a:r>
              <a:rPr lang="en-GB" sz="2400" dirty="0">
                <a:solidFill>
                  <a:srgbClr val="202124"/>
                </a:solidFill>
                <a:latin typeface="Times New Roman" panose="02020603050405020304" pitchFamily="18" charset="0"/>
                <a:cs typeface="Times New Roman" panose="02020603050405020304" pitchFamily="18" charset="0"/>
              </a:rPr>
              <a:t>Support Data transfer of 10,100 to 1000 Mbps</a:t>
            </a:r>
            <a:endParaRPr lang="en-GB" sz="2400" dirty="0">
              <a:latin typeface="Times New Roman" panose="02020603050405020304" pitchFamily="18" charset="0"/>
              <a:cs typeface="Times New Roman" panose="02020603050405020304" pitchFamily="18" charset="0"/>
            </a:endParaRPr>
          </a:p>
        </p:txBody>
      </p:sp>
      <p:pic>
        <p:nvPicPr>
          <p:cNvPr id="9218" name="Picture 2" descr="Wireless network interface adapter | Article about wireless network  interface adapter by The Free Dictionary">
            <a:extLst>
              <a:ext uri="{FF2B5EF4-FFF2-40B4-BE49-F238E27FC236}">
                <a16:creationId xmlns:a16="http://schemas.microsoft.com/office/drawing/2014/main" id="{2C969D2B-02B6-41E4-928E-7FCF66CEF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7349" y="286788"/>
            <a:ext cx="2764595" cy="3142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network adapter - photo/picture definition at Photo Dictionary - network  adapter word and phrase defined by its image in jpg/jpeg in English">
            <a:extLst>
              <a:ext uri="{FF2B5EF4-FFF2-40B4-BE49-F238E27FC236}">
                <a16:creationId xmlns:a16="http://schemas.microsoft.com/office/drawing/2014/main" id="{96DA9497-6DC1-4FB1-93FE-035A015D1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7349" y="3798278"/>
            <a:ext cx="2764595" cy="2694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624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B0D5-BB42-411C-89B5-F44C7F4C98AE}"/>
              </a:ext>
            </a:extLst>
          </p:cNvPr>
          <p:cNvSpPr>
            <a:spLocks noGrp="1"/>
          </p:cNvSpPr>
          <p:nvPr>
            <p:ph type="title"/>
          </p:nvPr>
        </p:nvSpPr>
        <p:spPr/>
        <p:txBody>
          <a:bodyPr/>
          <a:lstStyle/>
          <a:p>
            <a:r>
              <a:rPr lang="en-GB" dirty="0"/>
              <a:t>Modem</a:t>
            </a:r>
          </a:p>
        </p:txBody>
      </p:sp>
      <p:sp>
        <p:nvSpPr>
          <p:cNvPr id="3" name="Content Placeholder 2">
            <a:extLst>
              <a:ext uri="{FF2B5EF4-FFF2-40B4-BE49-F238E27FC236}">
                <a16:creationId xmlns:a16="http://schemas.microsoft.com/office/drawing/2014/main" id="{5383DF3D-BC18-4F0B-AB00-3890C9482877}"/>
              </a:ext>
            </a:extLst>
          </p:cNvPr>
          <p:cNvSpPr>
            <a:spLocks noGrp="1"/>
          </p:cNvSpPr>
          <p:nvPr>
            <p:ph idx="1"/>
          </p:nvPr>
        </p:nvSpPr>
        <p:spPr>
          <a:xfrm>
            <a:off x="838200" y="1825625"/>
            <a:ext cx="7503942" cy="4351338"/>
          </a:xfrm>
        </p:spPr>
        <p:txBody>
          <a:bodyPr/>
          <a:lstStyle/>
          <a:p>
            <a:pPr algn="just"/>
            <a:r>
              <a:rPr lang="en-GB" i="0" dirty="0">
                <a:solidFill>
                  <a:srgbClr val="4D5156"/>
                </a:solidFill>
                <a:effectLst/>
                <a:latin typeface="arial" panose="020B0604020202020204" pitchFamily="34" charset="0"/>
              </a:rPr>
              <a:t>A modulator-demodulator, or simply </a:t>
            </a:r>
            <a:r>
              <a:rPr lang="en-GB" i="0" dirty="0">
                <a:solidFill>
                  <a:srgbClr val="5F6368"/>
                </a:solidFill>
                <a:effectLst/>
                <a:latin typeface="arial" panose="020B0604020202020204" pitchFamily="34" charset="0"/>
              </a:rPr>
              <a:t>modem</a:t>
            </a:r>
            <a:r>
              <a:rPr lang="en-GB" i="0" dirty="0">
                <a:solidFill>
                  <a:srgbClr val="4D5156"/>
                </a:solidFill>
                <a:effectLst/>
                <a:latin typeface="arial" panose="020B0604020202020204" pitchFamily="34" charset="0"/>
              </a:rPr>
              <a:t>, is a computer hardware device that converts data from a digital format into a format suitable for an analog such</a:t>
            </a:r>
          </a:p>
          <a:p>
            <a:pPr algn="just"/>
            <a:r>
              <a:rPr lang="en-GB" i="0" dirty="0">
                <a:solidFill>
                  <a:srgbClr val="202124"/>
                </a:solidFill>
                <a:effectLst/>
                <a:latin typeface="arial" panose="020B0604020202020204" pitchFamily="34" charset="0"/>
              </a:rPr>
              <a:t>purpose of the modem is to provide you with internet access</a:t>
            </a:r>
            <a:endParaRPr lang="en-GB" dirty="0">
              <a:solidFill>
                <a:srgbClr val="4D5156"/>
              </a:solidFill>
              <a:latin typeface="arial" panose="020B0604020202020204" pitchFamily="34" charset="0"/>
            </a:endParaRPr>
          </a:p>
          <a:p>
            <a:pPr algn="just"/>
            <a:r>
              <a:rPr lang="en-GB" i="0" dirty="0">
                <a:solidFill>
                  <a:srgbClr val="202124"/>
                </a:solidFill>
                <a:effectLst/>
                <a:latin typeface="arial" panose="020B0604020202020204" pitchFamily="34" charset="0"/>
              </a:rPr>
              <a:t>A Wi-Fi modem is a single combined device that translates Internet data packets via the modem and sends it through wirelessly to devices in your home via the router</a:t>
            </a:r>
          </a:p>
          <a:p>
            <a:pPr algn="just"/>
            <a:endParaRPr lang="en-GB" dirty="0"/>
          </a:p>
        </p:txBody>
      </p:sp>
      <p:pic>
        <p:nvPicPr>
          <p:cNvPr id="10242" name="Picture 2" descr="How to Get the Best Cable Modem: Buy or Rent From Your ISP? | PCMag">
            <a:extLst>
              <a:ext uri="{FF2B5EF4-FFF2-40B4-BE49-F238E27FC236}">
                <a16:creationId xmlns:a16="http://schemas.microsoft.com/office/drawing/2014/main" id="{5F651554-EC4E-4CE4-93E4-92F9B0A88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5527" y="485849"/>
            <a:ext cx="3506079" cy="3692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4" name="Picture 4" descr="Differences Between Routers and Modems">
            <a:extLst>
              <a:ext uri="{FF2B5EF4-FFF2-40B4-BE49-F238E27FC236}">
                <a16:creationId xmlns:a16="http://schemas.microsoft.com/office/drawing/2014/main" id="{E81E5596-0403-4DCA-B26C-DCC8BC63B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527" y="4657651"/>
            <a:ext cx="3506078"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94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CCE4-04DD-4D9C-964F-02B22427B0D5}"/>
              </a:ext>
            </a:extLst>
          </p:cNvPr>
          <p:cNvSpPr>
            <a:spLocks noGrp="1"/>
          </p:cNvSpPr>
          <p:nvPr>
            <p:ph type="title"/>
          </p:nvPr>
        </p:nvSpPr>
        <p:spPr/>
        <p:txBody>
          <a:bodyPr/>
          <a:lstStyle/>
          <a:p>
            <a:r>
              <a:rPr lang="en-GB" dirty="0"/>
              <a:t>HUB</a:t>
            </a:r>
          </a:p>
        </p:txBody>
      </p:sp>
      <p:sp>
        <p:nvSpPr>
          <p:cNvPr id="3" name="Content Placeholder 2">
            <a:extLst>
              <a:ext uri="{FF2B5EF4-FFF2-40B4-BE49-F238E27FC236}">
                <a16:creationId xmlns:a16="http://schemas.microsoft.com/office/drawing/2014/main" id="{4678008E-4A7F-45BD-9C2A-E68437D1D823}"/>
              </a:ext>
            </a:extLst>
          </p:cNvPr>
          <p:cNvSpPr>
            <a:spLocks noGrp="1"/>
          </p:cNvSpPr>
          <p:nvPr>
            <p:ph idx="1"/>
          </p:nvPr>
        </p:nvSpPr>
        <p:spPr/>
        <p:txBody>
          <a:bodyPr/>
          <a:lstStyle/>
          <a:p>
            <a:pPr algn="just"/>
            <a:r>
              <a:rPr lang="en-GB" i="0" dirty="0">
                <a:solidFill>
                  <a:srgbClr val="202124"/>
                </a:solidFill>
                <a:effectLst/>
                <a:latin typeface="Times New Roman" panose="02020603050405020304" pitchFamily="18" charset="0"/>
                <a:cs typeface="Times New Roman" panose="02020603050405020304" pitchFamily="18" charset="0"/>
              </a:rPr>
              <a:t>A network hub is a node that broadcasts data to every computer or Ethernet-based device connected to it</a:t>
            </a:r>
          </a:p>
          <a:p>
            <a:pPr algn="just"/>
            <a:r>
              <a:rPr lang="en-GB" i="0" dirty="0">
                <a:solidFill>
                  <a:srgbClr val="202124"/>
                </a:solidFill>
                <a:effectLst/>
                <a:latin typeface="Times New Roman" panose="02020603050405020304" pitchFamily="18" charset="0"/>
                <a:cs typeface="Times New Roman" panose="02020603050405020304" pitchFamily="18" charset="0"/>
              </a:rPr>
              <a:t>hub is a physical layer networking device which is used to connect multiple devices in a network.</a:t>
            </a:r>
          </a:p>
          <a:p>
            <a:pPr algn="just"/>
            <a:r>
              <a:rPr lang="en-GB" i="0" dirty="0">
                <a:solidFill>
                  <a:srgbClr val="202124"/>
                </a:solidFill>
                <a:effectLst/>
                <a:latin typeface="Times New Roman" panose="02020603050405020304" pitchFamily="18" charset="0"/>
                <a:cs typeface="Times New Roman" panose="02020603050405020304" pitchFamily="18" charset="0"/>
              </a:rPr>
              <a:t>A Hub is a broadcast device that sends data from one node to all nodes</a:t>
            </a:r>
          </a:p>
          <a:p>
            <a:pPr algn="just"/>
            <a:r>
              <a:rPr lang="en-GB" i="0" dirty="0">
                <a:solidFill>
                  <a:srgbClr val="202124"/>
                </a:solidFill>
                <a:effectLst/>
                <a:latin typeface="Times New Roman" panose="02020603050405020304" pitchFamily="18" charset="0"/>
                <a:cs typeface="Times New Roman" panose="02020603050405020304" pitchFamily="18" charset="0"/>
              </a:rPr>
              <a:t>A USB hub is great for charging a number of different devices at once</a:t>
            </a:r>
            <a:endParaRPr lang="en-GB" dirty="0">
              <a:latin typeface="Times New Roman" panose="02020603050405020304" pitchFamily="18" charset="0"/>
              <a:cs typeface="Times New Roman" panose="02020603050405020304" pitchFamily="18" charset="0"/>
            </a:endParaRPr>
          </a:p>
        </p:txBody>
      </p:sp>
      <p:pic>
        <p:nvPicPr>
          <p:cNvPr id="11266" name="Picture 2" descr="Ethernet hub - Wikipedia">
            <a:extLst>
              <a:ext uri="{FF2B5EF4-FFF2-40B4-BE49-F238E27FC236}">
                <a16:creationId xmlns:a16="http://schemas.microsoft.com/office/drawing/2014/main" id="{383EA78F-EC86-4A3D-BDE5-B05A6B45F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332" y="245916"/>
            <a:ext cx="5600406" cy="144477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4PORT 3.0 USB HUB: Buy Online at Best Prices in Nepal | Daraz.com.np">
            <a:extLst>
              <a:ext uri="{FF2B5EF4-FFF2-40B4-BE49-F238E27FC236}">
                <a16:creationId xmlns:a16="http://schemas.microsoft.com/office/drawing/2014/main" id="{4E00655A-38C5-4E93-80FE-56E7CC132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146" y="4854575"/>
            <a:ext cx="5212592" cy="1638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3883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DF48-7547-450E-90F7-9249CAD1DA94}"/>
              </a:ext>
            </a:extLst>
          </p:cNvPr>
          <p:cNvSpPr>
            <a:spLocks noGrp="1"/>
          </p:cNvSpPr>
          <p:nvPr>
            <p:ph type="title"/>
          </p:nvPr>
        </p:nvSpPr>
        <p:spPr/>
        <p:txBody>
          <a:bodyPr/>
          <a:lstStyle/>
          <a:p>
            <a:r>
              <a:rPr lang="en-GB" dirty="0"/>
              <a:t>Switch</a:t>
            </a:r>
          </a:p>
        </p:txBody>
      </p:sp>
      <p:sp>
        <p:nvSpPr>
          <p:cNvPr id="3" name="Content Placeholder 2">
            <a:extLst>
              <a:ext uri="{FF2B5EF4-FFF2-40B4-BE49-F238E27FC236}">
                <a16:creationId xmlns:a16="http://schemas.microsoft.com/office/drawing/2014/main" id="{151E415C-B335-41E5-A6C2-ACBD733ACF58}"/>
              </a:ext>
            </a:extLst>
          </p:cNvPr>
          <p:cNvSpPr>
            <a:spLocks noGrp="1"/>
          </p:cNvSpPr>
          <p:nvPr>
            <p:ph idx="1"/>
          </p:nvPr>
        </p:nvSpPr>
        <p:spPr>
          <a:xfrm>
            <a:off x="838200" y="1266092"/>
            <a:ext cx="6491068" cy="5401994"/>
          </a:xfrm>
        </p:spPr>
        <p:txBody>
          <a:bodyPr>
            <a:normAutofit lnSpcReduction="10000"/>
          </a:bodyPr>
          <a:lstStyle/>
          <a:p>
            <a:pPr algn="just"/>
            <a:r>
              <a:rPr lang="en-GB" i="0" dirty="0">
                <a:solidFill>
                  <a:srgbClr val="202124"/>
                </a:solidFill>
                <a:effectLst/>
                <a:latin typeface="Times New Roman" panose="02020603050405020304" pitchFamily="18" charset="0"/>
                <a:cs typeface="Times New Roman" panose="02020603050405020304" pitchFamily="18" charset="0"/>
              </a:rPr>
              <a:t>A switch is a device in a computer network that connects other devices together</a:t>
            </a:r>
          </a:p>
          <a:p>
            <a:pPr algn="just"/>
            <a:r>
              <a:rPr lang="en-GB" i="0" dirty="0">
                <a:solidFill>
                  <a:srgbClr val="202124"/>
                </a:solidFill>
                <a:effectLst/>
                <a:latin typeface="Times New Roman" panose="02020603050405020304" pitchFamily="18" charset="0"/>
                <a:cs typeface="Times New Roman" panose="02020603050405020304" pitchFamily="18" charset="0"/>
              </a:rPr>
              <a:t>Multiple data cables are plugged into a switch to enable communication between different networked devices</a:t>
            </a:r>
          </a:p>
          <a:p>
            <a:pPr algn="just"/>
            <a:r>
              <a:rPr lang="en-GB" i="0" dirty="0">
                <a:solidFill>
                  <a:srgbClr val="202124"/>
                </a:solidFill>
                <a:effectLst/>
                <a:latin typeface="Times New Roman" panose="02020603050405020304" pitchFamily="18" charset="0"/>
                <a:cs typeface="Times New Roman" panose="02020603050405020304" pitchFamily="18" charset="0"/>
              </a:rPr>
              <a:t>connect multiple devices, such as computers, wireless access points, printers, and servers; on the same network within a building or campus</a:t>
            </a:r>
            <a:endParaRPr lang="en-GB" dirty="0">
              <a:solidFill>
                <a:srgbClr val="202124"/>
              </a:solidFill>
              <a:latin typeface="Times New Roman" panose="02020603050405020304" pitchFamily="18" charset="0"/>
              <a:cs typeface="Times New Roman" panose="02020603050405020304" pitchFamily="18" charset="0"/>
            </a:endParaRPr>
          </a:p>
          <a:p>
            <a:pPr algn="just"/>
            <a:r>
              <a:rPr lang="en-GB" i="0" dirty="0">
                <a:solidFill>
                  <a:srgbClr val="202124"/>
                </a:solidFill>
                <a:effectLst/>
                <a:latin typeface="Times New Roman" panose="02020603050405020304" pitchFamily="18" charset="0"/>
                <a:cs typeface="Times New Roman" panose="02020603050405020304" pitchFamily="18" charset="0"/>
              </a:rPr>
              <a:t>A switch enables connected devices to share information and talk to each other.</a:t>
            </a:r>
          </a:p>
          <a:p>
            <a:pPr algn="just"/>
            <a:r>
              <a:rPr lang="en-GB" dirty="0">
                <a:solidFill>
                  <a:srgbClr val="202124"/>
                </a:solidFill>
                <a:latin typeface="Times New Roman" panose="02020603050405020304" pitchFamily="18" charset="0"/>
                <a:cs typeface="Times New Roman" panose="02020603050405020304" pitchFamily="18" charset="0"/>
              </a:rPr>
              <a:t>We can 4 port or 128 or higher ports</a:t>
            </a:r>
            <a:endParaRPr lang="en-GB" dirty="0">
              <a:latin typeface="Times New Roman" panose="02020603050405020304" pitchFamily="18" charset="0"/>
              <a:cs typeface="Times New Roman" panose="02020603050405020304" pitchFamily="18" charset="0"/>
            </a:endParaRPr>
          </a:p>
        </p:txBody>
      </p:sp>
      <p:pic>
        <p:nvPicPr>
          <p:cNvPr id="12290" name="Picture 2" descr="Network switch explained">
            <a:extLst>
              <a:ext uri="{FF2B5EF4-FFF2-40B4-BE49-F238E27FC236}">
                <a16:creationId xmlns:a16="http://schemas.microsoft.com/office/drawing/2014/main" id="{2AF5A868-C2E4-45B7-8261-F7F0077A7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420" y="219380"/>
            <a:ext cx="4295847" cy="3986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2" name="Picture 4" descr="5 port 1000M DIN Rail managed Industrial Ethernet Network Switch network  switch gigabit poe switch POE powered switch|Network Switches| - AliExpress">
            <a:extLst>
              <a:ext uri="{FF2B5EF4-FFF2-40B4-BE49-F238E27FC236}">
                <a16:creationId xmlns:a16="http://schemas.microsoft.com/office/drawing/2014/main" id="{AB539CE1-CE31-4360-A3A4-45CA01387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420" y="4693334"/>
            <a:ext cx="4295846"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384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8174-959B-4323-98BC-00D67BA97999}"/>
              </a:ext>
            </a:extLst>
          </p:cNvPr>
          <p:cNvSpPr>
            <a:spLocks noGrp="1"/>
          </p:cNvSpPr>
          <p:nvPr>
            <p:ph type="title"/>
          </p:nvPr>
        </p:nvSpPr>
        <p:spPr/>
        <p:txBody>
          <a:bodyPr/>
          <a:lstStyle/>
          <a:p>
            <a:r>
              <a:rPr lang="en-GB" dirty="0"/>
              <a:t>Bridge</a:t>
            </a:r>
          </a:p>
        </p:txBody>
      </p:sp>
      <p:sp>
        <p:nvSpPr>
          <p:cNvPr id="3" name="Content Placeholder 2">
            <a:extLst>
              <a:ext uri="{FF2B5EF4-FFF2-40B4-BE49-F238E27FC236}">
                <a16:creationId xmlns:a16="http://schemas.microsoft.com/office/drawing/2014/main" id="{693D2E6A-065A-4D79-B018-10E4D205386D}"/>
              </a:ext>
            </a:extLst>
          </p:cNvPr>
          <p:cNvSpPr>
            <a:spLocks noGrp="1"/>
          </p:cNvSpPr>
          <p:nvPr>
            <p:ph idx="1"/>
          </p:nvPr>
        </p:nvSpPr>
        <p:spPr>
          <a:xfrm>
            <a:off x="838201" y="1336431"/>
            <a:ext cx="7405468" cy="5401994"/>
          </a:xfrm>
        </p:spPr>
        <p:txBody>
          <a:bodyPr>
            <a:normAutofit/>
          </a:bodyPr>
          <a:lstStyle/>
          <a:p>
            <a:pPr algn="just"/>
            <a:r>
              <a:rPr lang="en-GB" dirty="0">
                <a:latin typeface="Times New Roman" panose="02020603050405020304" pitchFamily="18" charset="0"/>
                <a:cs typeface="Times New Roman" panose="02020603050405020304" pitchFamily="18" charset="0"/>
              </a:rPr>
              <a:t>Bridge is a device used to separate a network into tow sections</a:t>
            </a:r>
            <a:endParaRPr lang="en-GB" dirty="0">
              <a:solidFill>
                <a:srgbClr val="202124"/>
              </a:solidFill>
              <a:latin typeface="Times New Roman" panose="02020603050405020304" pitchFamily="18" charset="0"/>
              <a:cs typeface="Times New Roman" panose="02020603050405020304" pitchFamily="18" charset="0"/>
            </a:endParaRPr>
          </a:p>
          <a:p>
            <a:pPr algn="just"/>
            <a:r>
              <a:rPr lang="en-GB" dirty="0">
                <a:solidFill>
                  <a:srgbClr val="202124"/>
                </a:solidFill>
                <a:latin typeface="Times New Roman" panose="02020603050405020304" pitchFamily="18" charset="0"/>
                <a:cs typeface="Times New Roman" panose="02020603050405020304" pitchFamily="18" charset="0"/>
              </a:rPr>
              <a:t>C</a:t>
            </a:r>
            <a:r>
              <a:rPr lang="en-GB" i="0" dirty="0">
                <a:solidFill>
                  <a:srgbClr val="202124"/>
                </a:solidFill>
                <a:effectLst/>
                <a:latin typeface="Times New Roman" panose="02020603050405020304" pitchFamily="18" charset="0"/>
                <a:cs typeface="Times New Roman" panose="02020603050405020304" pitchFamily="18" charset="0"/>
              </a:rPr>
              <a:t>omputer networking device that creates a single, aggregate network from multiple communication networks or network segments</a:t>
            </a:r>
          </a:p>
          <a:p>
            <a:pPr algn="just"/>
            <a:r>
              <a:rPr lang="en-GB" dirty="0">
                <a:solidFill>
                  <a:srgbClr val="202124"/>
                </a:solidFill>
                <a:latin typeface="Times New Roman" panose="02020603050405020304" pitchFamily="18" charset="0"/>
                <a:cs typeface="Times New Roman" panose="02020603050405020304" pitchFamily="18" charset="0"/>
              </a:rPr>
              <a:t>B</a:t>
            </a:r>
            <a:r>
              <a:rPr lang="en-GB" i="0" dirty="0">
                <a:solidFill>
                  <a:srgbClr val="202124"/>
                </a:solidFill>
                <a:effectLst/>
                <a:latin typeface="Times New Roman" panose="02020603050405020304" pitchFamily="18" charset="0"/>
                <a:cs typeface="Times New Roman" panose="02020603050405020304" pitchFamily="18" charset="0"/>
              </a:rPr>
              <a:t>asic role of bridges in network architecture is storing and forwarding frames between the different segments that the bridge connect</a:t>
            </a:r>
          </a:p>
          <a:p>
            <a:pPr algn="just"/>
            <a:r>
              <a:rPr lang="en-GB" dirty="0">
                <a:solidFill>
                  <a:srgbClr val="202124"/>
                </a:solidFill>
                <a:latin typeface="Times New Roman" panose="02020603050405020304" pitchFamily="18" charset="0"/>
                <a:cs typeface="Times New Roman" panose="02020603050405020304" pitchFamily="18" charset="0"/>
              </a:rPr>
              <a:t>I</a:t>
            </a:r>
            <a:r>
              <a:rPr lang="en-GB" b="0" i="0" dirty="0">
                <a:solidFill>
                  <a:srgbClr val="202124"/>
                </a:solidFill>
                <a:effectLst/>
                <a:latin typeface="Times New Roman" panose="02020603050405020304" pitchFamily="18" charset="0"/>
                <a:cs typeface="Times New Roman" panose="02020603050405020304" pitchFamily="18" charset="0"/>
              </a:rPr>
              <a:t>t is necessary to divide networks into subnets to reduce the amount of traffic on each larger subnet or for security reasons</a:t>
            </a:r>
            <a:endParaRPr lang="en-GB" i="0" dirty="0">
              <a:solidFill>
                <a:srgbClr val="202124"/>
              </a:solidFill>
              <a:effectLst/>
              <a:latin typeface="Times New Roman" panose="02020603050405020304" pitchFamily="18" charset="0"/>
              <a:cs typeface="Times New Roman" panose="02020603050405020304" pitchFamily="18" charset="0"/>
            </a:endParaRPr>
          </a:p>
        </p:txBody>
      </p:sp>
      <p:pic>
        <p:nvPicPr>
          <p:cNvPr id="13314" name="Picture 2" descr="Transparent Bridging - an overview | ScienceDirect Topics">
            <a:extLst>
              <a:ext uri="{FF2B5EF4-FFF2-40B4-BE49-F238E27FC236}">
                <a16:creationId xmlns:a16="http://schemas.microsoft.com/office/drawing/2014/main" id="{5B4C1D0C-378B-48DA-AC5B-7C3579B9C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565" y="646479"/>
            <a:ext cx="3475013" cy="39255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6458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A6A3-4246-43CC-9A8E-6E6318459CC6}"/>
              </a:ext>
            </a:extLst>
          </p:cNvPr>
          <p:cNvSpPr>
            <a:spLocks noGrp="1"/>
          </p:cNvSpPr>
          <p:nvPr>
            <p:ph type="title"/>
          </p:nvPr>
        </p:nvSpPr>
        <p:spPr/>
        <p:txBody>
          <a:bodyPr/>
          <a:lstStyle/>
          <a:p>
            <a:r>
              <a:rPr lang="en-GB" dirty="0"/>
              <a:t>Repeater</a:t>
            </a:r>
          </a:p>
        </p:txBody>
      </p:sp>
      <p:sp>
        <p:nvSpPr>
          <p:cNvPr id="3" name="Content Placeholder 2">
            <a:extLst>
              <a:ext uri="{FF2B5EF4-FFF2-40B4-BE49-F238E27FC236}">
                <a16:creationId xmlns:a16="http://schemas.microsoft.com/office/drawing/2014/main" id="{241AC16A-1E10-4ABE-9EB1-6DA87465F3D8}"/>
              </a:ext>
            </a:extLst>
          </p:cNvPr>
          <p:cNvSpPr>
            <a:spLocks noGrp="1"/>
          </p:cNvSpPr>
          <p:nvPr>
            <p:ph idx="1"/>
          </p:nvPr>
        </p:nvSpPr>
        <p:spPr>
          <a:xfrm>
            <a:off x="838200" y="1336431"/>
            <a:ext cx="7925972" cy="5156444"/>
          </a:xfrm>
        </p:spPr>
        <p:txBody>
          <a:bodyPr>
            <a:normAutofit fontScale="92500" lnSpcReduction="10000"/>
          </a:bodyPr>
          <a:lstStyle/>
          <a:p>
            <a:pPr algn="just">
              <a:lnSpc>
                <a:spcPct val="150000"/>
              </a:lnSpc>
            </a:pPr>
            <a:r>
              <a:rPr lang="en-GB" sz="2400" i="0" dirty="0">
                <a:solidFill>
                  <a:srgbClr val="202124"/>
                </a:solidFill>
                <a:effectLst/>
                <a:latin typeface="Times New Roman" panose="02020603050405020304" pitchFamily="18" charset="0"/>
                <a:cs typeface="Times New Roman" panose="02020603050405020304" pitchFamily="18" charset="0"/>
              </a:rPr>
              <a:t>A repeater is an electronic device in a communication channel that increases the power of a signal and retransmits it, allowing it to travel further.</a:t>
            </a:r>
          </a:p>
          <a:p>
            <a:pPr algn="just">
              <a:lnSpc>
                <a:spcPct val="150000"/>
              </a:lnSpc>
            </a:pPr>
            <a:r>
              <a:rPr lang="en-GB" sz="2400" i="0" dirty="0">
                <a:solidFill>
                  <a:srgbClr val="202124"/>
                </a:solidFill>
                <a:effectLst/>
                <a:latin typeface="Times New Roman" panose="02020603050405020304" pitchFamily="18" charset="0"/>
                <a:cs typeface="Times New Roman" panose="02020603050405020304" pitchFamily="18" charset="0"/>
              </a:rPr>
              <a:t>It amplifies the signal, it requires a source of electric power</a:t>
            </a:r>
            <a:endParaRPr lang="en-GB" sz="2400" dirty="0">
              <a:solidFill>
                <a:srgbClr val="202124"/>
              </a:solidFill>
              <a:latin typeface="Times New Roman" panose="02020603050405020304" pitchFamily="18" charset="0"/>
              <a:cs typeface="Times New Roman" panose="02020603050405020304" pitchFamily="18" charset="0"/>
            </a:endParaRPr>
          </a:p>
          <a:p>
            <a:pPr algn="just">
              <a:lnSpc>
                <a:spcPct val="150000"/>
              </a:lnSpc>
            </a:pPr>
            <a:r>
              <a:rPr lang="en-GB" sz="2400" i="0" dirty="0">
                <a:solidFill>
                  <a:srgbClr val="202124"/>
                </a:solidFill>
                <a:effectLst/>
                <a:latin typeface="Times New Roman" panose="02020603050405020304" pitchFamily="18" charset="0"/>
                <a:cs typeface="Times New Roman" panose="02020603050405020304" pitchFamily="18" charset="0"/>
              </a:rPr>
              <a:t>Wi-Fi repeater, extender, or booster is a device that forwards wireless signals from the router to cover a larger area, such as multiple floors of a house.</a:t>
            </a:r>
          </a:p>
          <a:p>
            <a:pPr algn="just">
              <a:lnSpc>
                <a:spcPct val="150000"/>
              </a:lnSpc>
            </a:pPr>
            <a:r>
              <a:rPr lang="en-GB" sz="2400" dirty="0">
                <a:solidFill>
                  <a:srgbClr val="202124"/>
                </a:solidFill>
                <a:latin typeface="Times New Roman" panose="02020603050405020304" pitchFamily="18" charset="0"/>
                <a:cs typeface="Times New Roman" panose="02020603050405020304" pitchFamily="18" charset="0"/>
              </a:rPr>
              <a:t>R</a:t>
            </a:r>
            <a:r>
              <a:rPr lang="en-GB" sz="2400" b="0" i="0" dirty="0">
                <a:solidFill>
                  <a:srgbClr val="202124"/>
                </a:solidFill>
                <a:effectLst/>
                <a:latin typeface="Times New Roman" panose="02020603050405020304" pitchFamily="18" charset="0"/>
                <a:cs typeface="Times New Roman" panose="02020603050405020304" pitchFamily="18" charset="0"/>
              </a:rPr>
              <a:t>epeater creates a new network based on signals from the originating network, and the clients that connect to the repeater are thus on a separate network</a:t>
            </a:r>
          </a:p>
        </p:txBody>
      </p:sp>
      <p:pic>
        <p:nvPicPr>
          <p:cNvPr id="14338" name="Picture 2" descr="The Usage of Wireless Repeater">
            <a:extLst>
              <a:ext uri="{FF2B5EF4-FFF2-40B4-BE49-F238E27FC236}">
                <a16:creationId xmlns:a16="http://schemas.microsoft.com/office/drawing/2014/main" id="{74CFC4A9-6EAB-4F7A-BB93-CDBC7C1A2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9323" y="83367"/>
            <a:ext cx="2994148" cy="38837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340" name="Picture 4" descr="WiFi Extender WiFi Range Extender Repeater Signal Booster Wireless  AP/Router/Amplifier 2.4GHz Band up to 300Mbps, Supports Repeater/Access  Point Mode, Plug and Play, Black, Removable UK plug : Amazon.co.uk:  Computers &amp; Accessories">
            <a:extLst>
              <a:ext uri="{FF2B5EF4-FFF2-40B4-BE49-F238E27FC236}">
                <a16:creationId xmlns:a16="http://schemas.microsoft.com/office/drawing/2014/main" id="{77336CFF-8911-4785-8A2E-1C7D18820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322" y="4248038"/>
            <a:ext cx="2994147" cy="240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2289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F8C5-B175-47C6-B52F-AC8F60B852B7}"/>
              </a:ext>
            </a:extLst>
          </p:cNvPr>
          <p:cNvSpPr>
            <a:spLocks noGrp="1"/>
          </p:cNvSpPr>
          <p:nvPr>
            <p:ph type="title"/>
          </p:nvPr>
        </p:nvSpPr>
        <p:spPr/>
        <p:txBody>
          <a:bodyPr/>
          <a:lstStyle/>
          <a:p>
            <a:r>
              <a:rPr lang="en-GB" dirty="0"/>
              <a:t>Router</a:t>
            </a:r>
          </a:p>
        </p:txBody>
      </p:sp>
      <p:sp>
        <p:nvSpPr>
          <p:cNvPr id="3" name="Content Placeholder 2">
            <a:extLst>
              <a:ext uri="{FF2B5EF4-FFF2-40B4-BE49-F238E27FC236}">
                <a16:creationId xmlns:a16="http://schemas.microsoft.com/office/drawing/2014/main" id="{03E65D8E-2D6A-4D1C-82BD-3913C96CAA88}"/>
              </a:ext>
            </a:extLst>
          </p:cNvPr>
          <p:cNvSpPr>
            <a:spLocks noGrp="1"/>
          </p:cNvSpPr>
          <p:nvPr>
            <p:ph idx="1"/>
          </p:nvPr>
        </p:nvSpPr>
        <p:spPr>
          <a:xfrm>
            <a:off x="838200" y="1825625"/>
            <a:ext cx="8741898" cy="4351338"/>
          </a:xfrm>
        </p:spPr>
        <p:txBody>
          <a:bodyPr>
            <a:normAutofit fontScale="92500" lnSpcReduction="10000"/>
          </a:bodyPr>
          <a:lstStyle/>
          <a:p>
            <a:pPr algn="just"/>
            <a:r>
              <a:rPr lang="en-GB" dirty="0">
                <a:solidFill>
                  <a:srgbClr val="202124"/>
                </a:solidFill>
                <a:latin typeface="arial" panose="020B0604020202020204" pitchFamily="34" charset="0"/>
              </a:rPr>
              <a:t>R</a:t>
            </a:r>
            <a:r>
              <a:rPr lang="en-GB" i="0" dirty="0">
                <a:solidFill>
                  <a:srgbClr val="202124"/>
                </a:solidFill>
                <a:effectLst/>
                <a:latin typeface="arial" panose="020B0604020202020204" pitchFamily="34" charset="0"/>
              </a:rPr>
              <a:t>outer is responsible for organising communication between computer networks</a:t>
            </a:r>
          </a:p>
          <a:p>
            <a:pPr algn="just"/>
            <a:r>
              <a:rPr lang="en-GB" b="0" i="0" dirty="0">
                <a:solidFill>
                  <a:srgbClr val="202124"/>
                </a:solidFill>
                <a:effectLst/>
                <a:latin typeface="arial" panose="020B0604020202020204" pitchFamily="34" charset="0"/>
              </a:rPr>
              <a:t>A router takes data packets from devices and directs them to the right place</a:t>
            </a:r>
          </a:p>
          <a:p>
            <a:pPr algn="just"/>
            <a:r>
              <a:rPr lang="en-GB" b="0" i="0" dirty="0">
                <a:solidFill>
                  <a:srgbClr val="202124"/>
                </a:solidFill>
                <a:effectLst/>
                <a:latin typeface="arial" panose="020B0604020202020204" pitchFamily="34" charset="0"/>
              </a:rPr>
              <a:t>Routers often use IP addresses to know where to look for information</a:t>
            </a:r>
            <a:endParaRPr lang="en-GB" dirty="0">
              <a:solidFill>
                <a:srgbClr val="202124"/>
              </a:solidFill>
              <a:latin typeface="arial" panose="020B0604020202020204" pitchFamily="34" charset="0"/>
            </a:endParaRPr>
          </a:p>
          <a:p>
            <a:pPr algn="just"/>
            <a:r>
              <a:rPr lang="en-GB" b="0" i="0" dirty="0">
                <a:solidFill>
                  <a:srgbClr val="202124"/>
                </a:solidFill>
                <a:effectLst/>
                <a:latin typeface="arial" panose="020B0604020202020204" pitchFamily="34" charset="0"/>
              </a:rPr>
              <a:t>Routers allow your computers to access the internet or request files from a server</a:t>
            </a:r>
          </a:p>
          <a:p>
            <a:pPr algn="just"/>
            <a:r>
              <a:rPr lang="en-GB" b="1" dirty="0">
                <a:latin typeface="arial" panose="020B0604020202020204" pitchFamily="34" charset="0"/>
              </a:rPr>
              <a:t>I</a:t>
            </a:r>
            <a:r>
              <a:rPr lang="en-GB" b="1" i="0" dirty="0">
                <a:effectLst/>
                <a:latin typeface="arial" panose="020B0604020202020204" pitchFamily="34" charset="0"/>
              </a:rPr>
              <a:t>nterior Routing </a:t>
            </a:r>
            <a:r>
              <a:rPr lang="en-GB" i="0" dirty="0">
                <a:effectLst/>
                <a:latin typeface="arial" panose="020B0604020202020204" pitchFamily="34" charset="0"/>
              </a:rPr>
              <a:t>is used to do TCP/IP protocol inside the organization</a:t>
            </a:r>
          </a:p>
          <a:p>
            <a:pPr algn="just"/>
            <a:r>
              <a:rPr lang="en-GB" b="1" dirty="0"/>
              <a:t>Exterior Routing </a:t>
            </a:r>
            <a:r>
              <a:rPr lang="en-GB" dirty="0"/>
              <a:t>is for autonomous routing</a:t>
            </a:r>
            <a:endParaRPr lang="en-GB" b="1" dirty="0"/>
          </a:p>
        </p:txBody>
      </p:sp>
      <p:pic>
        <p:nvPicPr>
          <p:cNvPr id="15362" name="Picture 2" descr="Internet routing protocol (article) | Khan Academy">
            <a:extLst>
              <a:ext uri="{FF2B5EF4-FFF2-40B4-BE49-F238E27FC236}">
                <a16:creationId xmlns:a16="http://schemas.microsoft.com/office/drawing/2014/main" id="{3671363D-8901-4187-BDCF-20440D31D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149" y="112542"/>
            <a:ext cx="5229079" cy="1489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4" name="Picture 4" descr="Dynamic versus Static Routing (3.1.2) &gt; Cisco Networking Academy's  Introduction to Routing Dynamically | Cisco Press">
            <a:extLst>
              <a:ext uri="{FF2B5EF4-FFF2-40B4-BE49-F238E27FC236}">
                <a16:creationId xmlns:a16="http://schemas.microsoft.com/office/drawing/2014/main" id="{29A890E7-99D4-4299-A85E-35F5CBF13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0603" y="2372519"/>
            <a:ext cx="2011680" cy="3804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6911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44F3-3506-46D0-9C11-67278310FD75}"/>
              </a:ext>
            </a:extLst>
          </p:cNvPr>
          <p:cNvSpPr>
            <a:spLocks noGrp="1"/>
          </p:cNvSpPr>
          <p:nvPr>
            <p:ph type="title"/>
          </p:nvPr>
        </p:nvSpPr>
        <p:spPr/>
        <p:txBody>
          <a:bodyPr/>
          <a:lstStyle/>
          <a:p>
            <a:r>
              <a:rPr lang="en-GB" dirty="0"/>
              <a:t>Gateway</a:t>
            </a:r>
          </a:p>
        </p:txBody>
      </p:sp>
      <p:sp>
        <p:nvSpPr>
          <p:cNvPr id="3" name="Content Placeholder 2">
            <a:extLst>
              <a:ext uri="{FF2B5EF4-FFF2-40B4-BE49-F238E27FC236}">
                <a16:creationId xmlns:a16="http://schemas.microsoft.com/office/drawing/2014/main" id="{82B77CE3-C7FB-40B0-91AB-348D3D377024}"/>
              </a:ext>
            </a:extLst>
          </p:cNvPr>
          <p:cNvSpPr>
            <a:spLocks noGrp="1"/>
          </p:cNvSpPr>
          <p:nvPr>
            <p:ph idx="1"/>
          </p:nvPr>
        </p:nvSpPr>
        <p:spPr>
          <a:xfrm>
            <a:off x="838200" y="1825625"/>
            <a:ext cx="10978662" cy="4351338"/>
          </a:xfrm>
        </p:spPr>
        <p:txBody>
          <a:bodyPr>
            <a:normAutofit/>
          </a:bodyPr>
          <a:lstStyle/>
          <a:p>
            <a:pPr algn="just"/>
            <a:r>
              <a:rPr lang="en-GB" b="0" i="0" dirty="0">
                <a:effectLst/>
                <a:latin typeface="arial" panose="020B0604020202020204" pitchFamily="34" charset="0"/>
              </a:rPr>
              <a:t>A gateway is a piece of networking hardware or software used in telecommunications networks that allows data to flow from one discrete network to another</a:t>
            </a:r>
          </a:p>
          <a:p>
            <a:pPr algn="just"/>
            <a:r>
              <a:rPr lang="en-GB" b="0" i="0" dirty="0">
                <a:solidFill>
                  <a:srgbClr val="000000"/>
                </a:solidFill>
                <a:effectLst/>
                <a:latin typeface="Graphik Web"/>
              </a:rPr>
              <a:t>The gateway converts information, data or other communications from one protocol or format to another</a:t>
            </a:r>
          </a:p>
          <a:p>
            <a:pPr algn="just"/>
            <a:r>
              <a:rPr lang="en-GB" dirty="0">
                <a:solidFill>
                  <a:srgbClr val="202124"/>
                </a:solidFill>
                <a:latin typeface="arial" panose="020B0604020202020204" pitchFamily="34" charset="0"/>
              </a:rPr>
              <a:t>Helps to</a:t>
            </a:r>
            <a:r>
              <a:rPr lang="en-GB" b="0" i="0" dirty="0">
                <a:solidFill>
                  <a:srgbClr val="202124"/>
                </a:solidFill>
                <a:effectLst/>
                <a:latin typeface="arial" panose="020B0604020202020204" pitchFamily="34" charset="0"/>
              </a:rPr>
              <a:t> communicate to a remote network or an autonomous system that is out of bounds for the host network nodes</a:t>
            </a:r>
          </a:p>
          <a:p>
            <a:pPr algn="just"/>
            <a:r>
              <a:rPr lang="en-GB" dirty="0">
                <a:solidFill>
                  <a:srgbClr val="202124"/>
                </a:solidFill>
                <a:latin typeface="arial" panose="020B0604020202020204" pitchFamily="34" charset="0"/>
              </a:rPr>
              <a:t>Router Performs gateway to connect autonomous system </a:t>
            </a:r>
            <a:endParaRPr lang="en-GB" dirty="0"/>
          </a:p>
        </p:txBody>
      </p:sp>
      <p:pic>
        <p:nvPicPr>
          <p:cNvPr id="16386" name="Picture 2" descr="VoIP Gateway - Network Encyclopedia">
            <a:extLst>
              <a:ext uri="{FF2B5EF4-FFF2-40B4-BE49-F238E27FC236}">
                <a16:creationId xmlns:a16="http://schemas.microsoft.com/office/drawing/2014/main" id="{7A400880-0F3A-4B96-AC3D-B673A55C2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612" y="175419"/>
            <a:ext cx="5079389" cy="1582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20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8D33-5E23-44BD-B63F-49BA761DE157}"/>
              </a:ext>
            </a:extLst>
          </p:cNvPr>
          <p:cNvSpPr>
            <a:spLocks noGrp="1"/>
          </p:cNvSpPr>
          <p:nvPr>
            <p:ph type="title"/>
          </p:nvPr>
        </p:nvSpPr>
        <p:spPr/>
        <p:txBody>
          <a:bodyPr/>
          <a:lstStyle/>
          <a:p>
            <a:r>
              <a:rPr lang="en-GB" dirty="0"/>
              <a:t>Computer Networking</a:t>
            </a:r>
          </a:p>
        </p:txBody>
      </p:sp>
      <p:sp>
        <p:nvSpPr>
          <p:cNvPr id="3" name="Content Placeholder 2">
            <a:extLst>
              <a:ext uri="{FF2B5EF4-FFF2-40B4-BE49-F238E27FC236}">
                <a16:creationId xmlns:a16="http://schemas.microsoft.com/office/drawing/2014/main" id="{1BC63309-5D80-4536-BE51-520C2157F9F9}"/>
              </a:ext>
            </a:extLst>
          </p:cNvPr>
          <p:cNvSpPr>
            <a:spLocks noGrp="1"/>
          </p:cNvSpPr>
          <p:nvPr>
            <p:ph idx="1"/>
          </p:nvPr>
        </p:nvSpPr>
        <p:spPr>
          <a:xfrm>
            <a:off x="838200" y="1825625"/>
            <a:ext cx="7169727" cy="4351338"/>
          </a:xfrm>
        </p:spPr>
        <p:txBody>
          <a:bodyPr>
            <a:normAutofit lnSpcReduction="10000"/>
          </a:bodyPr>
          <a:lstStyle/>
          <a:p>
            <a:pPr algn="just"/>
            <a:r>
              <a:rPr lang="en-GB" b="0" i="0" dirty="0">
                <a:solidFill>
                  <a:srgbClr val="C00000"/>
                </a:solidFill>
                <a:effectLst/>
                <a:latin typeface="Arial" panose="020B0604020202020204" pitchFamily="34" charset="0"/>
                <a:cs typeface="Arial" panose="020B0604020202020204" pitchFamily="34" charset="0"/>
              </a:rPr>
              <a:t>A computer network is a set of computers sharing resources located on or provided by network nodes.</a:t>
            </a:r>
          </a:p>
          <a:p>
            <a:pPr algn="just"/>
            <a:r>
              <a:rPr lang="en-GB" dirty="0">
                <a:solidFill>
                  <a:srgbClr val="C00000"/>
                </a:solidFill>
                <a:latin typeface="Arial" panose="020B0604020202020204" pitchFamily="34" charset="0"/>
                <a:cs typeface="Arial" panose="020B0604020202020204" pitchFamily="34" charset="0"/>
              </a:rPr>
              <a:t>Group of computer which are interconnected to each other and capable of sharing or transmitting, information, or instructions between two or more computer</a:t>
            </a:r>
          </a:p>
          <a:p>
            <a:pPr algn="just"/>
            <a:r>
              <a:rPr lang="en-GB" b="0" i="0" dirty="0">
                <a:solidFill>
                  <a:srgbClr val="C00000"/>
                </a:solidFill>
                <a:effectLst/>
                <a:latin typeface="Arial" panose="020B0604020202020204" pitchFamily="34" charset="0"/>
                <a:cs typeface="Arial" panose="020B0604020202020204" pitchFamily="34" charset="0"/>
              </a:rPr>
              <a:t>Connecting autonomous devices by some medium and to able to communicate is called networking</a:t>
            </a:r>
          </a:p>
          <a:p>
            <a:pPr algn="just"/>
            <a:endParaRPr lang="en-GB" b="0" i="0" dirty="0">
              <a:solidFill>
                <a:srgbClr val="C00000"/>
              </a:solidFill>
              <a:effectLst/>
              <a:latin typeface="Arial" panose="020B0604020202020204" pitchFamily="34" charset="0"/>
              <a:cs typeface="Arial" panose="020B0604020202020204" pitchFamily="34" charset="0"/>
            </a:endParaRPr>
          </a:p>
          <a:p>
            <a:pPr algn="just"/>
            <a:endParaRPr lang="en-GB" dirty="0">
              <a:solidFill>
                <a:srgbClr val="C00000"/>
              </a:solidFill>
              <a:latin typeface="Arial" panose="020B0604020202020204" pitchFamily="34" charset="0"/>
              <a:cs typeface="Arial" panose="020B0604020202020204" pitchFamily="34" charset="0"/>
            </a:endParaRPr>
          </a:p>
        </p:txBody>
      </p:sp>
      <p:pic>
        <p:nvPicPr>
          <p:cNvPr id="6146" name="Picture 2" descr="Types of Network - Tutorial And Example">
            <a:extLst>
              <a:ext uri="{FF2B5EF4-FFF2-40B4-BE49-F238E27FC236}">
                <a16:creationId xmlns:a16="http://schemas.microsoft.com/office/drawing/2014/main" id="{6F39AF30-2786-418B-8806-4754BCCE4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1862" y="1690688"/>
            <a:ext cx="3464502" cy="3366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660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16060-C6CA-4A9C-B300-E3C679FDF780}"/>
              </a:ext>
            </a:extLst>
          </p:cNvPr>
          <p:cNvSpPr>
            <a:spLocks noGrp="1"/>
          </p:cNvSpPr>
          <p:nvPr>
            <p:ph type="title"/>
          </p:nvPr>
        </p:nvSpPr>
        <p:spPr/>
        <p:txBody>
          <a:bodyPr/>
          <a:lstStyle/>
          <a:p>
            <a:r>
              <a:rPr lang="en-GB" dirty="0"/>
              <a:t>Bluetooth</a:t>
            </a:r>
          </a:p>
        </p:txBody>
      </p:sp>
      <p:sp>
        <p:nvSpPr>
          <p:cNvPr id="3" name="Content Placeholder 2">
            <a:extLst>
              <a:ext uri="{FF2B5EF4-FFF2-40B4-BE49-F238E27FC236}">
                <a16:creationId xmlns:a16="http://schemas.microsoft.com/office/drawing/2014/main" id="{8A686F2D-5623-4E83-AC16-BA67DC206764}"/>
              </a:ext>
            </a:extLst>
          </p:cNvPr>
          <p:cNvSpPr>
            <a:spLocks noGrp="1"/>
          </p:cNvSpPr>
          <p:nvPr>
            <p:ph idx="1"/>
          </p:nvPr>
        </p:nvSpPr>
        <p:spPr>
          <a:xfrm>
            <a:off x="838200" y="1825625"/>
            <a:ext cx="7306994" cy="4351338"/>
          </a:xfrm>
        </p:spPr>
        <p:txBody>
          <a:bodyPr/>
          <a:lstStyle/>
          <a:p>
            <a:pPr algn="just"/>
            <a:r>
              <a:rPr lang="en-GB" i="0" dirty="0">
                <a:solidFill>
                  <a:srgbClr val="202124"/>
                </a:solidFill>
                <a:effectLst/>
                <a:latin typeface="arial" panose="020B0604020202020204" pitchFamily="34" charset="0"/>
              </a:rPr>
              <a:t>Bluetooth is a radio communication technology that enables low-power, short distance wireless networking between phones, computers, and other network devices</a:t>
            </a:r>
          </a:p>
          <a:p>
            <a:pPr algn="just"/>
            <a:r>
              <a:rPr lang="en-GB" b="0" i="0" dirty="0">
                <a:solidFill>
                  <a:srgbClr val="202124"/>
                </a:solidFill>
                <a:effectLst/>
                <a:latin typeface="arial" panose="020B0604020202020204" pitchFamily="34" charset="0"/>
              </a:rPr>
              <a:t>It is used to create a wireless personal area network for data transfer up to a distance of 10 meters</a:t>
            </a:r>
          </a:p>
          <a:p>
            <a:pPr algn="just"/>
            <a:r>
              <a:rPr lang="en-GB" b="0" i="0" dirty="0">
                <a:solidFill>
                  <a:srgbClr val="202124"/>
                </a:solidFill>
                <a:effectLst/>
                <a:latin typeface="arial" panose="020B0604020202020204" pitchFamily="34" charset="0"/>
              </a:rPr>
              <a:t>Bluetooth is only used to connect your devices to each other</a:t>
            </a:r>
            <a:endParaRPr lang="en-GB" dirty="0"/>
          </a:p>
        </p:txBody>
      </p:sp>
      <p:pic>
        <p:nvPicPr>
          <p:cNvPr id="17410" name="Picture 2" descr="Write short notes on Bluetooth. - Communication media">
            <a:extLst>
              <a:ext uri="{FF2B5EF4-FFF2-40B4-BE49-F238E27FC236}">
                <a16:creationId xmlns:a16="http://schemas.microsoft.com/office/drawing/2014/main" id="{B8C31081-34F3-46BD-9382-F2130B8F6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638" y="954050"/>
            <a:ext cx="3316019" cy="522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3843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CD23-70C8-4F39-89D7-8E73B638F323}"/>
              </a:ext>
            </a:extLst>
          </p:cNvPr>
          <p:cNvSpPr>
            <a:spLocks noGrp="1"/>
          </p:cNvSpPr>
          <p:nvPr>
            <p:ph type="title"/>
          </p:nvPr>
        </p:nvSpPr>
        <p:spPr/>
        <p:txBody>
          <a:bodyPr/>
          <a:lstStyle/>
          <a:p>
            <a:r>
              <a:rPr lang="en-GB" dirty="0"/>
              <a:t>Infrared</a:t>
            </a:r>
          </a:p>
        </p:txBody>
      </p:sp>
      <p:sp>
        <p:nvSpPr>
          <p:cNvPr id="3" name="Content Placeholder 2">
            <a:extLst>
              <a:ext uri="{FF2B5EF4-FFF2-40B4-BE49-F238E27FC236}">
                <a16:creationId xmlns:a16="http://schemas.microsoft.com/office/drawing/2014/main" id="{CF6AEAD8-7B61-48F5-992B-896B966888D7}"/>
              </a:ext>
            </a:extLst>
          </p:cNvPr>
          <p:cNvSpPr>
            <a:spLocks noGrp="1"/>
          </p:cNvSpPr>
          <p:nvPr>
            <p:ph idx="1"/>
          </p:nvPr>
        </p:nvSpPr>
        <p:spPr>
          <a:xfrm>
            <a:off x="838200" y="1825625"/>
            <a:ext cx="6688015" cy="4351338"/>
          </a:xfrm>
        </p:spPr>
        <p:txBody>
          <a:bodyPr/>
          <a:lstStyle/>
          <a:p>
            <a:r>
              <a:rPr lang="en-GB" dirty="0">
                <a:solidFill>
                  <a:srgbClr val="202124"/>
                </a:solidFill>
                <a:latin typeface="Times New Roman" panose="02020603050405020304" pitchFamily="18" charset="0"/>
                <a:cs typeface="Times New Roman" panose="02020603050405020304" pitchFamily="18" charset="0"/>
              </a:rPr>
              <a:t>E</a:t>
            </a:r>
            <a:r>
              <a:rPr lang="en-GB" i="0" dirty="0">
                <a:solidFill>
                  <a:srgbClr val="202124"/>
                </a:solidFill>
                <a:effectLst/>
                <a:latin typeface="Times New Roman" panose="02020603050405020304" pitchFamily="18" charset="0"/>
                <a:cs typeface="Times New Roman" panose="02020603050405020304" pitchFamily="18" charset="0"/>
              </a:rPr>
              <a:t>lectromagnetic radiation (EMR) with wavelengths longer than those of visible light</a:t>
            </a:r>
          </a:p>
          <a:p>
            <a:r>
              <a:rPr lang="en-GB" b="0" i="0" dirty="0">
                <a:solidFill>
                  <a:srgbClr val="202124"/>
                </a:solidFill>
                <a:effectLst/>
                <a:latin typeface="Times New Roman" panose="02020603050405020304" pitchFamily="18" charset="0"/>
                <a:cs typeface="Times New Roman" panose="02020603050405020304" pitchFamily="18" charset="0"/>
              </a:rPr>
              <a:t>Infrared radiation is emitted or absorbed by molecules when changing rotational-vibrational movements</a:t>
            </a:r>
            <a:endParaRPr lang="en-GB" b="0" dirty="0">
              <a:solidFill>
                <a:srgbClr val="202124"/>
              </a:solidFill>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Used for short distance communication where light can reached</a:t>
            </a:r>
          </a:p>
        </p:txBody>
      </p:sp>
      <p:pic>
        <p:nvPicPr>
          <p:cNvPr id="25602" name="Picture 2" descr="Infrared | Communication, Knowledge, Transmission">
            <a:extLst>
              <a:ext uri="{FF2B5EF4-FFF2-40B4-BE49-F238E27FC236}">
                <a16:creationId xmlns:a16="http://schemas.microsoft.com/office/drawing/2014/main" id="{28A63FC1-F8DE-496E-85F1-A845284E8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215" y="857616"/>
            <a:ext cx="4275039" cy="4108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963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3317-BD2F-45BA-9967-222C9B4C1669}"/>
              </a:ext>
            </a:extLst>
          </p:cNvPr>
          <p:cNvSpPr>
            <a:spLocks noGrp="1"/>
          </p:cNvSpPr>
          <p:nvPr>
            <p:ph type="title"/>
          </p:nvPr>
        </p:nvSpPr>
        <p:spPr/>
        <p:txBody>
          <a:bodyPr/>
          <a:lstStyle/>
          <a:p>
            <a:r>
              <a:rPr lang="en-GB" dirty="0"/>
              <a:t>Wi-Fi</a:t>
            </a:r>
          </a:p>
        </p:txBody>
      </p:sp>
      <p:sp>
        <p:nvSpPr>
          <p:cNvPr id="3" name="Content Placeholder 2">
            <a:extLst>
              <a:ext uri="{FF2B5EF4-FFF2-40B4-BE49-F238E27FC236}">
                <a16:creationId xmlns:a16="http://schemas.microsoft.com/office/drawing/2014/main" id="{D22E5A9C-0F1C-41AA-86A7-A574ED41629E}"/>
              </a:ext>
            </a:extLst>
          </p:cNvPr>
          <p:cNvSpPr>
            <a:spLocks noGrp="1"/>
          </p:cNvSpPr>
          <p:nvPr>
            <p:ph idx="1"/>
          </p:nvPr>
        </p:nvSpPr>
        <p:spPr>
          <a:xfrm>
            <a:off x="838201" y="1434905"/>
            <a:ext cx="8924778" cy="4742058"/>
          </a:xfrm>
        </p:spPr>
        <p:txBody>
          <a:bodyPr>
            <a:noAutofit/>
          </a:bodyPr>
          <a:lstStyle/>
          <a:p>
            <a:pPr algn="just">
              <a:lnSpc>
                <a:spcPct val="150000"/>
              </a:lnSpc>
            </a:pPr>
            <a:r>
              <a:rPr lang="en-GB" sz="2000" i="0" dirty="0">
                <a:solidFill>
                  <a:srgbClr val="202124"/>
                </a:solidFill>
                <a:effectLst/>
                <a:latin typeface="Times New Roman" panose="02020603050405020304" pitchFamily="18" charset="0"/>
                <a:cs typeface="Times New Roman" panose="02020603050405020304" pitchFamily="18" charset="0"/>
              </a:rPr>
              <a:t>Wi-Fi network uses a radio frequency signal instead of wires to connect your devices - such as computers, printers and smartphones - to the Internet and each other</a:t>
            </a:r>
          </a:p>
          <a:p>
            <a:pPr algn="just">
              <a:lnSpc>
                <a:spcPct val="150000"/>
              </a:lnSpc>
            </a:pPr>
            <a:r>
              <a:rPr lang="en-GB" sz="2000" dirty="0">
                <a:solidFill>
                  <a:srgbClr val="202124"/>
                </a:solidFill>
                <a:latin typeface="Times New Roman" panose="02020603050405020304" pitchFamily="18" charset="0"/>
                <a:cs typeface="Times New Roman" panose="02020603050405020304" pitchFamily="18" charset="0"/>
              </a:rPr>
              <a:t>Based on IEEE(</a:t>
            </a:r>
            <a:r>
              <a:rPr lang="en-GB" sz="2000" i="0" dirty="0">
                <a:solidFill>
                  <a:srgbClr val="202124"/>
                </a:solidFill>
                <a:effectLst/>
                <a:latin typeface="Times New Roman" panose="02020603050405020304" pitchFamily="18" charset="0"/>
                <a:cs typeface="Times New Roman" panose="02020603050405020304" pitchFamily="18" charset="0"/>
              </a:rPr>
              <a:t>Institute of Electrical and Electronics Engineers</a:t>
            </a:r>
            <a:r>
              <a:rPr lang="en-GB" sz="2000" dirty="0">
                <a:solidFill>
                  <a:srgbClr val="202124"/>
                </a:solidFill>
                <a:latin typeface="Times New Roman" panose="02020603050405020304" pitchFamily="18" charset="0"/>
                <a:cs typeface="Times New Roman" panose="02020603050405020304" pitchFamily="18" charset="0"/>
              </a:rPr>
              <a:t>)802.11</a:t>
            </a:r>
          </a:p>
          <a:p>
            <a:pPr algn="just">
              <a:lnSpc>
                <a:spcPct val="150000"/>
              </a:lnSpc>
            </a:pPr>
            <a:r>
              <a:rPr lang="en-GB" sz="2000" i="0" dirty="0">
                <a:solidFill>
                  <a:srgbClr val="202124"/>
                </a:solidFill>
                <a:effectLst/>
                <a:latin typeface="Times New Roman" panose="02020603050405020304" pitchFamily="18" charset="0"/>
                <a:cs typeface="Times New Roman" panose="02020603050405020304" pitchFamily="18" charset="0"/>
              </a:rPr>
              <a:t>The Wi-Fi signal can be picked up by any wireless-capable device such as a laptop or tablet within a certain distance in all directions</a:t>
            </a:r>
          </a:p>
          <a:p>
            <a:pPr algn="just">
              <a:lnSpc>
                <a:spcPct val="150000"/>
              </a:lnSpc>
            </a:pPr>
            <a:r>
              <a:rPr lang="en-GB" sz="2000" i="0" dirty="0">
                <a:solidFill>
                  <a:srgbClr val="202124"/>
                </a:solidFill>
                <a:effectLst/>
                <a:latin typeface="Times New Roman" panose="02020603050405020304" pitchFamily="18" charset="0"/>
                <a:cs typeface="Times New Roman" panose="02020603050405020304" pitchFamily="18" charset="0"/>
              </a:rPr>
              <a:t>Sends this data via internet connections (the highway) through the air to wide area networks and on to non-wired computers</a:t>
            </a:r>
          </a:p>
          <a:p>
            <a:pPr algn="just">
              <a:lnSpc>
                <a:spcPct val="150000"/>
              </a:lnSpc>
            </a:pPr>
            <a:r>
              <a:rPr lang="en-GB" sz="2000" i="0" dirty="0">
                <a:solidFill>
                  <a:srgbClr val="202124"/>
                </a:solidFill>
                <a:effectLst/>
                <a:latin typeface="Times New Roman" panose="02020603050405020304" pitchFamily="18" charset="0"/>
                <a:cs typeface="Times New Roman" panose="02020603050405020304" pitchFamily="18" charset="0"/>
              </a:rPr>
              <a:t> general rule of thumb in home networking says that Wi-Fi routers operating on the 2.4 GHz band can reach up to 150 feet indoors and 300 feet outdoors.</a:t>
            </a:r>
            <a:endParaRPr lang="en-GB" sz="2000" dirty="0">
              <a:solidFill>
                <a:srgbClr val="202124"/>
              </a:solidFill>
              <a:latin typeface="Times New Roman" panose="02020603050405020304" pitchFamily="18" charset="0"/>
              <a:cs typeface="Times New Roman" panose="02020603050405020304" pitchFamily="18" charset="0"/>
            </a:endParaRPr>
          </a:p>
        </p:txBody>
      </p:sp>
      <p:pic>
        <p:nvPicPr>
          <p:cNvPr id="18434" name="Picture 2" descr="What Is Wi-Fi? - Definition and Types - Cisco">
            <a:extLst>
              <a:ext uri="{FF2B5EF4-FFF2-40B4-BE49-F238E27FC236}">
                <a16:creationId xmlns:a16="http://schemas.microsoft.com/office/drawing/2014/main" id="{63BFC8F9-1F22-4E9F-A69C-071DC2D7E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183393"/>
            <a:ext cx="3489374" cy="1209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436" name="Picture 4" descr="What Is the Range of a Typical Wi-Fi Network?">
            <a:extLst>
              <a:ext uri="{FF2B5EF4-FFF2-40B4-BE49-F238E27FC236}">
                <a16:creationId xmlns:a16="http://schemas.microsoft.com/office/drawing/2014/main" id="{9311887E-9419-4784-A774-2C32E6B4D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2979" y="1830216"/>
            <a:ext cx="2222695" cy="32904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9368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37B3-8E69-4716-AE7D-A6522C7BF519}"/>
              </a:ext>
            </a:extLst>
          </p:cNvPr>
          <p:cNvSpPr>
            <a:spLocks noGrp="1"/>
          </p:cNvSpPr>
          <p:nvPr>
            <p:ph type="title"/>
          </p:nvPr>
        </p:nvSpPr>
        <p:spPr/>
        <p:txBody>
          <a:bodyPr/>
          <a:lstStyle/>
          <a:p>
            <a:r>
              <a:rPr lang="en-GB" dirty="0"/>
              <a:t>Network Topology</a:t>
            </a:r>
          </a:p>
        </p:txBody>
      </p:sp>
      <p:sp>
        <p:nvSpPr>
          <p:cNvPr id="3" name="Content Placeholder 2">
            <a:extLst>
              <a:ext uri="{FF2B5EF4-FFF2-40B4-BE49-F238E27FC236}">
                <a16:creationId xmlns:a16="http://schemas.microsoft.com/office/drawing/2014/main" id="{4F2D5C84-4864-48E2-A0BC-33B99AEA9B5D}"/>
              </a:ext>
            </a:extLst>
          </p:cNvPr>
          <p:cNvSpPr>
            <a:spLocks noGrp="1"/>
          </p:cNvSpPr>
          <p:nvPr>
            <p:ph idx="1"/>
          </p:nvPr>
        </p:nvSpPr>
        <p:spPr/>
        <p:txBody>
          <a:bodyPr/>
          <a:lstStyle/>
          <a:p>
            <a:r>
              <a:rPr lang="en-GB" dirty="0"/>
              <a:t>Ring</a:t>
            </a:r>
          </a:p>
          <a:p>
            <a:r>
              <a:rPr lang="en-GB" dirty="0"/>
              <a:t>Bus</a:t>
            </a:r>
          </a:p>
          <a:p>
            <a:r>
              <a:rPr lang="en-GB" dirty="0"/>
              <a:t>Star </a:t>
            </a:r>
          </a:p>
          <a:p>
            <a:r>
              <a:rPr lang="en-GB" dirty="0"/>
              <a:t>Mesh</a:t>
            </a:r>
          </a:p>
          <a:p>
            <a:r>
              <a:rPr lang="en-GB" dirty="0"/>
              <a:t>Hybrid</a:t>
            </a:r>
          </a:p>
          <a:p>
            <a:r>
              <a:rPr lang="en-GB" dirty="0"/>
              <a:t>Tree</a:t>
            </a:r>
          </a:p>
        </p:txBody>
      </p:sp>
    </p:spTree>
    <p:extLst>
      <p:ext uri="{BB962C8B-B14F-4D97-AF65-F5344CB8AC3E}">
        <p14:creationId xmlns:p14="http://schemas.microsoft.com/office/powerpoint/2010/main" val="9303247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583C-3F53-4553-93E6-94738BD723F7}"/>
              </a:ext>
            </a:extLst>
          </p:cNvPr>
          <p:cNvSpPr>
            <a:spLocks noGrp="1"/>
          </p:cNvSpPr>
          <p:nvPr>
            <p:ph type="title"/>
          </p:nvPr>
        </p:nvSpPr>
        <p:spPr/>
        <p:txBody>
          <a:bodyPr/>
          <a:lstStyle/>
          <a:p>
            <a:r>
              <a:rPr lang="en-GB" dirty="0"/>
              <a:t>Ring Topology</a:t>
            </a:r>
          </a:p>
        </p:txBody>
      </p:sp>
      <p:sp>
        <p:nvSpPr>
          <p:cNvPr id="3" name="Content Placeholder 2">
            <a:extLst>
              <a:ext uri="{FF2B5EF4-FFF2-40B4-BE49-F238E27FC236}">
                <a16:creationId xmlns:a16="http://schemas.microsoft.com/office/drawing/2014/main" id="{75C56E46-7484-40B4-9C99-00D680BC101A}"/>
              </a:ext>
            </a:extLst>
          </p:cNvPr>
          <p:cNvSpPr>
            <a:spLocks noGrp="1"/>
          </p:cNvSpPr>
          <p:nvPr>
            <p:ph idx="1"/>
          </p:nvPr>
        </p:nvSpPr>
        <p:spPr>
          <a:xfrm>
            <a:off x="838200" y="1825624"/>
            <a:ext cx="6659880" cy="4926867"/>
          </a:xfrm>
        </p:spPr>
        <p:txBody>
          <a:bodyPr/>
          <a:lstStyle/>
          <a:p>
            <a:pPr algn="just"/>
            <a:r>
              <a:rPr lang="en-GB" i="0" dirty="0">
                <a:solidFill>
                  <a:srgbClr val="202124"/>
                </a:solidFill>
                <a:effectLst/>
                <a:latin typeface="arial" panose="020B0604020202020204" pitchFamily="34" charset="0"/>
              </a:rPr>
              <a:t>A ring network is a network topology in which each node connects to exactly two other nodes, forming a single continuous pathway for signals through each node – a ring</a:t>
            </a:r>
          </a:p>
          <a:p>
            <a:pPr algn="just"/>
            <a:r>
              <a:rPr lang="en-GB" b="0" i="0" dirty="0">
                <a:solidFill>
                  <a:srgbClr val="202124"/>
                </a:solidFill>
                <a:effectLst/>
                <a:latin typeface="arial" panose="020B0604020202020204" pitchFamily="34" charset="0"/>
              </a:rPr>
              <a:t>Each networked device is connected to two others, like points on a circle</a:t>
            </a:r>
          </a:p>
          <a:p>
            <a:pPr algn="just"/>
            <a:r>
              <a:rPr lang="en-GB" b="0" i="0" dirty="0">
                <a:solidFill>
                  <a:srgbClr val="202124"/>
                </a:solidFill>
                <a:effectLst/>
                <a:latin typeface="arial" panose="020B0604020202020204" pitchFamily="34" charset="0"/>
              </a:rPr>
              <a:t>Most ring topologies allow packets to travel only in one direction, called a unidirectional ring network</a:t>
            </a:r>
            <a:endParaRPr lang="en-GB" dirty="0">
              <a:solidFill>
                <a:srgbClr val="202124"/>
              </a:solidFill>
              <a:latin typeface="arial" panose="020B0604020202020204" pitchFamily="34" charset="0"/>
            </a:endParaRPr>
          </a:p>
          <a:p>
            <a:pPr marL="0" indent="0" algn="just">
              <a:buNone/>
            </a:pPr>
            <a:endParaRPr lang="en-GB" dirty="0"/>
          </a:p>
        </p:txBody>
      </p:sp>
      <p:sp>
        <p:nvSpPr>
          <p:cNvPr id="4" name="Rectangle 3">
            <a:extLst>
              <a:ext uri="{FF2B5EF4-FFF2-40B4-BE49-F238E27FC236}">
                <a16:creationId xmlns:a16="http://schemas.microsoft.com/office/drawing/2014/main" id="{15476FF6-0BC0-4B7C-B783-F1B03CE87AE6}"/>
              </a:ext>
            </a:extLst>
          </p:cNvPr>
          <p:cNvSpPr/>
          <p:nvPr/>
        </p:nvSpPr>
        <p:spPr>
          <a:xfrm>
            <a:off x="7835705" y="1766177"/>
            <a:ext cx="4131212" cy="22546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GB" b="1" u="sng" dirty="0">
                <a:solidFill>
                  <a:schemeClr val="bg1"/>
                </a:solidFill>
                <a:latin typeface="Times New Roman" panose="02020603050405020304" pitchFamily="18" charset="0"/>
                <a:cs typeface="Times New Roman" panose="02020603050405020304" pitchFamily="18" charset="0"/>
              </a:rPr>
              <a:t>Advantage:</a:t>
            </a:r>
          </a:p>
          <a:p>
            <a:pPr algn="just">
              <a:buFont typeface="Arial" panose="020B0604020202020204" pitchFamily="34" charset="0"/>
              <a:buChar char="•"/>
            </a:pPr>
            <a:r>
              <a:rPr lang="en-GB" i="0" dirty="0">
                <a:solidFill>
                  <a:schemeClr val="bg1"/>
                </a:solidFill>
                <a:effectLst/>
                <a:latin typeface="Times New Roman" panose="02020603050405020304" pitchFamily="18" charset="0"/>
                <a:cs typeface="Times New Roman" panose="02020603050405020304" pitchFamily="18" charset="0"/>
              </a:rPr>
              <a:t>All data flows in one direction, reducing the chance of packet collisions.</a:t>
            </a:r>
          </a:p>
          <a:p>
            <a:pPr algn="just">
              <a:buFont typeface="Arial" panose="020B0604020202020204" pitchFamily="34" charset="0"/>
              <a:buChar char="•"/>
            </a:pPr>
            <a:r>
              <a:rPr lang="en-GB" i="0" dirty="0">
                <a:solidFill>
                  <a:schemeClr val="bg1"/>
                </a:solidFill>
                <a:effectLst/>
                <a:latin typeface="Times New Roman" panose="02020603050405020304" pitchFamily="18" charset="0"/>
                <a:cs typeface="Times New Roman" panose="02020603050405020304" pitchFamily="18" charset="0"/>
              </a:rPr>
              <a:t>A network server is not needed to control network connectivity between each workstation.</a:t>
            </a:r>
          </a:p>
          <a:p>
            <a:pPr algn="just">
              <a:buFont typeface="Arial" panose="020B0604020202020204" pitchFamily="34" charset="0"/>
              <a:buChar char="•"/>
            </a:pPr>
            <a:r>
              <a:rPr lang="en-GB" i="0" dirty="0">
                <a:solidFill>
                  <a:schemeClr val="bg1"/>
                </a:solidFill>
                <a:effectLst/>
                <a:latin typeface="Times New Roman" panose="02020603050405020304" pitchFamily="18" charset="0"/>
                <a:cs typeface="Times New Roman" panose="02020603050405020304" pitchFamily="18" charset="0"/>
              </a:rPr>
              <a:t>Data can transfer between workstations at high speeds.</a:t>
            </a:r>
          </a:p>
        </p:txBody>
      </p:sp>
      <p:sp>
        <p:nvSpPr>
          <p:cNvPr id="5" name="Rectangle 4">
            <a:extLst>
              <a:ext uri="{FF2B5EF4-FFF2-40B4-BE49-F238E27FC236}">
                <a16:creationId xmlns:a16="http://schemas.microsoft.com/office/drawing/2014/main" id="{1ABAE8E6-7A4C-427D-9DA0-ACF3B086700E}"/>
              </a:ext>
            </a:extLst>
          </p:cNvPr>
          <p:cNvSpPr/>
          <p:nvPr/>
        </p:nvSpPr>
        <p:spPr>
          <a:xfrm>
            <a:off x="7835705" y="4181939"/>
            <a:ext cx="4131212" cy="24912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GB" b="1" u="sng" dirty="0">
                <a:solidFill>
                  <a:schemeClr val="bg1"/>
                </a:solidFill>
                <a:latin typeface="Times New Roman" panose="02020603050405020304" pitchFamily="18" charset="0"/>
                <a:cs typeface="Times New Roman" panose="02020603050405020304" pitchFamily="18" charset="0"/>
              </a:rPr>
              <a:t>Disadvantage</a:t>
            </a:r>
          </a:p>
          <a:p>
            <a:pPr algn="just">
              <a:buFont typeface="Arial" panose="020B0604020202020204" pitchFamily="34" charset="0"/>
              <a:buChar char="•"/>
            </a:pPr>
            <a:r>
              <a:rPr lang="en-GB" b="0" i="0" dirty="0">
                <a:solidFill>
                  <a:schemeClr val="bg1"/>
                </a:solidFill>
                <a:effectLst/>
                <a:latin typeface="Times New Roman" panose="02020603050405020304" pitchFamily="18" charset="0"/>
                <a:cs typeface="Times New Roman" panose="02020603050405020304" pitchFamily="18" charset="0"/>
              </a:rPr>
              <a:t>Due to the Uni-directional Ring, a data packet (token) must have to pass through all the nodes.</a:t>
            </a:r>
          </a:p>
          <a:p>
            <a:pPr algn="just">
              <a:buFont typeface="Arial" panose="020B0604020202020204" pitchFamily="34" charset="0"/>
              <a:buChar char="•"/>
            </a:pPr>
            <a:r>
              <a:rPr lang="en-GB" b="0" i="0" dirty="0">
                <a:solidFill>
                  <a:schemeClr val="bg1"/>
                </a:solidFill>
                <a:effectLst/>
                <a:latin typeface="Times New Roman" panose="02020603050405020304" pitchFamily="18" charset="0"/>
                <a:cs typeface="Times New Roman" panose="02020603050405020304" pitchFamily="18" charset="0"/>
              </a:rPr>
              <a:t>If one workstation shuts down, it affects whole network or if a node goes down entire network goes down.</a:t>
            </a:r>
          </a:p>
          <a:p>
            <a:pPr algn="just">
              <a:buFont typeface="Arial" panose="020B0604020202020204" pitchFamily="34" charset="0"/>
              <a:buChar char="•"/>
            </a:pPr>
            <a:r>
              <a:rPr lang="en-GB" b="0" i="0" dirty="0">
                <a:solidFill>
                  <a:schemeClr val="bg1"/>
                </a:solidFill>
                <a:effectLst/>
                <a:latin typeface="Times New Roman" panose="02020603050405020304" pitchFamily="18" charset="0"/>
                <a:cs typeface="Times New Roman" panose="02020603050405020304" pitchFamily="18" charset="0"/>
              </a:rPr>
              <a:t>It is slower in performance as compared to the bus topology.</a:t>
            </a:r>
          </a:p>
        </p:txBody>
      </p:sp>
      <p:pic>
        <p:nvPicPr>
          <p:cNvPr id="19458" name="Picture 2" descr="6 Best Network Topologies Explained - Pros &amp; Cons [Including Diagrams]">
            <a:extLst>
              <a:ext uri="{FF2B5EF4-FFF2-40B4-BE49-F238E27FC236}">
                <a16:creationId xmlns:a16="http://schemas.microsoft.com/office/drawing/2014/main" id="{5C9A24A0-6F27-44E8-9BF8-4BC63C931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755" y="90605"/>
            <a:ext cx="3028950" cy="1514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460" name="Picture 4" descr="Ring Topology and Its Advantages and Disadvantages- Snabay Networking">
            <a:extLst>
              <a:ext uri="{FF2B5EF4-FFF2-40B4-BE49-F238E27FC236}">
                <a16:creationId xmlns:a16="http://schemas.microsoft.com/office/drawing/2014/main" id="{E4B48C5A-EA47-4908-90E9-C4C94E4A3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632" y="66379"/>
            <a:ext cx="2828925" cy="1619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1125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7EEB-68B1-42A3-8592-DA8F1D504012}"/>
              </a:ext>
            </a:extLst>
          </p:cNvPr>
          <p:cNvSpPr>
            <a:spLocks noGrp="1"/>
          </p:cNvSpPr>
          <p:nvPr>
            <p:ph type="title"/>
          </p:nvPr>
        </p:nvSpPr>
        <p:spPr/>
        <p:txBody>
          <a:bodyPr/>
          <a:lstStyle/>
          <a:p>
            <a:r>
              <a:rPr lang="en-GB" dirty="0"/>
              <a:t>Bus Topology</a:t>
            </a:r>
          </a:p>
        </p:txBody>
      </p:sp>
      <p:sp>
        <p:nvSpPr>
          <p:cNvPr id="3" name="Content Placeholder 2">
            <a:extLst>
              <a:ext uri="{FF2B5EF4-FFF2-40B4-BE49-F238E27FC236}">
                <a16:creationId xmlns:a16="http://schemas.microsoft.com/office/drawing/2014/main" id="{EF939C81-3F74-4E35-813E-7E49959F2000}"/>
              </a:ext>
            </a:extLst>
          </p:cNvPr>
          <p:cNvSpPr>
            <a:spLocks noGrp="1"/>
          </p:cNvSpPr>
          <p:nvPr>
            <p:ph idx="1"/>
          </p:nvPr>
        </p:nvSpPr>
        <p:spPr>
          <a:xfrm>
            <a:off x="248530" y="1864653"/>
            <a:ext cx="7138182" cy="4351338"/>
          </a:xfrm>
        </p:spPr>
        <p:txBody>
          <a:bodyPr/>
          <a:lstStyle/>
          <a:p>
            <a:pPr algn="just"/>
            <a:r>
              <a:rPr lang="en-GB" i="0" dirty="0">
                <a:solidFill>
                  <a:srgbClr val="202124"/>
                </a:solidFill>
                <a:effectLst/>
                <a:latin typeface="arial" panose="020B0604020202020204" pitchFamily="34" charset="0"/>
              </a:rPr>
              <a:t>Bus topology, also known as line topology, is a type of network topology in which all devices in the network are connected by one central RJ-45 network twisted pair cable or coaxial cable</a:t>
            </a:r>
          </a:p>
          <a:p>
            <a:pPr algn="just"/>
            <a:r>
              <a:rPr lang="en-GB" b="0" i="0" dirty="0">
                <a:solidFill>
                  <a:srgbClr val="202124"/>
                </a:solidFill>
                <a:effectLst/>
                <a:latin typeface="arial" panose="020B0604020202020204" pitchFamily="34" charset="0"/>
              </a:rPr>
              <a:t>The single cable, where all data is transmitted between devices, is referred to as the bus, backbone, or trunk</a:t>
            </a:r>
            <a:endParaRPr lang="en-GB" b="0" dirty="0">
              <a:solidFill>
                <a:srgbClr val="202124"/>
              </a:solidFill>
              <a:latin typeface="arial" panose="020B0604020202020204" pitchFamily="34" charset="0"/>
            </a:endParaRPr>
          </a:p>
          <a:p>
            <a:pPr algn="just"/>
            <a:r>
              <a:rPr lang="en-GB" b="0" i="0" dirty="0">
                <a:solidFill>
                  <a:srgbClr val="202124"/>
                </a:solidFill>
                <a:effectLst/>
                <a:latin typeface="arial" panose="020B0604020202020204" pitchFamily="34" charset="0"/>
              </a:rPr>
              <a:t>Data is sent up and down the backbone until it reaches the correct node</a:t>
            </a:r>
            <a:endParaRPr lang="en-GB" dirty="0"/>
          </a:p>
        </p:txBody>
      </p:sp>
      <p:sp>
        <p:nvSpPr>
          <p:cNvPr id="4" name="Rectangle 3">
            <a:extLst>
              <a:ext uri="{FF2B5EF4-FFF2-40B4-BE49-F238E27FC236}">
                <a16:creationId xmlns:a16="http://schemas.microsoft.com/office/drawing/2014/main" id="{ACD46B1B-9FEE-465A-BBFC-D82F47F7420F}"/>
              </a:ext>
            </a:extLst>
          </p:cNvPr>
          <p:cNvSpPr/>
          <p:nvPr/>
        </p:nvSpPr>
        <p:spPr>
          <a:xfrm>
            <a:off x="7976382" y="2163897"/>
            <a:ext cx="4131212" cy="18764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GB" sz="2400" b="1" u="sng" dirty="0">
                <a:solidFill>
                  <a:schemeClr val="bg1"/>
                </a:solidFill>
                <a:latin typeface="Times New Roman" panose="02020603050405020304" pitchFamily="18" charset="0"/>
                <a:cs typeface="Times New Roman" panose="02020603050405020304" pitchFamily="18" charset="0"/>
              </a:rPr>
              <a:t>Advantage:</a:t>
            </a:r>
          </a:p>
          <a:p>
            <a:pPr algn="just"/>
            <a:r>
              <a:rPr lang="en-GB" sz="2400" b="0" i="0" dirty="0">
                <a:solidFill>
                  <a:schemeClr val="bg1"/>
                </a:solidFill>
                <a:effectLst/>
                <a:latin typeface="Rubik"/>
              </a:rPr>
              <a:t>Easy to connect a computer or peripheral to a linear bus.</a:t>
            </a:r>
          </a:p>
          <a:p>
            <a:pPr algn="just"/>
            <a:r>
              <a:rPr lang="en-GB" sz="2400" b="1" i="0" dirty="0">
                <a:solidFill>
                  <a:schemeClr val="bg1"/>
                </a:solidFill>
                <a:effectLst/>
                <a:latin typeface="Rubik"/>
              </a:rPr>
              <a:t>•</a:t>
            </a:r>
            <a:r>
              <a:rPr lang="en-GB" sz="2400" b="0" i="0" dirty="0">
                <a:solidFill>
                  <a:schemeClr val="bg1"/>
                </a:solidFill>
                <a:effectLst/>
                <a:latin typeface="Rubik"/>
              </a:rPr>
              <a:t> Requires less cable length than a </a:t>
            </a:r>
            <a:r>
              <a:rPr lang="en-GB" sz="2400" b="1" i="0" u="none" strike="noStrike" dirty="0">
                <a:solidFill>
                  <a:schemeClr val="bg1"/>
                </a:solidFill>
                <a:effectLst/>
                <a:latin typeface="Rubik"/>
              </a:rPr>
              <a:t>star topology</a:t>
            </a:r>
            <a:r>
              <a:rPr lang="en-GB" sz="2400" b="0" i="0" dirty="0">
                <a:solidFill>
                  <a:schemeClr val="bg1"/>
                </a:solidFill>
                <a:effectLst/>
                <a:latin typeface="Rubik"/>
              </a:rPr>
              <a:t>.</a:t>
            </a:r>
          </a:p>
        </p:txBody>
      </p:sp>
      <p:sp>
        <p:nvSpPr>
          <p:cNvPr id="5" name="Rectangle 4">
            <a:extLst>
              <a:ext uri="{FF2B5EF4-FFF2-40B4-BE49-F238E27FC236}">
                <a16:creationId xmlns:a16="http://schemas.microsoft.com/office/drawing/2014/main" id="{0DA23D24-8DBB-4203-87BB-E16FCFA7D3E6}"/>
              </a:ext>
            </a:extLst>
          </p:cNvPr>
          <p:cNvSpPr/>
          <p:nvPr/>
        </p:nvSpPr>
        <p:spPr>
          <a:xfrm>
            <a:off x="7976382" y="4175259"/>
            <a:ext cx="4131212" cy="24787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GB" b="1" u="sng" dirty="0">
                <a:solidFill>
                  <a:schemeClr val="bg1"/>
                </a:solidFill>
                <a:latin typeface="Times New Roman" panose="02020603050405020304" pitchFamily="18" charset="0"/>
                <a:cs typeface="Times New Roman" panose="02020603050405020304" pitchFamily="18" charset="0"/>
              </a:rPr>
              <a:t>Disadvantage :</a:t>
            </a:r>
            <a:endParaRPr lang="en-GB" dirty="0">
              <a:solidFill>
                <a:schemeClr val="bg1"/>
              </a:solidFill>
              <a:latin typeface="Times New Roman" panose="02020603050405020304" pitchFamily="18" charset="0"/>
              <a:cs typeface="Times New Roman" panose="02020603050405020304" pitchFamily="18" charset="0"/>
            </a:endParaRPr>
          </a:p>
          <a:p>
            <a:pPr algn="just"/>
            <a:r>
              <a:rPr lang="en-GB" b="0" i="0" dirty="0">
                <a:solidFill>
                  <a:schemeClr val="bg1"/>
                </a:solidFill>
                <a:effectLst/>
                <a:latin typeface="Rubik"/>
              </a:rPr>
              <a:t>Entire network shuts down if there is a break in the main cable.</a:t>
            </a:r>
          </a:p>
          <a:p>
            <a:pPr algn="just"/>
            <a:r>
              <a:rPr lang="en-GB" b="1" i="0" dirty="0">
                <a:solidFill>
                  <a:schemeClr val="bg1"/>
                </a:solidFill>
                <a:effectLst/>
                <a:latin typeface="Rubik"/>
              </a:rPr>
              <a:t>•</a:t>
            </a:r>
            <a:r>
              <a:rPr lang="en-GB" b="0" i="0" dirty="0">
                <a:solidFill>
                  <a:schemeClr val="bg1"/>
                </a:solidFill>
                <a:effectLst/>
                <a:latin typeface="Rubik"/>
              </a:rPr>
              <a:t> Terminators are required at both ends of the backbone cable.</a:t>
            </a:r>
          </a:p>
          <a:p>
            <a:pPr algn="just"/>
            <a:r>
              <a:rPr lang="en-GB" b="1" i="0" dirty="0">
                <a:solidFill>
                  <a:schemeClr val="bg1"/>
                </a:solidFill>
                <a:effectLst/>
                <a:latin typeface="Rubik"/>
              </a:rPr>
              <a:t>•</a:t>
            </a:r>
            <a:r>
              <a:rPr lang="en-GB" b="0" i="0" dirty="0">
                <a:solidFill>
                  <a:schemeClr val="bg1"/>
                </a:solidFill>
                <a:effectLst/>
                <a:latin typeface="Rubik"/>
              </a:rPr>
              <a:t> Difficult to identify the problem if the entire network shuts down.</a:t>
            </a:r>
          </a:p>
          <a:p>
            <a:pPr algn="just"/>
            <a:r>
              <a:rPr lang="en-GB" b="1" i="0" dirty="0">
                <a:solidFill>
                  <a:schemeClr val="bg1"/>
                </a:solidFill>
                <a:effectLst/>
                <a:latin typeface="Rubik"/>
              </a:rPr>
              <a:t>•</a:t>
            </a:r>
            <a:r>
              <a:rPr lang="en-GB" b="0" i="0" dirty="0">
                <a:solidFill>
                  <a:schemeClr val="bg1"/>
                </a:solidFill>
                <a:effectLst/>
                <a:latin typeface="Rubik"/>
              </a:rPr>
              <a:t> Not meant to be used as a stand-alone solution.</a:t>
            </a:r>
          </a:p>
        </p:txBody>
      </p:sp>
      <p:pic>
        <p:nvPicPr>
          <p:cNvPr id="21506" name="Picture 2" descr="What is bus topology with example - IT Release">
            <a:extLst>
              <a:ext uri="{FF2B5EF4-FFF2-40B4-BE49-F238E27FC236}">
                <a16:creationId xmlns:a16="http://schemas.microsoft.com/office/drawing/2014/main" id="{B527A5E9-8683-43BC-9C8C-4B7AEED05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867" y="89693"/>
            <a:ext cx="5528603" cy="1876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557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7EEB-68B1-42A3-8592-DA8F1D504012}"/>
              </a:ext>
            </a:extLst>
          </p:cNvPr>
          <p:cNvSpPr>
            <a:spLocks noGrp="1"/>
          </p:cNvSpPr>
          <p:nvPr>
            <p:ph type="title"/>
          </p:nvPr>
        </p:nvSpPr>
        <p:spPr/>
        <p:txBody>
          <a:bodyPr/>
          <a:lstStyle/>
          <a:p>
            <a:r>
              <a:rPr lang="en-GB" dirty="0"/>
              <a:t>Star Topology</a:t>
            </a:r>
          </a:p>
        </p:txBody>
      </p:sp>
      <p:sp>
        <p:nvSpPr>
          <p:cNvPr id="3" name="Content Placeholder 2">
            <a:extLst>
              <a:ext uri="{FF2B5EF4-FFF2-40B4-BE49-F238E27FC236}">
                <a16:creationId xmlns:a16="http://schemas.microsoft.com/office/drawing/2014/main" id="{EF939C81-3F74-4E35-813E-7E49959F2000}"/>
              </a:ext>
            </a:extLst>
          </p:cNvPr>
          <p:cNvSpPr>
            <a:spLocks noGrp="1"/>
          </p:cNvSpPr>
          <p:nvPr>
            <p:ph idx="1"/>
          </p:nvPr>
        </p:nvSpPr>
        <p:spPr>
          <a:xfrm>
            <a:off x="838200" y="1825625"/>
            <a:ext cx="7138182" cy="4351338"/>
          </a:xfrm>
        </p:spPr>
        <p:txBody>
          <a:bodyPr>
            <a:normAutofit/>
          </a:bodyPr>
          <a:lstStyle/>
          <a:p>
            <a:pPr algn="just"/>
            <a:r>
              <a:rPr lang="en-GB" i="0" dirty="0">
                <a:solidFill>
                  <a:srgbClr val="202124"/>
                </a:solidFill>
                <a:effectLst/>
                <a:latin typeface="arial" panose="020B0604020202020204" pitchFamily="34" charset="0"/>
              </a:rPr>
              <a:t>Star topology is a network topology in which each network component is physically connected to a central node such as a router, hub or switch</a:t>
            </a:r>
          </a:p>
          <a:p>
            <a:pPr algn="just"/>
            <a:r>
              <a:rPr lang="en-GB" i="0" dirty="0">
                <a:solidFill>
                  <a:srgbClr val="202124"/>
                </a:solidFill>
                <a:effectLst/>
                <a:latin typeface="arial" panose="020B0604020202020204" pitchFamily="34" charset="0"/>
              </a:rPr>
              <a:t>When the central node receives a packet from a connecting node, it can pass the packet on to other nodes in the network</a:t>
            </a:r>
          </a:p>
          <a:p>
            <a:pPr algn="just"/>
            <a:r>
              <a:rPr lang="en-GB" i="0" dirty="0">
                <a:solidFill>
                  <a:srgbClr val="202124"/>
                </a:solidFill>
                <a:effectLst/>
                <a:latin typeface="arial" panose="020B0604020202020204" pitchFamily="34" charset="0"/>
              </a:rPr>
              <a:t>used to ease the probabilities of network failure by connecting all of the systems to a central node</a:t>
            </a:r>
            <a:endParaRPr lang="en-GB" dirty="0"/>
          </a:p>
        </p:txBody>
      </p:sp>
      <p:sp>
        <p:nvSpPr>
          <p:cNvPr id="4" name="Rectangle 3">
            <a:extLst>
              <a:ext uri="{FF2B5EF4-FFF2-40B4-BE49-F238E27FC236}">
                <a16:creationId xmlns:a16="http://schemas.microsoft.com/office/drawing/2014/main" id="{ACD46B1B-9FEE-465A-BBFC-D82F47F7420F}"/>
              </a:ext>
            </a:extLst>
          </p:cNvPr>
          <p:cNvSpPr/>
          <p:nvPr/>
        </p:nvSpPr>
        <p:spPr>
          <a:xfrm>
            <a:off x="7976382" y="1746629"/>
            <a:ext cx="4131212" cy="22546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GB" sz="2000" b="1" u="sng" dirty="0">
                <a:solidFill>
                  <a:schemeClr val="bg1"/>
                </a:solidFill>
                <a:latin typeface="Times New Roman" panose="02020603050405020304" pitchFamily="18" charset="0"/>
                <a:cs typeface="Times New Roman" panose="02020603050405020304" pitchFamily="18" charset="0"/>
              </a:rPr>
              <a:t>Advantage:</a:t>
            </a:r>
          </a:p>
          <a:p>
            <a:pPr marL="342900" indent="-342900" algn="just">
              <a:buFont typeface="Arial" panose="020B0604020202020204" pitchFamily="34" charset="0"/>
              <a:buChar char="•"/>
            </a:pPr>
            <a:r>
              <a:rPr lang="en-GB" sz="2000" b="1" i="0" dirty="0">
                <a:solidFill>
                  <a:schemeClr val="bg1"/>
                </a:solidFill>
                <a:effectLst/>
                <a:latin typeface="Roboto" panose="02000000000000000000" pitchFamily="2" charset="0"/>
              </a:rPr>
              <a:t>Centralized network</a:t>
            </a:r>
            <a:r>
              <a:rPr lang="en-GB" sz="2000" b="0" i="0" dirty="0">
                <a:solidFill>
                  <a:schemeClr val="bg1"/>
                </a:solidFill>
                <a:effectLst/>
                <a:latin typeface="Rubik"/>
              </a:rPr>
              <a:t>.</a:t>
            </a:r>
            <a:endParaRPr lang="en-GB" sz="2000" dirty="0">
              <a:solidFill>
                <a:schemeClr val="bg1"/>
              </a:solidFill>
              <a:latin typeface="Rubik"/>
            </a:endParaRPr>
          </a:p>
          <a:p>
            <a:pPr marL="342900" indent="-342900" algn="just">
              <a:buFont typeface="Arial" panose="020B0604020202020204" pitchFamily="34" charset="0"/>
              <a:buChar char="•"/>
            </a:pPr>
            <a:r>
              <a:rPr lang="en-GB" sz="2000" b="1" i="0" dirty="0">
                <a:solidFill>
                  <a:schemeClr val="bg1"/>
                </a:solidFill>
                <a:effectLst/>
                <a:latin typeface="Roboto" panose="02000000000000000000" pitchFamily="2" charset="0"/>
              </a:rPr>
              <a:t>Very reliable</a:t>
            </a:r>
            <a:r>
              <a:rPr lang="en-GB" sz="2000" b="0" i="0" dirty="0">
                <a:solidFill>
                  <a:schemeClr val="bg1"/>
                </a:solidFill>
                <a:effectLst/>
                <a:latin typeface="Rubik"/>
              </a:rPr>
              <a:t>.</a:t>
            </a:r>
          </a:p>
          <a:p>
            <a:pPr marL="342900" indent="-342900" algn="just">
              <a:buFont typeface="Arial" panose="020B0604020202020204" pitchFamily="34" charset="0"/>
              <a:buChar char="•"/>
            </a:pPr>
            <a:r>
              <a:rPr lang="en-GB" sz="2000" b="1" i="0" dirty="0">
                <a:solidFill>
                  <a:schemeClr val="bg1"/>
                </a:solidFill>
                <a:effectLst/>
                <a:latin typeface="Roboto" panose="02000000000000000000" pitchFamily="2" charset="0"/>
              </a:rPr>
              <a:t>Easily manageable</a:t>
            </a:r>
            <a:endParaRPr lang="en-GB" sz="2000" dirty="0">
              <a:solidFill>
                <a:schemeClr val="bg1"/>
              </a:solidFill>
              <a:latin typeface="Rubik"/>
            </a:endParaRPr>
          </a:p>
          <a:p>
            <a:pPr marL="342900" indent="-342900" algn="just">
              <a:buFont typeface="Arial" panose="020B0604020202020204" pitchFamily="34" charset="0"/>
              <a:buChar char="•"/>
            </a:pPr>
            <a:r>
              <a:rPr lang="en-GB" sz="2000" b="1" i="0" dirty="0">
                <a:solidFill>
                  <a:schemeClr val="bg1"/>
                </a:solidFill>
                <a:effectLst/>
                <a:latin typeface="Roboto" panose="02000000000000000000" pitchFamily="2" charset="0"/>
              </a:rPr>
              <a:t>No point-to-point connections</a:t>
            </a:r>
          </a:p>
          <a:p>
            <a:pPr marL="342900" indent="-342900" algn="just">
              <a:buFont typeface="Arial" panose="020B0604020202020204" pitchFamily="34" charset="0"/>
              <a:buChar char="•"/>
            </a:pPr>
            <a:r>
              <a:rPr lang="en-GB" sz="2000" b="1" i="0" dirty="0">
                <a:solidFill>
                  <a:schemeClr val="bg1"/>
                </a:solidFill>
                <a:effectLst/>
                <a:latin typeface="Roboto" panose="02000000000000000000" pitchFamily="2" charset="0"/>
              </a:rPr>
              <a:t>Multiple stars can be created to extend the network’s reach</a:t>
            </a:r>
            <a:endParaRPr lang="en-GB" sz="2000" b="0" i="0" dirty="0">
              <a:solidFill>
                <a:schemeClr val="bg1"/>
              </a:solidFill>
              <a:effectLst/>
              <a:latin typeface="Rubik"/>
            </a:endParaRPr>
          </a:p>
        </p:txBody>
      </p:sp>
      <p:sp>
        <p:nvSpPr>
          <p:cNvPr id="5" name="Rectangle 4">
            <a:extLst>
              <a:ext uri="{FF2B5EF4-FFF2-40B4-BE49-F238E27FC236}">
                <a16:creationId xmlns:a16="http://schemas.microsoft.com/office/drawing/2014/main" id="{0DA23D24-8DBB-4203-87BB-E16FCFA7D3E6}"/>
              </a:ext>
            </a:extLst>
          </p:cNvPr>
          <p:cNvSpPr/>
          <p:nvPr/>
        </p:nvSpPr>
        <p:spPr>
          <a:xfrm>
            <a:off x="7976382" y="4175259"/>
            <a:ext cx="4131212" cy="24787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GB" b="1" u="sng" dirty="0">
                <a:solidFill>
                  <a:schemeClr val="bg1"/>
                </a:solidFill>
                <a:latin typeface="Times New Roman" panose="02020603050405020304" pitchFamily="18" charset="0"/>
                <a:cs typeface="Times New Roman" panose="02020603050405020304" pitchFamily="18" charset="0"/>
              </a:rPr>
              <a:t>Disadvantage : </a:t>
            </a:r>
          </a:p>
          <a:p>
            <a:pPr marL="285750" indent="-285750" algn="just">
              <a:buFont typeface="Arial" panose="020B0604020202020204" pitchFamily="34" charset="0"/>
              <a:buChar char="•"/>
            </a:pPr>
            <a:r>
              <a:rPr lang="en-GB" b="1" i="0" dirty="0">
                <a:solidFill>
                  <a:schemeClr val="bg1"/>
                </a:solidFill>
                <a:effectLst/>
                <a:latin typeface="Roboto" panose="02000000000000000000" pitchFamily="2" charset="0"/>
              </a:rPr>
              <a:t>High cost</a:t>
            </a:r>
            <a:endParaRPr lang="en-GB" i="0" dirty="0">
              <a:solidFill>
                <a:schemeClr val="bg1"/>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b="1" i="0" dirty="0">
                <a:solidFill>
                  <a:schemeClr val="bg1"/>
                </a:solidFill>
                <a:effectLst/>
                <a:latin typeface="Roboto" panose="02000000000000000000" pitchFamily="2" charset="0"/>
              </a:rPr>
              <a:t>Everything depends on the central device</a:t>
            </a:r>
          </a:p>
          <a:p>
            <a:pPr marL="285750" indent="-285750" algn="just">
              <a:buFont typeface="Arial" panose="020B0604020202020204" pitchFamily="34" charset="0"/>
              <a:buChar char="•"/>
            </a:pPr>
            <a:r>
              <a:rPr lang="en-GB" b="1" i="0" dirty="0">
                <a:solidFill>
                  <a:schemeClr val="bg1"/>
                </a:solidFill>
                <a:effectLst/>
                <a:latin typeface="Roboto" panose="02000000000000000000" pitchFamily="2" charset="0"/>
              </a:rPr>
              <a:t>High maintenance</a:t>
            </a:r>
            <a:endParaRPr lang="en-GB" b="1" dirty="0">
              <a:solidFill>
                <a:schemeClr val="bg1"/>
              </a:solidFill>
              <a:latin typeface="Roboto" panose="02000000000000000000" pitchFamily="2" charset="0"/>
            </a:endParaRPr>
          </a:p>
          <a:p>
            <a:pPr marL="285750" indent="-285750" algn="just">
              <a:buFont typeface="Arial" panose="020B0604020202020204" pitchFamily="34" charset="0"/>
              <a:buChar char="•"/>
            </a:pPr>
            <a:r>
              <a:rPr lang="en-GB" b="1" i="0" dirty="0">
                <a:solidFill>
                  <a:schemeClr val="bg1"/>
                </a:solidFill>
                <a:effectLst/>
                <a:latin typeface="Roboto" panose="02000000000000000000" pitchFamily="2" charset="0"/>
              </a:rPr>
              <a:t>Wireless systems have low data transfer rates</a:t>
            </a:r>
            <a:endParaRPr lang="en-GB" dirty="0">
              <a:solidFill>
                <a:schemeClr val="bg1"/>
              </a:solidFill>
              <a:latin typeface="Times New Roman" panose="02020603050405020304" pitchFamily="18" charset="0"/>
              <a:cs typeface="Times New Roman" panose="02020603050405020304" pitchFamily="18" charset="0"/>
            </a:endParaRPr>
          </a:p>
        </p:txBody>
      </p:sp>
      <p:pic>
        <p:nvPicPr>
          <p:cNvPr id="20482" name="Picture 2" descr="What is Star Topology?">
            <a:extLst>
              <a:ext uri="{FF2B5EF4-FFF2-40B4-BE49-F238E27FC236}">
                <a16:creationId xmlns:a16="http://schemas.microsoft.com/office/drawing/2014/main" id="{469A49A5-C725-4F08-961B-DF8101103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004" y="179730"/>
            <a:ext cx="1945432" cy="151095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What is Star Topology? - theinfozones.com">
            <a:extLst>
              <a:ext uri="{FF2B5EF4-FFF2-40B4-BE49-F238E27FC236}">
                <a16:creationId xmlns:a16="http://schemas.microsoft.com/office/drawing/2014/main" id="{6AF0BF22-3385-4638-A4EA-75CDC3296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382" y="61706"/>
            <a:ext cx="2790825" cy="1510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0387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7EEB-68B1-42A3-8592-DA8F1D504012}"/>
              </a:ext>
            </a:extLst>
          </p:cNvPr>
          <p:cNvSpPr>
            <a:spLocks noGrp="1"/>
          </p:cNvSpPr>
          <p:nvPr>
            <p:ph type="title"/>
          </p:nvPr>
        </p:nvSpPr>
        <p:spPr/>
        <p:txBody>
          <a:bodyPr/>
          <a:lstStyle/>
          <a:p>
            <a:r>
              <a:rPr lang="en-GB" dirty="0"/>
              <a:t>Mesh Topology</a:t>
            </a:r>
          </a:p>
        </p:txBody>
      </p:sp>
      <p:sp>
        <p:nvSpPr>
          <p:cNvPr id="3" name="Content Placeholder 2">
            <a:extLst>
              <a:ext uri="{FF2B5EF4-FFF2-40B4-BE49-F238E27FC236}">
                <a16:creationId xmlns:a16="http://schemas.microsoft.com/office/drawing/2014/main" id="{EF939C81-3F74-4E35-813E-7E49959F2000}"/>
              </a:ext>
            </a:extLst>
          </p:cNvPr>
          <p:cNvSpPr>
            <a:spLocks noGrp="1"/>
          </p:cNvSpPr>
          <p:nvPr>
            <p:ph idx="1"/>
          </p:nvPr>
        </p:nvSpPr>
        <p:spPr>
          <a:xfrm>
            <a:off x="838200" y="1825625"/>
            <a:ext cx="7138182" cy="4351338"/>
          </a:xfrm>
        </p:spPr>
        <p:txBody>
          <a:bodyPr>
            <a:normAutofit/>
          </a:bodyPr>
          <a:lstStyle/>
          <a:p>
            <a:pPr algn="just"/>
            <a:r>
              <a:rPr lang="en-GB" i="0" dirty="0">
                <a:solidFill>
                  <a:srgbClr val="202124"/>
                </a:solidFill>
                <a:effectLst/>
                <a:latin typeface="arial" panose="020B0604020202020204" pitchFamily="34" charset="0"/>
              </a:rPr>
              <a:t>Mesh topology is a type of networking in which all the computers are inter-connected to each other</a:t>
            </a:r>
          </a:p>
          <a:p>
            <a:pPr algn="just"/>
            <a:r>
              <a:rPr lang="en-GB" dirty="0">
                <a:solidFill>
                  <a:srgbClr val="202124"/>
                </a:solidFill>
                <a:latin typeface="arial" panose="020B0604020202020204" pitchFamily="34" charset="0"/>
              </a:rPr>
              <a:t>T</a:t>
            </a:r>
            <a:r>
              <a:rPr lang="en-GB" i="0" dirty="0">
                <a:solidFill>
                  <a:srgbClr val="202124"/>
                </a:solidFill>
                <a:effectLst/>
                <a:latin typeface="arial" panose="020B0604020202020204" pitchFamily="34" charset="0"/>
              </a:rPr>
              <a:t>he connections between devices take place randomly</a:t>
            </a:r>
          </a:p>
          <a:p>
            <a:pPr algn="just"/>
            <a:r>
              <a:rPr lang="en-GB" dirty="0">
                <a:solidFill>
                  <a:srgbClr val="202124"/>
                </a:solidFill>
                <a:latin typeface="arial" panose="020B0604020202020204" pitchFamily="34" charset="0"/>
              </a:rPr>
              <a:t>C</a:t>
            </a:r>
            <a:r>
              <a:rPr lang="en-GB" i="0" dirty="0">
                <a:solidFill>
                  <a:srgbClr val="202124"/>
                </a:solidFill>
                <a:effectLst/>
                <a:latin typeface="arial" panose="020B0604020202020204" pitchFamily="34" charset="0"/>
              </a:rPr>
              <a:t>onnected nodes can be computers, switches, hubs, or any other devices</a:t>
            </a:r>
          </a:p>
          <a:p>
            <a:pPr algn="just"/>
            <a:r>
              <a:rPr lang="en-GB" i="0" dirty="0">
                <a:solidFill>
                  <a:srgbClr val="202124"/>
                </a:solidFill>
                <a:effectLst/>
                <a:latin typeface="arial" panose="020B0604020202020204" pitchFamily="34" charset="0"/>
              </a:rPr>
              <a:t>Each node is capable of sending messages to and receiving messages from other nodes</a:t>
            </a:r>
          </a:p>
        </p:txBody>
      </p:sp>
      <p:sp>
        <p:nvSpPr>
          <p:cNvPr id="4" name="Rectangle 3">
            <a:extLst>
              <a:ext uri="{FF2B5EF4-FFF2-40B4-BE49-F238E27FC236}">
                <a16:creationId xmlns:a16="http://schemas.microsoft.com/office/drawing/2014/main" id="{ACD46B1B-9FEE-465A-BBFC-D82F47F7420F}"/>
              </a:ext>
            </a:extLst>
          </p:cNvPr>
          <p:cNvSpPr/>
          <p:nvPr/>
        </p:nvSpPr>
        <p:spPr>
          <a:xfrm>
            <a:off x="7976382" y="1785657"/>
            <a:ext cx="4131212" cy="22546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GB" sz="1600" b="1" u="sng" dirty="0">
                <a:solidFill>
                  <a:schemeClr val="bg1"/>
                </a:solidFill>
                <a:latin typeface="Times New Roman" panose="02020603050405020304" pitchFamily="18" charset="0"/>
                <a:cs typeface="Times New Roman" panose="02020603050405020304" pitchFamily="18" charset="0"/>
              </a:rPr>
              <a:t>Advantage:</a:t>
            </a:r>
          </a:p>
          <a:p>
            <a:pPr marL="342900" indent="-342900" algn="just">
              <a:buFont typeface="Arial" panose="020B0604020202020204" pitchFamily="34" charset="0"/>
              <a:buChar char="•"/>
            </a:pPr>
            <a:r>
              <a:rPr lang="en-GB" sz="1600" b="1" i="0" dirty="0">
                <a:solidFill>
                  <a:schemeClr val="bg1"/>
                </a:solidFill>
                <a:effectLst/>
                <a:latin typeface="Roboto" panose="02000000000000000000" pitchFamily="2" charset="0"/>
              </a:rPr>
              <a:t>Mesh Topology can manage a high level of traffic</a:t>
            </a:r>
          </a:p>
          <a:p>
            <a:pPr marL="342900" indent="-342900" algn="just">
              <a:buFont typeface="Arial" panose="020B0604020202020204" pitchFamily="34" charset="0"/>
              <a:buChar char="•"/>
            </a:pPr>
            <a:r>
              <a:rPr lang="en-GB" sz="1600" b="1" i="0" dirty="0">
                <a:solidFill>
                  <a:schemeClr val="bg1"/>
                </a:solidFill>
                <a:effectLst/>
                <a:latin typeface="Roboto" panose="02000000000000000000" pitchFamily="2" charset="0"/>
              </a:rPr>
              <a:t>Failure of one single device does not affect the</a:t>
            </a:r>
            <a:r>
              <a:rPr lang="en-GB" sz="1600" b="0" i="0" dirty="0">
                <a:solidFill>
                  <a:schemeClr val="bg1"/>
                </a:solidFill>
                <a:effectLst/>
                <a:latin typeface="Roboto" panose="02000000000000000000" pitchFamily="2" charset="0"/>
              </a:rPr>
              <a:t> </a:t>
            </a:r>
            <a:r>
              <a:rPr lang="en-GB" sz="1600" b="1" i="0" dirty="0">
                <a:solidFill>
                  <a:schemeClr val="bg1"/>
                </a:solidFill>
                <a:effectLst/>
                <a:latin typeface="Roboto" panose="02000000000000000000" pitchFamily="2" charset="0"/>
              </a:rPr>
              <a:t>network</a:t>
            </a:r>
            <a:endParaRPr lang="en-GB" sz="1600" b="1" dirty="0">
              <a:solidFill>
                <a:schemeClr val="bg1"/>
              </a:solidFill>
              <a:latin typeface="Roboto" panose="02000000000000000000" pitchFamily="2" charset="0"/>
            </a:endParaRPr>
          </a:p>
          <a:p>
            <a:pPr marL="342900" indent="-342900" algn="just">
              <a:buFont typeface="Arial" panose="020B0604020202020204" pitchFamily="34" charset="0"/>
              <a:buChar char="•"/>
            </a:pPr>
            <a:r>
              <a:rPr lang="en-GB" sz="1600" b="1" i="0" dirty="0">
                <a:solidFill>
                  <a:schemeClr val="bg1"/>
                </a:solidFill>
                <a:effectLst/>
                <a:latin typeface="Roboto" panose="02000000000000000000" pitchFamily="2" charset="0"/>
              </a:rPr>
              <a:t>Data transmission is consistent since failure in the network does not disrupt the process</a:t>
            </a:r>
            <a:r>
              <a:rPr lang="en-GB" sz="1600" b="0" i="0" dirty="0">
                <a:solidFill>
                  <a:schemeClr val="bg1"/>
                </a:solidFill>
                <a:effectLst/>
                <a:latin typeface="Rubik"/>
              </a:rPr>
              <a:t>.</a:t>
            </a:r>
          </a:p>
        </p:txBody>
      </p:sp>
      <p:sp>
        <p:nvSpPr>
          <p:cNvPr id="5" name="Rectangle 4">
            <a:extLst>
              <a:ext uri="{FF2B5EF4-FFF2-40B4-BE49-F238E27FC236}">
                <a16:creationId xmlns:a16="http://schemas.microsoft.com/office/drawing/2014/main" id="{0DA23D24-8DBB-4203-87BB-E16FCFA7D3E6}"/>
              </a:ext>
            </a:extLst>
          </p:cNvPr>
          <p:cNvSpPr/>
          <p:nvPr/>
        </p:nvSpPr>
        <p:spPr>
          <a:xfrm>
            <a:off x="7976382" y="4175259"/>
            <a:ext cx="4131212" cy="24787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GB" sz="2000" b="1" u="sng" dirty="0">
                <a:solidFill>
                  <a:schemeClr val="bg1"/>
                </a:solidFill>
                <a:latin typeface="Times New Roman" panose="02020603050405020304" pitchFamily="18" charset="0"/>
                <a:cs typeface="Times New Roman" panose="02020603050405020304" pitchFamily="18" charset="0"/>
              </a:rPr>
              <a:t>Disadvantage :</a:t>
            </a:r>
            <a:endParaRPr lang="en-GB" sz="2000" dirty="0">
              <a:solidFill>
                <a:schemeClr val="bg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2000" b="1" i="0" dirty="0">
                <a:solidFill>
                  <a:schemeClr val="bg1"/>
                </a:solidFill>
                <a:effectLst/>
                <a:latin typeface="Roboto" panose="02000000000000000000" pitchFamily="2" charset="0"/>
              </a:rPr>
              <a:t>High cost</a:t>
            </a:r>
          </a:p>
          <a:p>
            <a:pPr marL="285750" indent="-285750" algn="just">
              <a:buFont typeface="Arial" panose="020B0604020202020204" pitchFamily="34" charset="0"/>
              <a:buChar char="•"/>
            </a:pPr>
            <a:r>
              <a:rPr lang="en-GB" sz="2000" b="1" i="0" dirty="0">
                <a:solidFill>
                  <a:schemeClr val="bg1"/>
                </a:solidFill>
                <a:effectLst/>
                <a:latin typeface="Roboto" panose="02000000000000000000" pitchFamily="2" charset="0"/>
              </a:rPr>
              <a:t>Time-consuming to build and maintain</a:t>
            </a:r>
            <a:endParaRPr lang="en-GB" sz="2000" b="1" dirty="0">
              <a:solidFill>
                <a:schemeClr val="bg1"/>
              </a:solidFill>
              <a:latin typeface="Roboto" panose="02000000000000000000" pitchFamily="2" charset="0"/>
            </a:endParaRPr>
          </a:p>
          <a:p>
            <a:pPr marL="285750" indent="-285750" algn="just">
              <a:buFont typeface="Arial" panose="020B0604020202020204" pitchFamily="34" charset="0"/>
              <a:buChar char="•"/>
            </a:pPr>
            <a:r>
              <a:rPr lang="en-GB" sz="2000" b="1" i="0" dirty="0">
                <a:solidFill>
                  <a:schemeClr val="bg1"/>
                </a:solidFill>
                <a:effectLst/>
                <a:latin typeface="Roboto" panose="02000000000000000000" pitchFamily="2" charset="0"/>
              </a:rPr>
              <a:t>Each node has an increased workload</a:t>
            </a:r>
          </a:p>
          <a:p>
            <a:pPr marL="285750" indent="-285750" algn="just">
              <a:buFont typeface="Arial" panose="020B0604020202020204" pitchFamily="34" charset="0"/>
              <a:buChar char="•"/>
            </a:pPr>
            <a:r>
              <a:rPr lang="en-GB" sz="2000" b="1" i="0" dirty="0">
                <a:solidFill>
                  <a:schemeClr val="bg1"/>
                </a:solidFill>
                <a:effectLst/>
                <a:latin typeface="Roboto" panose="02000000000000000000" pitchFamily="2" charset="0"/>
              </a:rPr>
              <a:t>High risk of redundant connection</a:t>
            </a:r>
            <a:r>
              <a:rPr lang="en-GB" sz="2000" b="0" i="0" dirty="0">
                <a:solidFill>
                  <a:schemeClr val="bg1"/>
                </a:solidFill>
                <a:effectLst/>
                <a:latin typeface="Rubik"/>
              </a:rPr>
              <a:t>.</a:t>
            </a:r>
          </a:p>
        </p:txBody>
      </p:sp>
      <p:pic>
        <p:nvPicPr>
          <p:cNvPr id="24578" name="Picture 2" descr="Advantages and disadvantages of mesh topology - IT Release">
            <a:extLst>
              <a:ext uri="{FF2B5EF4-FFF2-40B4-BE49-F238E27FC236}">
                <a16:creationId xmlns:a16="http://schemas.microsoft.com/office/drawing/2014/main" id="{288BC0EB-4C5A-4DEA-B7F5-8EBECC272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646" y="77452"/>
            <a:ext cx="4611565"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0220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7EEB-68B1-42A3-8592-DA8F1D504012}"/>
              </a:ext>
            </a:extLst>
          </p:cNvPr>
          <p:cNvSpPr>
            <a:spLocks noGrp="1"/>
          </p:cNvSpPr>
          <p:nvPr>
            <p:ph type="title"/>
          </p:nvPr>
        </p:nvSpPr>
        <p:spPr/>
        <p:txBody>
          <a:bodyPr/>
          <a:lstStyle/>
          <a:p>
            <a:r>
              <a:rPr lang="en-GB" dirty="0"/>
              <a:t>Tree Topology</a:t>
            </a:r>
          </a:p>
        </p:txBody>
      </p:sp>
      <p:sp>
        <p:nvSpPr>
          <p:cNvPr id="3" name="Content Placeholder 2">
            <a:extLst>
              <a:ext uri="{FF2B5EF4-FFF2-40B4-BE49-F238E27FC236}">
                <a16:creationId xmlns:a16="http://schemas.microsoft.com/office/drawing/2014/main" id="{EF939C81-3F74-4E35-813E-7E49959F2000}"/>
              </a:ext>
            </a:extLst>
          </p:cNvPr>
          <p:cNvSpPr>
            <a:spLocks noGrp="1"/>
          </p:cNvSpPr>
          <p:nvPr>
            <p:ph idx="1"/>
          </p:nvPr>
        </p:nvSpPr>
        <p:spPr>
          <a:xfrm>
            <a:off x="838200" y="1825625"/>
            <a:ext cx="7138182" cy="4351338"/>
          </a:xfrm>
        </p:spPr>
        <p:txBody>
          <a:bodyPr/>
          <a:lstStyle/>
          <a:p>
            <a:pPr algn="just"/>
            <a:r>
              <a:rPr lang="en-GB" i="0" dirty="0">
                <a:solidFill>
                  <a:srgbClr val="202124"/>
                </a:solidFill>
                <a:effectLst/>
                <a:latin typeface="Times New Roman" panose="02020603050405020304" pitchFamily="18" charset="0"/>
                <a:cs typeface="Times New Roman" panose="02020603050405020304" pitchFamily="18" charset="0"/>
              </a:rPr>
              <a:t>Tree Topology is a topology which is having a tree structure in which all the computer are connected like the branches which are connected with the tree.</a:t>
            </a:r>
          </a:p>
          <a:p>
            <a:pPr algn="just"/>
            <a:r>
              <a:rPr lang="en-GB" dirty="0">
                <a:solidFill>
                  <a:srgbClr val="202124"/>
                </a:solidFill>
                <a:latin typeface="Times New Roman" panose="02020603050405020304" pitchFamily="18" charset="0"/>
                <a:cs typeface="Times New Roman" panose="02020603050405020304" pitchFamily="18" charset="0"/>
              </a:rPr>
              <a:t>T</a:t>
            </a:r>
            <a:r>
              <a:rPr lang="en-GB" i="0" dirty="0">
                <a:solidFill>
                  <a:srgbClr val="202124"/>
                </a:solidFill>
                <a:effectLst/>
                <a:latin typeface="Times New Roman" panose="02020603050405020304" pitchFamily="18" charset="0"/>
                <a:cs typeface="Times New Roman" panose="02020603050405020304" pitchFamily="18" charset="0"/>
              </a:rPr>
              <a:t>ree topology is called as a combination of a Bus and Start network topology</a:t>
            </a:r>
          </a:p>
          <a:p>
            <a:pPr algn="just"/>
            <a:r>
              <a:rPr lang="en-GB" i="0" dirty="0">
                <a:solidFill>
                  <a:srgbClr val="202124"/>
                </a:solidFill>
                <a:effectLst/>
                <a:latin typeface="Times New Roman" panose="02020603050405020304" pitchFamily="18" charset="0"/>
                <a:cs typeface="Times New Roman" panose="02020603050405020304" pitchFamily="18" charset="0"/>
              </a:rPr>
              <a:t>Tree topology is suitable for large networks, spread into many branches</a:t>
            </a:r>
            <a:endParaRPr lang="en-GB"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DA23D24-8DBB-4203-87BB-E16FCFA7D3E6}"/>
              </a:ext>
            </a:extLst>
          </p:cNvPr>
          <p:cNvSpPr/>
          <p:nvPr/>
        </p:nvSpPr>
        <p:spPr>
          <a:xfrm>
            <a:off x="7976382" y="4175259"/>
            <a:ext cx="4131212" cy="24787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GB" b="1" u="sng" dirty="0">
                <a:solidFill>
                  <a:schemeClr val="bg1"/>
                </a:solidFill>
                <a:latin typeface="Times New Roman" panose="02020603050405020304" pitchFamily="18" charset="0"/>
                <a:cs typeface="Times New Roman" panose="02020603050405020304" pitchFamily="18" charset="0"/>
              </a:rPr>
              <a:t>Disadvantage :</a:t>
            </a:r>
            <a:endParaRPr lang="en-GB" dirty="0">
              <a:solidFill>
                <a:schemeClr val="bg1"/>
              </a:solidFill>
              <a:latin typeface="Times New Roman" panose="02020603050405020304" pitchFamily="18" charset="0"/>
              <a:cs typeface="Times New Roman" panose="02020603050405020304" pitchFamily="18" charset="0"/>
            </a:endParaRPr>
          </a:p>
          <a:p>
            <a:pPr algn="just">
              <a:buFont typeface="+mj-lt"/>
              <a:buAutoNum type="arabicPeriod"/>
            </a:pPr>
            <a:r>
              <a:rPr lang="en-GB" b="0" i="0" dirty="0">
                <a:solidFill>
                  <a:schemeClr val="bg1"/>
                </a:solidFill>
                <a:effectLst/>
                <a:latin typeface="Work Sans" panose="020B0604020202020204" pitchFamily="2" charset="0"/>
              </a:rPr>
              <a:t>Large cabling is required as compared to star and bus topology.</a:t>
            </a:r>
          </a:p>
          <a:p>
            <a:pPr algn="just">
              <a:buFont typeface="+mj-lt"/>
              <a:buAutoNum type="arabicPeriod"/>
            </a:pPr>
            <a:r>
              <a:rPr lang="en-GB" b="0" i="0" dirty="0">
                <a:solidFill>
                  <a:schemeClr val="bg1"/>
                </a:solidFill>
                <a:effectLst/>
                <a:latin typeface="Work Sans" panose="020B0604020202020204" pitchFamily="2" charset="0"/>
              </a:rPr>
              <a:t>On the failure of a hub, the entire network fails.</a:t>
            </a:r>
          </a:p>
          <a:p>
            <a:pPr algn="just">
              <a:buFont typeface="+mj-lt"/>
              <a:buAutoNum type="arabicPeriod"/>
            </a:pPr>
            <a:r>
              <a:rPr lang="en-GB" b="0" i="0" dirty="0">
                <a:solidFill>
                  <a:schemeClr val="bg1"/>
                </a:solidFill>
                <a:effectLst/>
                <a:latin typeface="Work Sans" panose="020B0604020202020204" pitchFamily="2" charset="0"/>
              </a:rPr>
              <a:t>Tree network is very difficult to configure than other </a:t>
            </a:r>
            <a:r>
              <a:rPr lang="en-GB" b="0" i="0" u="none" strike="noStrike" dirty="0">
                <a:solidFill>
                  <a:schemeClr val="bg1"/>
                </a:solidFill>
                <a:effectLst/>
                <a:latin typeface="Work Sans" panose="020B0604020202020204" pitchFamily="2" charset="0"/>
              </a:rPr>
              <a:t>network topologies</a:t>
            </a:r>
            <a:r>
              <a:rPr lang="en-GB" b="0" i="0" dirty="0">
                <a:solidFill>
                  <a:schemeClr val="bg1"/>
                </a:solidFill>
                <a:effectLst/>
                <a:latin typeface="Work Sans" panose="020B0604020202020204" pitchFamily="2" charset="0"/>
              </a:rPr>
              <a:t>.</a:t>
            </a:r>
          </a:p>
        </p:txBody>
      </p:sp>
      <p:pic>
        <p:nvPicPr>
          <p:cNvPr id="22530" name="Picture 2" descr="Tree Topology in Computer Network | Working concept of Tree Topology |  Advantages and Disadvantages of Tree Topology">
            <a:extLst>
              <a:ext uri="{FF2B5EF4-FFF2-40B4-BE49-F238E27FC236}">
                <a16:creationId xmlns:a16="http://schemas.microsoft.com/office/drawing/2014/main" id="{4471EF4C-3B0A-4CF7-8EAC-881177941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525" y="5139543"/>
            <a:ext cx="3028950" cy="1514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Tree Topology |Network Topology| Working| Advantages and disadvantages -  YouTube">
            <a:extLst>
              <a:ext uri="{FF2B5EF4-FFF2-40B4-BE49-F238E27FC236}">
                <a16:creationId xmlns:a16="http://schemas.microsoft.com/office/drawing/2014/main" id="{5852DB94-4D2E-4DE1-870F-2EA29FF4B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382" y="43657"/>
            <a:ext cx="4215617"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CD46B1B-9FEE-465A-BBFC-D82F47F7420F}"/>
              </a:ext>
            </a:extLst>
          </p:cNvPr>
          <p:cNvSpPr/>
          <p:nvPr/>
        </p:nvSpPr>
        <p:spPr>
          <a:xfrm>
            <a:off x="7976382" y="1561565"/>
            <a:ext cx="4131212" cy="24787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GB" sz="1600" b="1" u="sng" dirty="0">
                <a:solidFill>
                  <a:schemeClr val="bg1"/>
                </a:solidFill>
                <a:latin typeface="Times New Roman" panose="02020603050405020304" pitchFamily="18" charset="0"/>
                <a:cs typeface="Times New Roman" panose="02020603050405020304" pitchFamily="18" charset="0"/>
              </a:rPr>
              <a:t>Advantage:</a:t>
            </a:r>
          </a:p>
          <a:p>
            <a:pPr algn="just">
              <a:buFont typeface="Arial" panose="020B0604020202020204" pitchFamily="34" charset="0"/>
              <a:buChar char="•"/>
            </a:pPr>
            <a:r>
              <a:rPr lang="en-GB" sz="1600" b="0" i="0" dirty="0">
                <a:solidFill>
                  <a:schemeClr val="bg1"/>
                </a:solidFill>
                <a:effectLst/>
                <a:latin typeface="arial" panose="020B0604020202020204" pitchFamily="34" charset="0"/>
              </a:rPr>
              <a:t>It is a combination of bus and star topology.</a:t>
            </a:r>
          </a:p>
          <a:p>
            <a:pPr algn="just">
              <a:buFont typeface="Arial" panose="020B0604020202020204" pitchFamily="34" charset="0"/>
              <a:buChar char="•"/>
            </a:pPr>
            <a:r>
              <a:rPr lang="en-GB" sz="1600" b="0" i="0" dirty="0">
                <a:solidFill>
                  <a:schemeClr val="bg1"/>
                </a:solidFill>
                <a:effectLst/>
                <a:latin typeface="arial" panose="020B0604020202020204" pitchFamily="34" charset="0"/>
              </a:rPr>
              <a:t>It provides high scalability, as leaf nodes can add more nodes in the hierarchical chain.</a:t>
            </a:r>
          </a:p>
          <a:p>
            <a:pPr algn="just">
              <a:buFont typeface="Arial" panose="020B0604020202020204" pitchFamily="34" charset="0"/>
              <a:buChar char="•"/>
            </a:pPr>
            <a:r>
              <a:rPr lang="en-GB" sz="1600" b="0" i="0" dirty="0">
                <a:solidFill>
                  <a:schemeClr val="bg1"/>
                </a:solidFill>
                <a:effectLst/>
                <a:latin typeface="arial" panose="020B0604020202020204" pitchFamily="34" charset="0"/>
              </a:rPr>
              <a:t>Other nodes in a network are not affected, if one of their nodes get damaged.</a:t>
            </a:r>
          </a:p>
          <a:p>
            <a:pPr algn="just">
              <a:buFont typeface="Arial" panose="020B0604020202020204" pitchFamily="34" charset="0"/>
              <a:buChar char="•"/>
            </a:pPr>
            <a:r>
              <a:rPr lang="en-GB" sz="1600" b="0" i="0" dirty="0">
                <a:solidFill>
                  <a:schemeClr val="bg1"/>
                </a:solidFill>
                <a:effectLst/>
                <a:latin typeface="arial" panose="020B0604020202020204" pitchFamily="34" charset="0"/>
              </a:rPr>
              <a:t>It provides easy maintenance and fault identification.</a:t>
            </a:r>
          </a:p>
        </p:txBody>
      </p:sp>
    </p:spTree>
    <p:extLst>
      <p:ext uri="{BB962C8B-B14F-4D97-AF65-F5344CB8AC3E}">
        <p14:creationId xmlns:p14="http://schemas.microsoft.com/office/powerpoint/2010/main" val="13758294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7EEB-68B1-42A3-8592-DA8F1D504012}"/>
              </a:ext>
            </a:extLst>
          </p:cNvPr>
          <p:cNvSpPr>
            <a:spLocks noGrp="1"/>
          </p:cNvSpPr>
          <p:nvPr>
            <p:ph type="title"/>
          </p:nvPr>
        </p:nvSpPr>
        <p:spPr/>
        <p:txBody>
          <a:bodyPr/>
          <a:lstStyle/>
          <a:p>
            <a:r>
              <a:rPr lang="en-GB" dirty="0"/>
              <a:t>Hybrid Topology</a:t>
            </a:r>
          </a:p>
        </p:txBody>
      </p:sp>
      <p:sp>
        <p:nvSpPr>
          <p:cNvPr id="3" name="Content Placeholder 2">
            <a:extLst>
              <a:ext uri="{FF2B5EF4-FFF2-40B4-BE49-F238E27FC236}">
                <a16:creationId xmlns:a16="http://schemas.microsoft.com/office/drawing/2014/main" id="{EF939C81-3F74-4E35-813E-7E49959F2000}"/>
              </a:ext>
            </a:extLst>
          </p:cNvPr>
          <p:cNvSpPr>
            <a:spLocks noGrp="1"/>
          </p:cNvSpPr>
          <p:nvPr>
            <p:ph idx="1"/>
          </p:nvPr>
        </p:nvSpPr>
        <p:spPr>
          <a:xfrm>
            <a:off x="838200" y="1825625"/>
            <a:ext cx="7138182" cy="4351338"/>
          </a:xfrm>
        </p:spPr>
        <p:txBody>
          <a:bodyPr/>
          <a:lstStyle/>
          <a:p>
            <a:pPr algn="just"/>
            <a:r>
              <a:rPr lang="en-GB" i="0" dirty="0">
                <a:solidFill>
                  <a:srgbClr val="202124"/>
                </a:solidFill>
                <a:effectLst/>
                <a:latin typeface="Times New Roman" panose="02020603050405020304" pitchFamily="18" charset="0"/>
                <a:cs typeface="Times New Roman" panose="02020603050405020304" pitchFamily="18" charset="0"/>
              </a:rPr>
              <a:t>Hybrid topology is an integration of two or more different topologies to form a resultant topology which has many advantages (as well as disadvantages) of all the constituent basic topologies rather than having characteristics of one specific topology</a:t>
            </a:r>
          </a:p>
          <a:p>
            <a:pPr algn="just"/>
            <a:r>
              <a:rPr lang="en-GB" i="0" dirty="0">
                <a:solidFill>
                  <a:srgbClr val="202124"/>
                </a:solidFill>
                <a:effectLst/>
                <a:latin typeface="Times New Roman" panose="02020603050405020304" pitchFamily="18" charset="0"/>
                <a:cs typeface="Times New Roman" panose="02020603050405020304" pitchFamily="18" charset="0"/>
              </a:rPr>
              <a:t>a home network that uses both Wi-Fi and Ethernet cables to connect computers is a hybrid</a:t>
            </a:r>
            <a:endParaRPr lang="en-GB"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CD46B1B-9FEE-465A-BBFC-D82F47F7420F}"/>
              </a:ext>
            </a:extLst>
          </p:cNvPr>
          <p:cNvSpPr/>
          <p:nvPr/>
        </p:nvSpPr>
        <p:spPr>
          <a:xfrm>
            <a:off x="7976382" y="1785657"/>
            <a:ext cx="4131212" cy="22546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GB" sz="2000" b="1" u="sng" dirty="0">
                <a:solidFill>
                  <a:schemeClr val="bg1"/>
                </a:solidFill>
                <a:latin typeface="Times New Roman" panose="02020603050405020304" pitchFamily="18" charset="0"/>
                <a:cs typeface="Times New Roman" panose="02020603050405020304" pitchFamily="18" charset="0"/>
              </a:rPr>
              <a:t>Advantage:</a:t>
            </a:r>
          </a:p>
          <a:p>
            <a:pPr algn="l" fontAlgn="base">
              <a:buFont typeface="Arial" panose="020B0604020202020204" pitchFamily="34" charset="0"/>
              <a:buChar char="•"/>
            </a:pPr>
            <a:r>
              <a:rPr lang="en-GB" sz="2000" b="0" i="0" dirty="0">
                <a:solidFill>
                  <a:schemeClr val="bg1"/>
                </a:solidFill>
                <a:effectLst/>
                <a:latin typeface="urw-din"/>
              </a:rPr>
              <a:t>It is extremely flexible.</a:t>
            </a:r>
          </a:p>
          <a:p>
            <a:pPr algn="l" fontAlgn="base">
              <a:buFont typeface="Arial" panose="020B0604020202020204" pitchFamily="34" charset="0"/>
              <a:buChar char="•"/>
            </a:pPr>
            <a:r>
              <a:rPr lang="en-GB" sz="2000" b="0" i="0" dirty="0">
                <a:solidFill>
                  <a:schemeClr val="bg1"/>
                </a:solidFill>
                <a:effectLst/>
                <a:latin typeface="urw-din"/>
              </a:rPr>
              <a:t>It is very reliable.</a:t>
            </a:r>
          </a:p>
          <a:p>
            <a:pPr algn="l" fontAlgn="base">
              <a:buFont typeface="Arial" panose="020B0604020202020204" pitchFamily="34" charset="0"/>
              <a:buChar char="•"/>
            </a:pPr>
            <a:r>
              <a:rPr lang="en-GB" sz="2000" b="0" i="0" dirty="0">
                <a:solidFill>
                  <a:schemeClr val="bg1"/>
                </a:solidFill>
                <a:effectLst/>
                <a:latin typeface="urw-din"/>
              </a:rPr>
              <a:t>Handles large volume of traffic.</a:t>
            </a:r>
          </a:p>
          <a:p>
            <a:pPr algn="l" fontAlgn="base">
              <a:buFont typeface="Arial" panose="020B0604020202020204" pitchFamily="34" charset="0"/>
              <a:buChar char="•"/>
            </a:pPr>
            <a:r>
              <a:rPr lang="en-GB" sz="2000" b="0" i="0" dirty="0">
                <a:solidFill>
                  <a:schemeClr val="bg1"/>
                </a:solidFill>
                <a:effectLst/>
                <a:latin typeface="urw-din"/>
              </a:rPr>
              <a:t>It is used for create large network.</a:t>
            </a:r>
          </a:p>
          <a:p>
            <a:pPr fontAlgn="base">
              <a:buFont typeface="Arial" panose="020B0604020202020204" pitchFamily="34" charset="0"/>
              <a:buChar char="•"/>
            </a:pPr>
            <a:r>
              <a:rPr lang="en-GB" sz="2000" b="0" i="0" dirty="0">
                <a:solidFill>
                  <a:schemeClr val="bg1"/>
                </a:solidFill>
                <a:effectLst/>
                <a:latin typeface="urw-din"/>
              </a:rPr>
              <a:t>Can be modified as per requirement.</a:t>
            </a:r>
          </a:p>
        </p:txBody>
      </p:sp>
      <p:sp>
        <p:nvSpPr>
          <p:cNvPr id="5" name="Rectangle 4">
            <a:extLst>
              <a:ext uri="{FF2B5EF4-FFF2-40B4-BE49-F238E27FC236}">
                <a16:creationId xmlns:a16="http://schemas.microsoft.com/office/drawing/2014/main" id="{0DA23D24-8DBB-4203-87BB-E16FCFA7D3E6}"/>
              </a:ext>
            </a:extLst>
          </p:cNvPr>
          <p:cNvSpPr/>
          <p:nvPr/>
        </p:nvSpPr>
        <p:spPr>
          <a:xfrm>
            <a:off x="7976382" y="4175259"/>
            <a:ext cx="4131212" cy="24787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GB" b="1" u="sng" dirty="0">
                <a:solidFill>
                  <a:schemeClr val="bg1"/>
                </a:solidFill>
                <a:latin typeface="Times New Roman" panose="02020603050405020304" pitchFamily="18" charset="0"/>
                <a:cs typeface="Times New Roman" panose="02020603050405020304" pitchFamily="18" charset="0"/>
              </a:rPr>
              <a:t>Disadvantage :</a:t>
            </a:r>
            <a:endParaRPr lang="en-GB" dirty="0">
              <a:solidFill>
                <a:schemeClr val="bg1"/>
              </a:solidFill>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r>
              <a:rPr lang="en-GB" b="0" i="0" dirty="0">
                <a:solidFill>
                  <a:schemeClr val="bg1"/>
                </a:solidFill>
                <a:effectLst/>
                <a:latin typeface="urw-din"/>
              </a:rPr>
              <a:t>It is a type of network expensive.</a:t>
            </a:r>
          </a:p>
          <a:p>
            <a:pPr algn="l" fontAlgn="base">
              <a:buFont typeface="Arial" panose="020B0604020202020204" pitchFamily="34" charset="0"/>
              <a:buChar char="•"/>
            </a:pPr>
            <a:r>
              <a:rPr lang="en-GB" b="0" i="0" dirty="0">
                <a:solidFill>
                  <a:schemeClr val="bg1"/>
                </a:solidFill>
                <a:effectLst/>
                <a:latin typeface="urw-din"/>
              </a:rPr>
              <a:t>Design of a hybrid network is very complex.</a:t>
            </a:r>
          </a:p>
          <a:p>
            <a:pPr fontAlgn="base">
              <a:buFont typeface="Arial" panose="020B0604020202020204" pitchFamily="34" charset="0"/>
              <a:buChar char="•"/>
            </a:pPr>
            <a:r>
              <a:rPr lang="en-GB" b="0" i="0" dirty="0">
                <a:solidFill>
                  <a:schemeClr val="bg1"/>
                </a:solidFill>
                <a:effectLst/>
                <a:latin typeface="urw-din"/>
              </a:rPr>
              <a:t>Installation is a difficult process.</a:t>
            </a:r>
          </a:p>
          <a:p>
            <a:pPr algn="l" fontAlgn="base">
              <a:buFont typeface="Arial" panose="020B0604020202020204" pitchFamily="34" charset="0"/>
              <a:buChar char="•"/>
            </a:pPr>
            <a:r>
              <a:rPr lang="en-GB" b="0" i="0" dirty="0">
                <a:solidFill>
                  <a:schemeClr val="bg1"/>
                </a:solidFill>
                <a:effectLst/>
                <a:latin typeface="urw-din"/>
              </a:rPr>
              <a:t>Usually hybrid architectures are usually larger in scales so they requires a lot of cables in installation process</a:t>
            </a:r>
            <a:endParaRPr lang="en-GB" dirty="0">
              <a:solidFill>
                <a:schemeClr val="bg1"/>
              </a:solidFill>
              <a:latin typeface="urw-din"/>
            </a:endParaRPr>
          </a:p>
        </p:txBody>
      </p:sp>
      <p:pic>
        <p:nvPicPr>
          <p:cNvPr id="23556" name="Picture 4" descr="What is Hybrid Topology?">
            <a:extLst>
              <a:ext uri="{FF2B5EF4-FFF2-40B4-BE49-F238E27FC236}">
                <a16:creationId xmlns:a16="http://schemas.microsoft.com/office/drawing/2014/main" id="{27EFA628-3BAF-4767-AFF5-5742753E6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551" y="5143500"/>
            <a:ext cx="5370342"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558" name="Picture 6" descr="Hybrid Topology | Computer Networks | BitOxygen Academy - YouTube">
            <a:extLst>
              <a:ext uri="{FF2B5EF4-FFF2-40B4-BE49-F238E27FC236}">
                <a16:creationId xmlns:a16="http://schemas.microsoft.com/office/drawing/2014/main" id="{2FD33043-F293-4CAF-A556-E70D86275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964" y="128447"/>
            <a:ext cx="5628835" cy="160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37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C9EB-1D91-46D1-8D79-8242022BB506}"/>
              </a:ext>
            </a:extLst>
          </p:cNvPr>
          <p:cNvSpPr>
            <a:spLocks noGrp="1"/>
          </p:cNvSpPr>
          <p:nvPr>
            <p:ph type="title"/>
          </p:nvPr>
        </p:nvSpPr>
        <p:spPr/>
        <p:txBody>
          <a:bodyPr/>
          <a:lstStyle/>
          <a:p>
            <a:r>
              <a:rPr lang="en-GB" dirty="0"/>
              <a:t>Advantage of Networking</a:t>
            </a:r>
          </a:p>
        </p:txBody>
      </p:sp>
      <p:sp>
        <p:nvSpPr>
          <p:cNvPr id="3" name="Content Placeholder 2">
            <a:extLst>
              <a:ext uri="{FF2B5EF4-FFF2-40B4-BE49-F238E27FC236}">
                <a16:creationId xmlns:a16="http://schemas.microsoft.com/office/drawing/2014/main" id="{EAEF89C7-72F8-45A0-A50C-C115BE7744C2}"/>
              </a:ext>
            </a:extLst>
          </p:cNvPr>
          <p:cNvSpPr>
            <a:spLocks noGrp="1"/>
          </p:cNvSpPr>
          <p:nvPr>
            <p:ph idx="1"/>
          </p:nvPr>
        </p:nvSpPr>
        <p:spPr/>
        <p:txBody>
          <a:bodyPr/>
          <a:lstStyle/>
          <a:p>
            <a:r>
              <a:rPr lang="en-GB" dirty="0"/>
              <a:t>Shared Information </a:t>
            </a:r>
            <a:r>
              <a:rPr lang="en-GB" sz="2000" dirty="0">
                <a:solidFill>
                  <a:srgbClr val="C00000"/>
                </a:solidFill>
              </a:rPr>
              <a:t>( Any one can access the information's)</a:t>
            </a:r>
          </a:p>
          <a:p>
            <a:r>
              <a:rPr lang="en-GB" dirty="0"/>
              <a:t>Faster communication </a:t>
            </a:r>
            <a:r>
              <a:rPr lang="en-GB" sz="2000" dirty="0">
                <a:solidFill>
                  <a:srgbClr val="C00000"/>
                </a:solidFill>
              </a:rPr>
              <a:t>( We can send a lines of text on few seconds)</a:t>
            </a:r>
          </a:p>
          <a:p>
            <a:r>
              <a:rPr lang="en-GB" dirty="0"/>
              <a:t>Backup and Recovery </a:t>
            </a:r>
            <a:r>
              <a:rPr lang="en-GB" sz="2000" dirty="0">
                <a:solidFill>
                  <a:srgbClr val="C00000"/>
                </a:solidFill>
              </a:rPr>
              <a:t>( WE can store our information on cloud so we can reuse)</a:t>
            </a:r>
          </a:p>
          <a:p>
            <a:r>
              <a:rPr lang="en-GB" b="0" i="0" dirty="0">
                <a:solidFill>
                  <a:srgbClr val="000000"/>
                </a:solidFill>
                <a:effectLst/>
                <a:latin typeface="ProximaNova"/>
              </a:rPr>
              <a:t>Cost effective </a:t>
            </a:r>
            <a:r>
              <a:rPr lang="en-GB" sz="2000" dirty="0">
                <a:solidFill>
                  <a:srgbClr val="C00000"/>
                </a:solidFill>
              </a:rPr>
              <a:t>( We get cheap resources and reduce information)</a:t>
            </a:r>
          </a:p>
          <a:p>
            <a:r>
              <a:rPr lang="en-GB" b="0" i="0" dirty="0">
                <a:solidFill>
                  <a:srgbClr val="000000"/>
                </a:solidFill>
                <a:effectLst/>
                <a:latin typeface="ProximaNova"/>
              </a:rPr>
              <a:t>Flexibility</a:t>
            </a:r>
            <a:r>
              <a:rPr lang="en-GB" dirty="0">
                <a:solidFill>
                  <a:srgbClr val="000000"/>
                </a:solidFill>
                <a:latin typeface="ProximaNova"/>
              </a:rPr>
              <a:t> </a:t>
            </a:r>
            <a:r>
              <a:rPr lang="en-GB" sz="2000" dirty="0">
                <a:solidFill>
                  <a:srgbClr val="C00000"/>
                </a:solidFill>
              </a:rPr>
              <a:t>(We can use or get access from any part of world)</a:t>
            </a:r>
          </a:p>
        </p:txBody>
      </p:sp>
    </p:spTree>
    <p:extLst>
      <p:ext uri="{BB962C8B-B14F-4D97-AF65-F5344CB8AC3E}">
        <p14:creationId xmlns:p14="http://schemas.microsoft.com/office/powerpoint/2010/main" val="3545919050"/>
      </p:ext>
    </p:extLst>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2584</TotalTime>
  <Words>5797</Words>
  <Application>Microsoft Office PowerPoint</Application>
  <PresentationFormat>Widescreen</PresentationFormat>
  <Paragraphs>560</Paragraphs>
  <Slides>89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89</vt:i4>
      </vt:variant>
    </vt:vector>
  </HeadingPairs>
  <TitlesOfParts>
    <vt:vector size="103" baseType="lpstr">
      <vt:lpstr>Arial</vt:lpstr>
      <vt:lpstr>Arial</vt:lpstr>
      <vt:lpstr>Calibri</vt:lpstr>
      <vt:lpstr>Calibri Light</vt:lpstr>
      <vt:lpstr>Graphik Web</vt:lpstr>
      <vt:lpstr>Open Sans</vt:lpstr>
      <vt:lpstr>ProximaNova</vt:lpstr>
      <vt:lpstr>Roboto</vt:lpstr>
      <vt:lpstr>Rubik</vt:lpstr>
      <vt:lpstr>Tim</vt:lpstr>
      <vt:lpstr>Times New Roman</vt:lpstr>
      <vt:lpstr>urw-din</vt:lpstr>
      <vt:lpstr>Work Sans</vt:lpstr>
      <vt:lpstr>Office Theme</vt:lpstr>
      <vt:lpstr>Data Communication and Networking</vt:lpstr>
      <vt:lpstr>Communication</vt:lpstr>
      <vt:lpstr>Voice Communication </vt:lpstr>
      <vt:lpstr>Data Communication</vt:lpstr>
      <vt:lpstr>Basic Elements of Data Communication</vt:lpstr>
      <vt:lpstr>Block Diagram</vt:lpstr>
      <vt:lpstr>Elements of Data Communication/ Transmission</vt:lpstr>
      <vt:lpstr>Computer Networking</vt:lpstr>
      <vt:lpstr>Advantage of Networking</vt:lpstr>
      <vt:lpstr>Disadvantage of Networking</vt:lpstr>
      <vt:lpstr>Communication Mode </vt:lpstr>
      <vt:lpstr>Simplex Mode of Communication</vt:lpstr>
      <vt:lpstr>Half Duplex</vt:lpstr>
      <vt:lpstr>Full Duplex</vt:lpstr>
      <vt:lpstr>Network on the based of size</vt:lpstr>
      <vt:lpstr>LAN (Local Area Network)</vt:lpstr>
      <vt:lpstr>Characteristics of LAN</vt:lpstr>
      <vt:lpstr>Advantage of LAN</vt:lpstr>
      <vt:lpstr>Disadvantage of LAN</vt:lpstr>
      <vt:lpstr>MAN (Metropolitan Area Network)</vt:lpstr>
      <vt:lpstr>Characteristics of MAN</vt:lpstr>
      <vt:lpstr>Advantage of MAN</vt:lpstr>
      <vt:lpstr>Disadvantage of MAN</vt:lpstr>
      <vt:lpstr>Wide Area Network</vt:lpstr>
      <vt:lpstr>Characteristics of WAN</vt:lpstr>
      <vt:lpstr>Advantage of WAN</vt:lpstr>
      <vt:lpstr>Disadvantage of WAN</vt:lpstr>
      <vt:lpstr>Transmission Medium </vt:lpstr>
      <vt:lpstr>Guided Cable</vt:lpstr>
      <vt:lpstr>Twisted-Pair Cable</vt:lpstr>
      <vt:lpstr>Coaxial Cable</vt:lpstr>
      <vt:lpstr>Coaxial Cable </vt:lpstr>
      <vt:lpstr>Optical Fiber</vt:lpstr>
      <vt:lpstr>Unguided Media</vt:lpstr>
      <vt:lpstr>Radio Waves</vt:lpstr>
      <vt:lpstr>Microwave System</vt:lpstr>
      <vt:lpstr>Satellite Communication </vt:lpstr>
      <vt:lpstr>Infrared Waves</vt:lpstr>
      <vt:lpstr>Transmission Impairment</vt:lpstr>
      <vt:lpstr>Attenuation</vt:lpstr>
      <vt:lpstr>Distortion</vt:lpstr>
      <vt:lpstr>Noise</vt:lpstr>
      <vt:lpstr>Jitter</vt:lpstr>
      <vt:lpstr>Echo</vt:lpstr>
      <vt:lpstr>Cross talk</vt:lpstr>
      <vt:lpstr>Bandwidth</vt:lpstr>
      <vt:lpstr>Number of Receivers</vt:lpstr>
      <vt:lpstr>Some Basic Concepts of Network Architecture </vt:lpstr>
      <vt:lpstr>Peer to Peer Network</vt:lpstr>
      <vt:lpstr>Peer to Peer Network</vt:lpstr>
      <vt:lpstr>Client Server Network</vt:lpstr>
      <vt:lpstr>Client Server Network</vt:lpstr>
      <vt:lpstr>Some basic terms and tools used in Computer Network</vt:lpstr>
      <vt:lpstr>IP(Internet Protocol) Address</vt:lpstr>
      <vt:lpstr>IPv4 (Internet Protocol Version 4)</vt:lpstr>
      <vt:lpstr>Classes of IP address</vt:lpstr>
      <vt:lpstr>IPv6</vt:lpstr>
      <vt:lpstr>Subnet Mask</vt:lpstr>
      <vt:lpstr>PowerPoint Presentation</vt:lpstr>
      <vt:lpstr>Subnet Mask</vt:lpstr>
      <vt:lpstr>Gate Way</vt:lpstr>
      <vt:lpstr>Mac Address (Media Access Control Address )</vt:lpstr>
      <vt:lpstr>Internet </vt:lpstr>
      <vt:lpstr>Intranet</vt:lpstr>
      <vt:lpstr>Extranet</vt:lpstr>
      <vt:lpstr>Difference between Intranet and Extranet</vt:lpstr>
      <vt:lpstr>Difference between Internet and Intranet</vt:lpstr>
      <vt:lpstr>Network Tools </vt:lpstr>
      <vt:lpstr>Packet Tracer</vt:lpstr>
      <vt:lpstr>Uses of Packet Tracer</vt:lpstr>
      <vt:lpstr>Networking Connecting Devices</vt:lpstr>
      <vt:lpstr>Network Adapter</vt:lpstr>
      <vt:lpstr>Modem</vt:lpstr>
      <vt:lpstr>HUB</vt:lpstr>
      <vt:lpstr>Switch</vt:lpstr>
      <vt:lpstr>Bridge</vt:lpstr>
      <vt:lpstr>Repeater</vt:lpstr>
      <vt:lpstr>Router</vt:lpstr>
      <vt:lpstr>Gateway</vt:lpstr>
      <vt:lpstr>Bluetooth</vt:lpstr>
      <vt:lpstr>Infrared</vt:lpstr>
      <vt:lpstr>Wi-Fi</vt:lpstr>
      <vt:lpstr>Network Topology</vt:lpstr>
      <vt:lpstr>Ring Topology</vt:lpstr>
      <vt:lpstr>Bus Topology</vt:lpstr>
      <vt:lpstr>Star Topology</vt:lpstr>
      <vt:lpstr>Mesh Topology</vt:lpstr>
      <vt:lpstr>Tree Topology</vt:lpstr>
      <vt:lpstr>Hybrid Topology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Communication and Networking</dc:title>
  <dc:creator>gopis</dc:creator>
  <cp:lastModifiedBy>gopis</cp:lastModifiedBy>
  <cp:revision>49</cp:revision>
  <dcterms:created xsi:type="dcterms:W3CDTF">2022-01-20T13:29:46Z</dcterms:created>
  <dcterms:modified xsi:type="dcterms:W3CDTF">2022-02-01T09:44:35Z</dcterms:modified>
</cp:coreProperties>
</file>