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9" r:id="rId24"/>
    <p:sldId id="278" r:id="rId25"/>
    <p:sldId id="280" r:id="rId26"/>
    <p:sldId id="282" r:id="rId27"/>
    <p:sldId id="283" r:id="rId28"/>
    <p:sldId id="281" r:id="rId29"/>
    <p:sldId id="285" r:id="rId30"/>
    <p:sldId id="284" r:id="rId31"/>
    <p:sldId id="290" r:id="rId32"/>
    <p:sldId id="286" r:id="rId33"/>
    <p:sldId id="287" r:id="rId34"/>
    <p:sldId id="288" r:id="rId35"/>
    <p:sldId id="289" r:id="rId36"/>
    <p:sldId id="291" r:id="rId37"/>
    <p:sldId id="292" r:id="rId38"/>
    <p:sldId id="294" r:id="rId39"/>
    <p:sldId id="293"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22" r:id="rId54"/>
    <p:sldId id="320" r:id="rId55"/>
    <p:sldId id="321" r:id="rId56"/>
    <p:sldId id="319" r:id="rId57"/>
    <p:sldId id="309" r:id="rId58"/>
    <p:sldId id="311" r:id="rId59"/>
    <p:sldId id="310" r:id="rId60"/>
    <p:sldId id="312" r:id="rId61"/>
    <p:sldId id="313" r:id="rId62"/>
    <p:sldId id="314" r:id="rId63"/>
    <p:sldId id="315" r:id="rId64"/>
    <p:sldId id="316" r:id="rId65"/>
    <p:sldId id="317" r:id="rId66"/>
    <p:sldId id="318"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DEC97-A9E2-4940-900F-B2B1898E8826}" type="datetimeFigureOut">
              <a:rPr lang="en-GB" smtClean="0"/>
              <a:t>01/02/2022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31505-B38C-47B7-A733-CD3088B7805E}" type="slidenum">
              <a:rPr lang="en-GB" smtClean="0"/>
              <a:t>‹#›</a:t>
            </a:fld>
            <a:endParaRPr lang="en-GB"/>
          </a:p>
        </p:txBody>
      </p:sp>
    </p:spTree>
    <p:extLst>
      <p:ext uri="{BB962C8B-B14F-4D97-AF65-F5344CB8AC3E}">
        <p14:creationId xmlns:p14="http://schemas.microsoft.com/office/powerpoint/2010/main" val="102752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CB7F99-FC91-49D2-A4B9-E6356EB08624}" type="datetime1">
              <a:rPr lang="en-GB" smtClean="0"/>
              <a:t>01/02/2022</a:t>
            </a:fld>
            <a:endParaRPr lang="en-GB"/>
          </a:p>
        </p:txBody>
      </p:sp>
      <p:sp>
        <p:nvSpPr>
          <p:cNvPr id="5" name="Footer Placeholder 4"/>
          <p:cNvSpPr>
            <a:spLocks noGrp="1"/>
          </p:cNvSpPr>
          <p:nvPr>
            <p:ph type="ftr" sz="quarter" idx="11"/>
          </p:nvPr>
        </p:nvSpPr>
        <p:spPr/>
        <p:txBody>
          <a:bodyPr/>
          <a:lstStyle/>
          <a:p>
            <a:r>
              <a:rPr lang="en-GB"/>
              <a:t>Computer System and Operating System</a:t>
            </a:r>
          </a:p>
        </p:txBody>
      </p:sp>
      <p:sp>
        <p:nvSpPr>
          <p:cNvPr id="6" name="Slide Number Placeholder 5"/>
          <p:cNvSpPr>
            <a:spLocks noGrp="1"/>
          </p:cNvSpPr>
          <p:nvPr>
            <p:ph type="sldNum" sz="quarter" idx="12"/>
          </p:nvPr>
        </p:nvSpPr>
        <p:spPr/>
        <p:txBody>
          <a:bodyPr/>
          <a:lstStyle/>
          <a:p>
            <a:fld id="{DCE73784-4A23-4BED-9F43-03807EDBB72F}" type="slidenum">
              <a:rPr lang="en-GB" smtClean="0"/>
              <a:t>‹#›</a:t>
            </a:fld>
            <a:endParaRPr lang="en-GB"/>
          </a:p>
        </p:txBody>
      </p:sp>
    </p:spTree>
    <p:extLst>
      <p:ext uri="{BB962C8B-B14F-4D97-AF65-F5344CB8AC3E}">
        <p14:creationId xmlns:p14="http://schemas.microsoft.com/office/powerpoint/2010/main" val="138368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783D4-F604-4FE2-A720-22BDE9B8AB85}" type="datetime1">
              <a:rPr lang="en-GB" smtClean="0"/>
              <a:t>01/02/2022</a:t>
            </a:fld>
            <a:endParaRPr lang="en-GB"/>
          </a:p>
        </p:txBody>
      </p:sp>
      <p:sp>
        <p:nvSpPr>
          <p:cNvPr id="5" name="Footer Placeholder 4"/>
          <p:cNvSpPr>
            <a:spLocks noGrp="1"/>
          </p:cNvSpPr>
          <p:nvPr>
            <p:ph type="ftr" sz="quarter" idx="11"/>
          </p:nvPr>
        </p:nvSpPr>
        <p:spPr/>
        <p:txBody>
          <a:bodyPr/>
          <a:lstStyle/>
          <a:p>
            <a:r>
              <a:rPr lang="en-GB"/>
              <a:t>Computer System and Operating System</a:t>
            </a:r>
          </a:p>
        </p:txBody>
      </p:sp>
      <p:sp>
        <p:nvSpPr>
          <p:cNvPr id="6" name="Slide Number Placeholder 5"/>
          <p:cNvSpPr>
            <a:spLocks noGrp="1"/>
          </p:cNvSpPr>
          <p:nvPr>
            <p:ph type="sldNum" sz="quarter" idx="12"/>
          </p:nvPr>
        </p:nvSpPr>
        <p:spPr/>
        <p:txBody>
          <a:bodyPr/>
          <a:lstStyle/>
          <a:p>
            <a:fld id="{DCE73784-4A23-4BED-9F43-03807EDBB72F}" type="slidenum">
              <a:rPr lang="en-GB" smtClean="0"/>
              <a:t>‹#›</a:t>
            </a:fld>
            <a:endParaRPr lang="en-GB"/>
          </a:p>
        </p:txBody>
      </p:sp>
    </p:spTree>
    <p:extLst>
      <p:ext uri="{BB962C8B-B14F-4D97-AF65-F5344CB8AC3E}">
        <p14:creationId xmlns:p14="http://schemas.microsoft.com/office/powerpoint/2010/main" val="225771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CDF86-2A6F-4A34-B976-5FA55E9E0D1E}" type="datetime1">
              <a:rPr lang="en-GB" smtClean="0"/>
              <a:t>01/02/2022</a:t>
            </a:fld>
            <a:endParaRPr lang="en-GB"/>
          </a:p>
        </p:txBody>
      </p:sp>
      <p:sp>
        <p:nvSpPr>
          <p:cNvPr id="5" name="Footer Placeholder 4"/>
          <p:cNvSpPr>
            <a:spLocks noGrp="1"/>
          </p:cNvSpPr>
          <p:nvPr>
            <p:ph type="ftr" sz="quarter" idx="11"/>
          </p:nvPr>
        </p:nvSpPr>
        <p:spPr/>
        <p:txBody>
          <a:bodyPr/>
          <a:lstStyle/>
          <a:p>
            <a:r>
              <a:rPr lang="en-GB"/>
              <a:t>Computer System and Operating System</a:t>
            </a:r>
          </a:p>
        </p:txBody>
      </p:sp>
      <p:sp>
        <p:nvSpPr>
          <p:cNvPr id="6" name="Slide Number Placeholder 5"/>
          <p:cNvSpPr>
            <a:spLocks noGrp="1"/>
          </p:cNvSpPr>
          <p:nvPr>
            <p:ph type="sldNum" sz="quarter" idx="12"/>
          </p:nvPr>
        </p:nvSpPr>
        <p:spPr/>
        <p:txBody>
          <a:bodyPr/>
          <a:lstStyle/>
          <a:p>
            <a:fld id="{DCE73784-4A23-4BED-9F43-03807EDBB72F}" type="slidenum">
              <a:rPr lang="en-GB" smtClean="0"/>
              <a:t>‹#›</a:t>
            </a:fld>
            <a:endParaRPr lang="en-GB"/>
          </a:p>
        </p:txBody>
      </p:sp>
    </p:spTree>
    <p:extLst>
      <p:ext uri="{BB962C8B-B14F-4D97-AF65-F5344CB8AC3E}">
        <p14:creationId xmlns:p14="http://schemas.microsoft.com/office/powerpoint/2010/main" val="3919253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p:cNvSpPr>
            <a:spLocks noGrp="1"/>
          </p:cNvSpPr>
          <p:nvPr>
            <p:ph type="ftr" sz="quarter" idx="11"/>
          </p:nvPr>
        </p:nvSpPr>
        <p:spPr/>
        <p:txBody>
          <a:bodyPr/>
          <a:lstStyle/>
          <a:p>
            <a:r>
              <a:rPr lang="en-GB"/>
              <a:t>Computer System and Operating System</a:t>
            </a:r>
          </a:p>
        </p:txBody>
      </p:sp>
      <p:sp>
        <p:nvSpPr>
          <p:cNvPr id="6" name="Slide Number Placeholder 5"/>
          <p:cNvSpPr>
            <a:spLocks noGrp="1"/>
          </p:cNvSpPr>
          <p:nvPr>
            <p:ph type="sldNum" sz="quarter" idx="12"/>
          </p:nvPr>
        </p:nvSpPr>
        <p:spPr/>
        <p:txBody>
          <a:bodyPr/>
          <a:lstStyle/>
          <a:p>
            <a:fld id="{DCE73784-4A23-4BED-9F43-03807EDBB72F}" type="slidenum">
              <a:rPr lang="en-GB" smtClean="0"/>
              <a:t>‹#›</a:t>
            </a:fld>
            <a:endParaRPr lang="en-GB"/>
          </a:p>
        </p:txBody>
      </p:sp>
    </p:spTree>
    <p:extLst>
      <p:ext uri="{BB962C8B-B14F-4D97-AF65-F5344CB8AC3E}">
        <p14:creationId xmlns:p14="http://schemas.microsoft.com/office/powerpoint/2010/main" val="193484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70CDB-0E20-4442-BB9D-EC34C0CADB87}" type="datetime1">
              <a:rPr lang="en-GB" smtClean="0"/>
              <a:t>01/02/2022</a:t>
            </a:fld>
            <a:endParaRPr lang="en-GB"/>
          </a:p>
        </p:txBody>
      </p:sp>
      <p:sp>
        <p:nvSpPr>
          <p:cNvPr id="5" name="Footer Placeholder 4"/>
          <p:cNvSpPr>
            <a:spLocks noGrp="1"/>
          </p:cNvSpPr>
          <p:nvPr>
            <p:ph type="ftr" sz="quarter" idx="11"/>
          </p:nvPr>
        </p:nvSpPr>
        <p:spPr/>
        <p:txBody>
          <a:bodyPr/>
          <a:lstStyle/>
          <a:p>
            <a:r>
              <a:rPr lang="en-GB"/>
              <a:t>Computer System and Operating System</a:t>
            </a:r>
          </a:p>
        </p:txBody>
      </p:sp>
      <p:sp>
        <p:nvSpPr>
          <p:cNvPr id="6" name="Slide Number Placeholder 5"/>
          <p:cNvSpPr>
            <a:spLocks noGrp="1"/>
          </p:cNvSpPr>
          <p:nvPr>
            <p:ph type="sldNum" sz="quarter" idx="12"/>
          </p:nvPr>
        </p:nvSpPr>
        <p:spPr/>
        <p:txBody>
          <a:bodyPr/>
          <a:lstStyle/>
          <a:p>
            <a:fld id="{DCE73784-4A23-4BED-9F43-03807EDBB72F}" type="slidenum">
              <a:rPr lang="en-GB" smtClean="0"/>
              <a:t>‹#›</a:t>
            </a:fld>
            <a:endParaRPr lang="en-GB"/>
          </a:p>
        </p:txBody>
      </p:sp>
    </p:spTree>
    <p:extLst>
      <p:ext uri="{BB962C8B-B14F-4D97-AF65-F5344CB8AC3E}">
        <p14:creationId xmlns:p14="http://schemas.microsoft.com/office/powerpoint/2010/main" val="43558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DCEC37-A300-460C-96EE-99F09AFD70B0}" type="datetime1">
              <a:rPr lang="en-GB" smtClean="0"/>
              <a:t>01/02/2022</a:t>
            </a:fld>
            <a:endParaRPr lang="en-GB"/>
          </a:p>
        </p:txBody>
      </p:sp>
      <p:sp>
        <p:nvSpPr>
          <p:cNvPr id="6" name="Footer Placeholder 5"/>
          <p:cNvSpPr>
            <a:spLocks noGrp="1"/>
          </p:cNvSpPr>
          <p:nvPr>
            <p:ph type="ftr" sz="quarter" idx="11"/>
          </p:nvPr>
        </p:nvSpPr>
        <p:spPr/>
        <p:txBody>
          <a:bodyPr/>
          <a:lstStyle/>
          <a:p>
            <a:r>
              <a:rPr lang="en-GB"/>
              <a:t>Computer System and Operating System</a:t>
            </a:r>
          </a:p>
        </p:txBody>
      </p:sp>
      <p:sp>
        <p:nvSpPr>
          <p:cNvPr id="7" name="Slide Number Placeholder 6"/>
          <p:cNvSpPr>
            <a:spLocks noGrp="1"/>
          </p:cNvSpPr>
          <p:nvPr>
            <p:ph type="sldNum" sz="quarter" idx="12"/>
          </p:nvPr>
        </p:nvSpPr>
        <p:spPr/>
        <p:txBody>
          <a:bodyPr/>
          <a:lstStyle/>
          <a:p>
            <a:fld id="{DCE73784-4A23-4BED-9F43-03807EDBB72F}" type="slidenum">
              <a:rPr lang="en-GB" smtClean="0"/>
              <a:t>‹#›</a:t>
            </a:fld>
            <a:endParaRPr lang="en-GB"/>
          </a:p>
        </p:txBody>
      </p:sp>
    </p:spTree>
    <p:extLst>
      <p:ext uri="{BB962C8B-B14F-4D97-AF65-F5344CB8AC3E}">
        <p14:creationId xmlns:p14="http://schemas.microsoft.com/office/powerpoint/2010/main" val="320384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326D0C-0D4A-4B84-A8A6-AF4754C5A9DE}" type="datetime1">
              <a:rPr lang="en-GB" smtClean="0"/>
              <a:t>01/02/2022</a:t>
            </a:fld>
            <a:endParaRPr lang="en-GB"/>
          </a:p>
        </p:txBody>
      </p:sp>
      <p:sp>
        <p:nvSpPr>
          <p:cNvPr id="8" name="Footer Placeholder 7"/>
          <p:cNvSpPr>
            <a:spLocks noGrp="1"/>
          </p:cNvSpPr>
          <p:nvPr>
            <p:ph type="ftr" sz="quarter" idx="11"/>
          </p:nvPr>
        </p:nvSpPr>
        <p:spPr/>
        <p:txBody>
          <a:bodyPr/>
          <a:lstStyle/>
          <a:p>
            <a:r>
              <a:rPr lang="en-GB"/>
              <a:t>Computer System and Operating System</a:t>
            </a:r>
          </a:p>
        </p:txBody>
      </p:sp>
      <p:sp>
        <p:nvSpPr>
          <p:cNvPr id="9" name="Slide Number Placeholder 8"/>
          <p:cNvSpPr>
            <a:spLocks noGrp="1"/>
          </p:cNvSpPr>
          <p:nvPr>
            <p:ph type="sldNum" sz="quarter" idx="12"/>
          </p:nvPr>
        </p:nvSpPr>
        <p:spPr/>
        <p:txBody>
          <a:bodyPr/>
          <a:lstStyle/>
          <a:p>
            <a:fld id="{DCE73784-4A23-4BED-9F43-03807EDBB72F}" type="slidenum">
              <a:rPr lang="en-GB" smtClean="0"/>
              <a:t>‹#›</a:t>
            </a:fld>
            <a:endParaRPr lang="en-GB"/>
          </a:p>
        </p:txBody>
      </p:sp>
    </p:spTree>
    <p:extLst>
      <p:ext uri="{BB962C8B-B14F-4D97-AF65-F5344CB8AC3E}">
        <p14:creationId xmlns:p14="http://schemas.microsoft.com/office/powerpoint/2010/main" val="168888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1DCAF0-410A-4C65-A7E5-D6F22640F12D}" type="datetime1">
              <a:rPr lang="en-GB" smtClean="0"/>
              <a:t>01/02/2022</a:t>
            </a:fld>
            <a:endParaRPr lang="en-GB"/>
          </a:p>
        </p:txBody>
      </p:sp>
      <p:sp>
        <p:nvSpPr>
          <p:cNvPr id="4" name="Footer Placeholder 3"/>
          <p:cNvSpPr>
            <a:spLocks noGrp="1"/>
          </p:cNvSpPr>
          <p:nvPr>
            <p:ph type="ftr" sz="quarter" idx="11"/>
          </p:nvPr>
        </p:nvSpPr>
        <p:spPr/>
        <p:txBody>
          <a:bodyPr/>
          <a:lstStyle/>
          <a:p>
            <a:r>
              <a:rPr lang="en-GB"/>
              <a:t>Computer System and Operating System</a:t>
            </a:r>
          </a:p>
        </p:txBody>
      </p:sp>
      <p:sp>
        <p:nvSpPr>
          <p:cNvPr id="5" name="Slide Number Placeholder 4"/>
          <p:cNvSpPr>
            <a:spLocks noGrp="1"/>
          </p:cNvSpPr>
          <p:nvPr>
            <p:ph type="sldNum" sz="quarter" idx="12"/>
          </p:nvPr>
        </p:nvSpPr>
        <p:spPr/>
        <p:txBody>
          <a:bodyPr/>
          <a:lstStyle/>
          <a:p>
            <a:fld id="{DCE73784-4A23-4BED-9F43-03807EDBB72F}" type="slidenum">
              <a:rPr lang="en-GB" smtClean="0"/>
              <a:t>‹#›</a:t>
            </a:fld>
            <a:endParaRPr lang="en-GB"/>
          </a:p>
        </p:txBody>
      </p:sp>
    </p:spTree>
    <p:extLst>
      <p:ext uri="{BB962C8B-B14F-4D97-AF65-F5344CB8AC3E}">
        <p14:creationId xmlns:p14="http://schemas.microsoft.com/office/powerpoint/2010/main" val="197538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1B201-0F28-4FE1-A08D-48BD22CC03BA}" type="datetime1">
              <a:rPr lang="en-GB" smtClean="0"/>
              <a:t>01/02/2022</a:t>
            </a:fld>
            <a:endParaRPr lang="en-GB"/>
          </a:p>
        </p:txBody>
      </p:sp>
      <p:sp>
        <p:nvSpPr>
          <p:cNvPr id="3" name="Footer Placeholder 2"/>
          <p:cNvSpPr>
            <a:spLocks noGrp="1"/>
          </p:cNvSpPr>
          <p:nvPr>
            <p:ph type="ftr" sz="quarter" idx="11"/>
          </p:nvPr>
        </p:nvSpPr>
        <p:spPr/>
        <p:txBody>
          <a:bodyPr/>
          <a:lstStyle/>
          <a:p>
            <a:r>
              <a:rPr lang="en-GB"/>
              <a:t>Computer System and Operating System</a:t>
            </a:r>
          </a:p>
        </p:txBody>
      </p:sp>
      <p:sp>
        <p:nvSpPr>
          <p:cNvPr id="4" name="Slide Number Placeholder 3"/>
          <p:cNvSpPr>
            <a:spLocks noGrp="1"/>
          </p:cNvSpPr>
          <p:nvPr>
            <p:ph type="sldNum" sz="quarter" idx="12"/>
          </p:nvPr>
        </p:nvSpPr>
        <p:spPr/>
        <p:txBody>
          <a:bodyPr/>
          <a:lstStyle/>
          <a:p>
            <a:fld id="{DCE73784-4A23-4BED-9F43-03807EDBB72F}" type="slidenum">
              <a:rPr lang="en-GB" smtClean="0"/>
              <a:t>‹#›</a:t>
            </a:fld>
            <a:endParaRPr lang="en-GB"/>
          </a:p>
        </p:txBody>
      </p:sp>
    </p:spTree>
    <p:extLst>
      <p:ext uri="{BB962C8B-B14F-4D97-AF65-F5344CB8AC3E}">
        <p14:creationId xmlns:p14="http://schemas.microsoft.com/office/powerpoint/2010/main" val="378250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6EE9FD-7CAC-4277-9AFA-95AF3F6CD049}" type="datetime1">
              <a:rPr lang="en-GB" smtClean="0"/>
              <a:t>01/02/2022</a:t>
            </a:fld>
            <a:endParaRPr lang="en-GB"/>
          </a:p>
        </p:txBody>
      </p:sp>
      <p:sp>
        <p:nvSpPr>
          <p:cNvPr id="6" name="Footer Placeholder 5"/>
          <p:cNvSpPr>
            <a:spLocks noGrp="1"/>
          </p:cNvSpPr>
          <p:nvPr>
            <p:ph type="ftr" sz="quarter" idx="11"/>
          </p:nvPr>
        </p:nvSpPr>
        <p:spPr/>
        <p:txBody>
          <a:bodyPr/>
          <a:lstStyle/>
          <a:p>
            <a:r>
              <a:rPr lang="en-GB"/>
              <a:t>Computer System and Operating System</a:t>
            </a:r>
          </a:p>
        </p:txBody>
      </p:sp>
      <p:sp>
        <p:nvSpPr>
          <p:cNvPr id="7" name="Slide Number Placeholder 6"/>
          <p:cNvSpPr>
            <a:spLocks noGrp="1"/>
          </p:cNvSpPr>
          <p:nvPr>
            <p:ph type="sldNum" sz="quarter" idx="12"/>
          </p:nvPr>
        </p:nvSpPr>
        <p:spPr/>
        <p:txBody>
          <a:bodyPr/>
          <a:lstStyle/>
          <a:p>
            <a:fld id="{DCE73784-4A23-4BED-9F43-03807EDBB72F}" type="slidenum">
              <a:rPr lang="en-GB" smtClean="0"/>
              <a:t>‹#›</a:t>
            </a:fld>
            <a:endParaRPr lang="en-GB"/>
          </a:p>
        </p:txBody>
      </p:sp>
    </p:spTree>
    <p:extLst>
      <p:ext uri="{BB962C8B-B14F-4D97-AF65-F5344CB8AC3E}">
        <p14:creationId xmlns:p14="http://schemas.microsoft.com/office/powerpoint/2010/main" val="105349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39411-362A-425D-95D5-47D204CB3CDF}" type="datetime1">
              <a:rPr lang="en-GB" smtClean="0"/>
              <a:t>01/02/2022</a:t>
            </a:fld>
            <a:endParaRPr lang="en-GB"/>
          </a:p>
        </p:txBody>
      </p:sp>
      <p:sp>
        <p:nvSpPr>
          <p:cNvPr id="6" name="Footer Placeholder 5"/>
          <p:cNvSpPr>
            <a:spLocks noGrp="1"/>
          </p:cNvSpPr>
          <p:nvPr>
            <p:ph type="ftr" sz="quarter" idx="11"/>
          </p:nvPr>
        </p:nvSpPr>
        <p:spPr/>
        <p:txBody>
          <a:bodyPr/>
          <a:lstStyle/>
          <a:p>
            <a:r>
              <a:rPr lang="en-GB"/>
              <a:t>Computer System and Operating System</a:t>
            </a:r>
          </a:p>
        </p:txBody>
      </p:sp>
      <p:sp>
        <p:nvSpPr>
          <p:cNvPr id="7" name="Slide Number Placeholder 6"/>
          <p:cNvSpPr>
            <a:spLocks noGrp="1"/>
          </p:cNvSpPr>
          <p:nvPr>
            <p:ph type="sldNum" sz="quarter" idx="12"/>
          </p:nvPr>
        </p:nvSpPr>
        <p:spPr/>
        <p:txBody>
          <a:bodyPr/>
          <a:lstStyle/>
          <a:p>
            <a:fld id="{DCE73784-4A23-4BED-9F43-03807EDBB72F}" type="slidenum">
              <a:rPr lang="en-GB" smtClean="0"/>
              <a:t>‹#›</a:t>
            </a:fld>
            <a:endParaRPr lang="en-GB"/>
          </a:p>
        </p:txBody>
      </p:sp>
    </p:spTree>
    <p:extLst>
      <p:ext uri="{BB962C8B-B14F-4D97-AF65-F5344CB8AC3E}">
        <p14:creationId xmlns:p14="http://schemas.microsoft.com/office/powerpoint/2010/main" val="242080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49EE3-0D33-449C-8F73-6A0F43487627}" type="datetime1">
              <a:rPr lang="en-GB" smtClean="0"/>
              <a:t>01/02/2022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Computer System and Operating System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73784-4A23-4BED-9F43-03807EDBB72F}" type="slidenum">
              <a:rPr lang="en-GB" smtClean="0"/>
              <a:t>‹#›</a:t>
            </a:fld>
            <a:endParaRPr lang="en-GB"/>
          </a:p>
        </p:txBody>
      </p:sp>
    </p:spTree>
    <p:extLst>
      <p:ext uri="{BB962C8B-B14F-4D97-AF65-F5344CB8AC3E}">
        <p14:creationId xmlns:p14="http://schemas.microsoft.com/office/powerpoint/2010/main" val="1226669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D1E75-9989-4C3C-8558-4E09EF941C28}"/>
              </a:ext>
            </a:extLst>
          </p:cNvPr>
          <p:cNvSpPr>
            <a:spLocks noGrp="1"/>
          </p:cNvSpPr>
          <p:nvPr>
            <p:ph type="ctrTitle"/>
          </p:nvPr>
        </p:nvSpPr>
        <p:spPr/>
        <p:txBody>
          <a:bodyPr/>
          <a:lstStyle/>
          <a:p>
            <a:r>
              <a:rPr lang="en-GB" b="1" dirty="0">
                <a:latin typeface="Comic Sans MS" panose="030F0702030302020204" pitchFamily="66" charset="0"/>
              </a:rPr>
              <a:t>Computer Software and Operating System</a:t>
            </a:r>
          </a:p>
        </p:txBody>
      </p:sp>
      <p:sp>
        <p:nvSpPr>
          <p:cNvPr id="3" name="Subtitle 2">
            <a:extLst>
              <a:ext uri="{FF2B5EF4-FFF2-40B4-BE49-F238E27FC236}">
                <a16:creationId xmlns:a16="http://schemas.microsoft.com/office/drawing/2014/main" id="{B4F6F90B-EF25-4643-8CEB-64090FCFFD17}"/>
              </a:ext>
            </a:extLst>
          </p:cNvPr>
          <p:cNvSpPr>
            <a:spLocks noGrp="1"/>
          </p:cNvSpPr>
          <p:nvPr>
            <p:ph type="subTitle" idx="1"/>
          </p:nvPr>
        </p:nvSpPr>
        <p:spPr/>
        <p:txBody>
          <a:bodyPr/>
          <a:lstStyle/>
          <a:p>
            <a:r>
              <a:rPr lang="en-GB" dirty="0"/>
              <a:t>Chapter 3</a:t>
            </a:r>
          </a:p>
        </p:txBody>
      </p:sp>
    </p:spTree>
    <p:extLst>
      <p:ext uri="{BB962C8B-B14F-4D97-AF65-F5344CB8AC3E}">
        <p14:creationId xmlns:p14="http://schemas.microsoft.com/office/powerpoint/2010/main" val="288657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A369-21A9-4EE3-8F2E-F92CD33AE91C}"/>
              </a:ext>
            </a:extLst>
          </p:cNvPr>
          <p:cNvSpPr>
            <a:spLocks noGrp="1"/>
          </p:cNvSpPr>
          <p:nvPr>
            <p:ph type="title"/>
          </p:nvPr>
        </p:nvSpPr>
        <p:spPr/>
        <p:txBody>
          <a:bodyPr/>
          <a:lstStyle/>
          <a:p>
            <a:r>
              <a:rPr lang="en-GB" dirty="0"/>
              <a:t>Application Software</a:t>
            </a:r>
          </a:p>
        </p:txBody>
      </p:sp>
      <p:sp>
        <p:nvSpPr>
          <p:cNvPr id="3" name="Content Placeholder 2">
            <a:extLst>
              <a:ext uri="{FF2B5EF4-FFF2-40B4-BE49-F238E27FC236}">
                <a16:creationId xmlns:a16="http://schemas.microsoft.com/office/drawing/2014/main" id="{96A8640D-BF7A-4516-B572-F157D1364C7E}"/>
              </a:ext>
            </a:extLst>
          </p:cNvPr>
          <p:cNvSpPr>
            <a:spLocks noGrp="1"/>
          </p:cNvSpPr>
          <p:nvPr>
            <p:ph idx="1"/>
          </p:nvPr>
        </p:nvSpPr>
        <p:spPr>
          <a:xfrm>
            <a:off x="838200" y="1825625"/>
            <a:ext cx="6927574" cy="4351338"/>
          </a:xfrm>
        </p:spPr>
        <p:txBody>
          <a:bodyPr>
            <a:normAutofit fontScale="85000" lnSpcReduction="10000"/>
          </a:bodyPr>
          <a:lstStyle/>
          <a:p>
            <a:pPr algn="just"/>
            <a:r>
              <a:rPr lang="en-GB" i="0" dirty="0">
                <a:effectLst/>
                <a:latin typeface="Times New Roman" panose="02020603050405020304" pitchFamily="18" charset="0"/>
                <a:cs typeface="Times New Roman" panose="02020603050405020304" pitchFamily="18" charset="0"/>
              </a:rPr>
              <a:t>Application software </a:t>
            </a:r>
            <a:r>
              <a:rPr lang="en-GB" dirty="0">
                <a:latin typeface="Times New Roman" panose="02020603050405020304" pitchFamily="18" charset="0"/>
                <a:cs typeface="Times New Roman" panose="02020603050405020304" pitchFamily="18" charset="0"/>
              </a:rPr>
              <a:t>(</a:t>
            </a:r>
            <a:r>
              <a:rPr lang="en-GB" i="0" dirty="0">
                <a:effectLst/>
                <a:latin typeface="Times New Roman" panose="02020603050405020304" pitchFamily="18" charset="0"/>
                <a:cs typeface="Times New Roman" panose="02020603050405020304" pitchFamily="18" charset="0"/>
              </a:rPr>
              <a:t>app</a:t>
            </a:r>
            <a:r>
              <a:rPr lang="en-GB" dirty="0">
                <a:latin typeface="Times New Roman" panose="02020603050405020304" pitchFamily="18" charset="0"/>
                <a:cs typeface="Times New Roman" panose="02020603050405020304" pitchFamily="18" charset="0"/>
              </a:rPr>
              <a:t>),</a:t>
            </a:r>
            <a:r>
              <a:rPr lang="en-GB" i="0" dirty="0">
                <a:effectLst/>
                <a:latin typeface="Times New Roman" panose="02020603050405020304" pitchFamily="18" charset="0"/>
                <a:cs typeface="Times New Roman" panose="02020603050405020304" pitchFamily="18" charset="0"/>
              </a:rPr>
              <a:t> is software that performs specific tasks for an end-user</a:t>
            </a:r>
          </a:p>
          <a:p>
            <a:pPr algn="just"/>
            <a:r>
              <a:rPr lang="en-GB" i="0" dirty="0">
                <a:effectLst/>
                <a:latin typeface="Times New Roman" panose="02020603050405020304" pitchFamily="18" charset="0"/>
                <a:cs typeface="Times New Roman" panose="02020603050405020304" pitchFamily="18" charset="0"/>
              </a:rPr>
              <a:t>An application program is a computer program designed to carry out a specific task other than one relating to the operation of the computer itself, typically to be used by end-users</a:t>
            </a:r>
          </a:p>
          <a:p>
            <a:pPr algn="just"/>
            <a:r>
              <a:rPr lang="en-GB" i="0" dirty="0">
                <a:effectLst/>
                <a:latin typeface="Times New Roman" panose="02020603050405020304" pitchFamily="18" charset="0"/>
                <a:cs typeface="Times New Roman" panose="02020603050405020304" pitchFamily="18" charset="0"/>
              </a:rPr>
              <a:t>Applications software is capable of dealing with user inputs and helps the user to complete the task</a:t>
            </a:r>
          </a:p>
          <a:p>
            <a:pPr algn="just"/>
            <a:r>
              <a:rPr lang="en-GB" i="0" dirty="0">
                <a:effectLst/>
                <a:latin typeface="Times New Roman" panose="02020603050405020304" pitchFamily="18" charset="0"/>
                <a:cs typeface="Times New Roman" panose="02020603050405020304" pitchFamily="18" charset="0"/>
              </a:rPr>
              <a:t>First user deal with system software after that he/she deals with application software</a:t>
            </a:r>
            <a:endParaRPr lang="en-GB"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It could be offline or online or small or big</a:t>
            </a:r>
          </a:p>
          <a:p>
            <a:pPr algn="just"/>
            <a:r>
              <a:rPr lang="en-GB" dirty="0">
                <a:latin typeface="Times New Roman" panose="02020603050405020304" pitchFamily="18" charset="0"/>
                <a:cs typeface="Times New Roman" panose="02020603050405020304" pitchFamily="18" charset="0"/>
              </a:rPr>
              <a:t>Types of Application Software : Tailored and Packed</a:t>
            </a:r>
          </a:p>
        </p:txBody>
      </p:sp>
      <p:sp>
        <p:nvSpPr>
          <p:cNvPr id="4" name="Date Placeholder 3">
            <a:extLst>
              <a:ext uri="{FF2B5EF4-FFF2-40B4-BE49-F238E27FC236}">
                <a16:creationId xmlns:a16="http://schemas.microsoft.com/office/drawing/2014/main" id="{15661205-2DEE-49F8-86BD-64AA1E391BF0}"/>
              </a:ext>
            </a:extLst>
          </p:cNvPr>
          <p:cNvSpPr>
            <a:spLocks noGrp="1"/>
          </p:cNvSpPr>
          <p:nvPr>
            <p:ph type="dt" sz="half" idx="10"/>
          </p:nvPr>
        </p:nvSpPr>
        <p:spPr>
          <a:xfrm>
            <a:off x="838200" y="6310312"/>
            <a:ext cx="2743200" cy="365125"/>
          </a:xfrm>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C29C9099-B880-4008-887B-C223EF28773C}"/>
              </a:ext>
            </a:extLst>
          </p:cNvPr>
          <p:cNvSpPr>
            <a:spLocks noGrp="1"/>
          </p:cNvSpPr>
          <p:nvPr>
            <p:ph type="ftr" sz="quarter" idx="11"/>
          </p:nvPr>
        </p:nvSpPr>
        <p:spPr/>
        <p:txBody>
          <a:bodyPr/>
          <a:lstStyle/>
          <a:p>
            <a:r>
              <a:rPr lang="en-GB"/>
              <a:t>Computer System and Operating System</a:t>
            </a:r>
          </a:p>
        </p:txBody>
      </p:sp>
      <p:pic>
        <p:nvPicPr>
          <p:cNvPr id="9220" name="Picture 4" descr="What Is Application Software ? | Application Software Types Explained">
            <a:extLst>
              <a:ext uri="{FF2B5EF4-FFF2-40B4-BE49-F238E27FC236}">
                <a16:creationId xmlns:a16="http://schemas.microsoft.com/office/drawing/2014/main" id="{74417BC2-D2F6-471E-BD0B-512BD92916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74"/>
          <a:stretch/>
        </p:blipFill>
        <p:spPr bwMode="auto">
          <a:xfrm>
            <a:off x="7765774" y="254760"/>
            <a:ext cx="4293703" cy="27829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2" name="Picture 6" descr="Types of Application Software and Their Functions with Examples">
            <a:extLst>
              <a:ext uri="{FF2B5EF4-FFF2-40B4-BE49-F238E27FC236}">
                <a16:creationId xmlns:a16="http://schemas.microsoft.com/office/drawing/2014/main" id="{AA724887-91F1-411E-AB99-7726A154B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774" y="3429000"/>
            <a:ext cx="4114800" cy="2927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43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412B-C2CE-4EF8-80AB-A73698353C81}"/>
              </a:ext>
            </a:extLst>
          </p:cNvPr>
          <p:cNvSpPr>
            <a:spLocks noGrp="1"/>
          </p:cNvSpPr>
          <p:nvPr>
            <p:ph type="title"/>
          </p:nvPr>
        </p:nvSpPr>
        <p:spPr/>
        <p:txBody>
          <a:bodyPr/>
          <a:lstStyle/>
          <a:p>
            <a:r>
              <a:rPr lang="en-GB" dirty="0"/>
              <a:t>Tailored( Customized)</a:t>
            </a:r>
          </a:p>
        </p:txBody>
      </p:sp>
      <p:sp>
        <p:nvSpPr>
          <p:cNvPr id="3" name="Content Placeholder 2">
            <a:extLst>
              <a:ext uri="{FF2B5EF4-FFF2-40B4-BE49-F238E27FC236}">
                <a16:creationId xmlns:a16="http://schemas.microsoft.com/office/drawing/2014/main" id="{B840DC9E-ECC0-45FA-A354-1287C84B2984}"/>
              </a:ext>
            </a:extLst>
          </p:cNvPr>
          <p:cNvSpPr>
            <a:spLocks noGrp="1"/>
          </p:cNvSpPr>
          <p:nvPr>
            <p:ph idx="1"/>
          </p:nvPr>
        </p:nvSpPr>
        <p:spPr>
          <a:xfrm>
            <a:off x="838200" y="1825625"/>
            <a:ext cx="6636026" cy="4351338"/>
          </a:xfrm>
        </p:spPr>
        <p:txBody>
          <a:bodyPr>
            <a:normAutofit/>
          </a:bodyPr>
          <a:lstStyle/>
          <a:p>
            <a:pPr algn="just"/>
            <a:r>
              <a:rPr lang="en-GB" sz="2400" i="0" dirty="0">
                <a:solidFill>
                  <a:srgbClr val="202124"/>
                </a:solidFill>
                <a:effectLst/>
                <a:latin typeface="arial" panose="020B0604020202020204" pitchFamily="34" charset="0"/>
              </a:rPr>
              <a:t>is software that is specially developed for some specific organization or other use</a:t>
            </a:r>
          </a:p>
          <a:p>
            <a:pPr algn="just"/>
            <a:r>
              <a:rPr lang="en-GB" sz="2400" i="0" dirty="0">
                <a:solidFill>
                  <a:srgbClr val="202124"/>
                </a:solidFill>
                <a:effectLst/>
                <a:latin typeface="arial" panose="020B0604020202020204" pitchFamily="34" charset="0"/>
              </a:rPr>
              <a:t>helps meet unique requirements at a cost competitive with purchasing, maintaining and modifying commercial software</a:t>
            </a:r>
          </a:p>
          <a:p>
            <a:pPr algn="just"/>
            <a:r>
              <a:rPr lang="en-GB" sz="2400" dirty="0">
                <a:solidFill>
                  <a:srgbClr val="202124"/>
                </a:solidFill>
                <a:latin typeface="arial" panose="020B0604020202020204" pitchFamily="34" charset="0"/>
              </a:rPr>
              <a:t>Made for specific team or organization</a:t>
            </a:r>
            <a:endParaRPr lang="en-GB" sz="2400" i="0" dirty="0">
              <a:solidFill>
                <a:srgbClr val="202124"/>
              </a:solidFill>
              <a:effectLst/>
              <a:latin typeface="arial" panose="020B0604020202020204" pitchFamily="34" charset="0"/>
            </a:endParaRPr>
          </a:p>
          <a:p>
            <a:pPr algn="just"/>
            <a:endParaRPr lang="en-GB" sz="2400" dirty="0"/>
          </a:p>
        </p:txBody>
      </p:sp>
      <p:sp>
        <p:nvSpPr>
          <p:cNvPr id="4" name="Date Placeholder 3">
            <a:extLst>
              <a:ext uri="{FF2B5EF4-FFF2-40B4-BE49-F238E27FC236}">
                <a16:creationId xmlns:a16="http://schemas.microsoft.com/office/drawing/2014/main" id="{7410EAF9-C01E-4013-ADC2-C39214527733}"/>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B702C3E8-47ED-45A7-A2EF-5CDFAE06E6AA}"/>
              </a:ext>
            </a:extLst>
          </p:cNvPr>
          <p:cNvSpPr>
            <a:spLocks noGrp="1"/>
          </p:cNvSpPr>
          <p:nvPr>
            <p:ph type="ftr" sz="quarter" idx="11"/>
          </p:nvPr>
        </p:nvSpPr>
        <p:spPr/>
        <p:txBody>
          <a:bodyPr/>
          <a:lstStyle/>
          <a:p>
            <a:r>
              <a:rPr lang="en-GB"/>
              <a:t>Computer System and Operating System</a:t>
            </a:r>
          </a:p>
        </p:txBody>
      </p:sp>
      <p:graphicFrame>
        <p:nvGraphicFramePr>
          <p:cNvPr id="6" name="Table 6">
            <a:extLst>
              <a:ext uri="{FF2B5EF4-FFF2-40B4-BE49-F238E27FC236}">
                <a16:creationId xmlns:a16="http://schemas.microsoft.com/office/drawing/2014/main" id="{765A0A76-D3C9-44B6-866A-7B88B290DAA6}"/>
              </a:ext>
            </a:extLst>
          </p:cNvPr>
          <p:cNvGraphicFramePr>
            <a:graphicFrameLocks noGrp="1"/>
          </p:cNvGraphicFramePr>
          <p:nvPr>
            <p:extLst>
              <p:ext uri="{D42A27DB-BD31-4B8C-83A1-F6EECF244321}">
                <p14:modId xmlns:p14="http://schemas.microsoft.com/office/powerpoint/2010/main" val="338779776"/>
              </p:ext>
            </p:extLst>
          </p:nvPr>
        </p:nvGraphicFramePr>
        <p:xfrm>
          <a:off x="609600" y="4286133"/>
          <a:ext cx="7288696" cy="1559560"/>
        </p:xfrm>
        <a:graphic>
          <a:graphicData uri="http://schemas.openxmlformats.org/drawingml/2006/table">
            <a:tbl>
              <a:tblPr firstRow="1" bandRow="1">
                <a:tableStyleId>{5C22544A-7EE6-4342-B048-85BDC9FD1C3A}</a:tableStyleId>
              </a:tblPr>
              <a:tblGrid>
                <a:gridCol w="3644348">
                  <a:extLst>
                    <a:ext uri="{9D8B030D-6E8A-4147-A177-3AD203B41FA5}">
                      <a16:colId xmlns:a16="http://schemas.microsoft.com/office/drawing/2014/main" val="3700530247"/>
                    </a:ext>
                  </a:extLst>
                </a:gridCol>
                <a:gridCol w="3644348">
                  <a:extLst>
                    <a:ext uri="{9D8B030D-6E8A-4147-A177-3AD203B41FA5}">
                      <a16:colId xmlns:a16="http://schemas.microsoft.com/office/drawing/2014/main" val="2049044077"/>
                    </a:ext>
                  </a:extLst>
                </a:gridCol>
              </a:tblGrid>
              <a:tr h="370840">
                <a:tc>
                  <a:txBody>
                    <a:bodyPr/>
                    <a:lstStyle/>
                    <a:p>
                      <a:r>
                        <a:rPr lang="en-GB" dirty="0"/>
                        <a:t>Advantage</a:t>
                      </a:r>
                    </a:p>
                  </a:txBody>
                  <a:tcPr/>
                </a:tc>
                <a:tc>
                  <a:txBody>
                    <a:bodyPr/>
                    <a:lstStyle/>
                    <a:p>
                      <a:r>
                        <a:rPr lang="en-GB" dirty="0"/>
                        <a:t>Disadvantage</a:t>
                      </a:r>
                    </a:p>
                  </a:txBody>
                  <a:tcPr/>
                </a:tc>
                <a:extLst>
                  <a:ext uri="{0D108BD9-81ED-4DB2-BD59-A6C34878D82A}">
                    <a16:rowId xmlns:a16="http://schemas.microsoft.com/office/drawing/2014/main" val="2499516676"/>
                  </a:ext>
                </a:extLst>
              </a:tr>
              <a:tr h="370840">
                <a:tc>
                  <a:txBody>
                    <a:bodyPr/>
                    <a:lstStyle/>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It Increases productivity.</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Specific needs of your enterprise.</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It's more secure against external threats.</a:t>
                      </a:r>
                      <a:endParaRPr lang="en-GB" dirty="0"/>
                    </a:p>
                  </a:txBody>
                  <a:tcPr/>
                </a:tc>
                <a:tc>
                  <a:txBody>
                    <a:bodyPr/>
                    <a:lstStyle/>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Initial Costs</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Waiting Time.</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It can’t do many tasks</a:t>
                      </a:r>
                      <a:endParaRPr lang="en-GB" dirty="0"/>
                    </a:p>
                  </a:txBody>
                  <a:tcPr/>
                </a:tc>
                <a:extLst>
                  <a:ext uri="{0D108BD9-81ED-4DB2-BD59-A6C34878D82A}">
                    <a16:rowId xmlns:a16="http://schemas.microsoft.com/office/drawing/2014/main" val="1743669002"/>
                  </a:ext>
                </a:extLst>
              </a:tr>
            </a:tbl>
          </a:graphicData>
        </a:graphic>
      </p:graphicFrame>
      <p:pic>
        <p:nvPicPr>
          <p:cNvPr id="10242" name="Picture 2" descr="Benefits of Tailor-Made Software - Dorian Solutions">
            <a:extLst>
              <a:ext uri="{FF2B5EF4-FFF2-40B4-BE49-F238E27FC236}">
                <a16:creationId xmlns:a16="http://schemas.microsoft.com/office/drawing/2014/main" id="{28BAEF6A-C211-4D2B-BF51-17C271FA1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8296" y="365125"/>
            <a:ext cx="4114800" cy="3395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descr="Custom Software Development Services | Simform">
            <a:extLst>
              <a:ext uri="{FF2B5EF4-FFF2-40B4-BE49-F238E27FC236}">
                <a16:creationId xmlns:a16="http://schemas.microsoft.com/office/drawing/2014/main" id="{82F1AA86-6121-46B4-A7DD-533C27758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4556401"/>
            <a:ext cx="3859696" cy="1620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56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5F2A-9EE6-4967-BE68-F961A1462A6C}"/>
              </a:ext>
            </a:extLst>
          </p:cNvPr>
          <p:cNvSpPr>
            <a:spLocks noGrp="1"/>
          </p:cNvSpPr>
          <p:nvPr>
            <p:ph type="title"/>
          </p:nvPr>
        </p:nvSpPr>
        <p:spPr/>
        <p:txBody>
          <a:bodyPr/>
          <a:lstStyle/>
          <a:p>
            <a:r>
              <a:rPr lang="en-GB" dirty="0"/>
              <a:t>Package Software</a:t>
            </a:r>
          </a:p>
        </p:txBody>
      </p:sp>
      <p:sp>
        <p:nvSpPr>
          <p:cNvPr id="3" name="Content Placeholder 2">
            <a:extLst>
              <a:ext uri="{FF2B5EF4-FFF2-40B4-BE49-F238E27FC236}">
                <a16:creationId xmlns:a16="http://schemas.microsoft.com/office/drawing/2014/main" id="{8AA1A4EC-2DEF-4042-9FA7-F402944C229C}"/>
              </a:ext>
            </a:extLst>
          </p:cNvPr>
          <p:cNvSpPr>
            <a:spLocks noGrp="1"/>
          </p:cNvSpPr>
          <p:nvPr>
            <p:ph idx="1"/>
          </p:nvPr>
        </p:nvSpPr>
        <p:spPr>
          <a:xfrm>
            <a:off x="838200" y="1825625"/>
            <a:ext cx="7315200" cy="4351338"/>
          </a:xfrm>
        </p:spPr>
        <p:txBody>
          <a:bodyPr/>
          <a:lstStyle/>
          <a:p>
            <a:pPr algn="just"/>
            <a:r>
              <a:rPr lang="en-GB" dirty="0">
                <a:solidFill>
                  <a:srgbClr val="424242"/>
                </a:solidFill>
                <a:latin typeface="Verdana" panose="020B0604030504040204" pitchFamily="34" charset="0"/>
              </a:rPr>
              <a:t>M</a:t>
            </a:r>
            <a:r>
              <a:rPr lang="en-GB" b="0" i="0" dirty="0">
                <a:solidFill>
                  <a:srgbClr val="424242"/>
                </a:solidFill>
                <a:effectLst/>
                <a:latin typeface="Verdana" panose="020B0604030504040204" pitchFamily="34" charset="0"/>
              </a:rPr>
              <a:t>ultiple software programs bundled together and sold as a set 	</a:t>
            </a:r>
          </a:p>
          <a:p>
            <a:pPr algn="just"/>
            <a:r>
              <a:rPr lang="en-GB" dirty="0">
                <a:solidFill>
                  <a:srgbClr val="424242"/>
                </a:solidFill>
                <a:latin typeface="Verdana" panose="020B0604030504040204" pitchFamily="34" charset="0"/>
              </a:rPr>
              <a:t>A</a:t>
            </a:r>
            <a:r>
              <a:rPr lang="en-GB" b="0" i="0" dirty="0">
                <a:solidFill>
                  <a:srgbClr val="424242"/>
                </a:solidFill>
                <a:effectLst/>
                <a:latin typeface="Verdana" panose="020B0604030504040204" pitchFamily="34" charset="0"/>
              </a:rPr>
              <a:t> software package is simply multiple applications or code modules that work together to meet various goals and objectives</a:t>
            </a:r>
            <a:endParaRPr lang="en-GB" dirty="0">
              <a:solidFill>
                <a:srgbClr val="424242"/>
              </a:solidFill>
              <a:latin typeface="Verdana" panose="020B0604030504040204" pitchFamily="34" charset="0"/>
            </a:endParaRPr>
          </a:p>
          <a:p>
            <a:pPr algn="just"/>
            <a:r>
              <a:rPr lang="en-GB" dirty="0">
                <a:solidFill>
                  <a:srgbClr val="424242"/>
                </a:solidFill>
                <a:latin typeface="Verdana" panose="020B0604030504040204" pitchFamily="34" charset="0"/>
              </a:rPr>
              <a:t>A</a:t>
            </a:r>
            <a:r>
              <a:rPr lang="en-GB" b="0" i="0" dirty="0">
                <a:solidFill>
                  <a:srgbClr val="424242"/>
                </a:solidFill>
                <a:effectLst/>
                <a:latin typeface="Verdana" panose="020B0604030504040204" pitchFamily="34" charset="0"/>
              </a:rPr>
              <a:t> software package is simply multiple applications or code modules that work together to meet various goals and objectives</a:t>
            </a:r>
            <a:endParaRPr lang="en-GB" dirty="0"/>
          </a:p>
        </p:txBody>
      </p:sp>
      <p:sp>
        <p:nvSpPr>
          <p:cNvPr id="4" name="Date Placeholder 3">
            <a:extLst>
              <a:ext uri="{FF2B5EF4-FFF2-40B4-BE49-F238E27FC236}">
                <a16:creationId xmlns:a16="http://schemas.microsoft.com/office/drawing/2014/main" id="{777192A1-13A0-413D-B7AE-41DC75DF5B79}"/>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C2FE1EDC-020D-48B3-B056-10880BDEB0EC}"/>
              </a:ext>
            </a:extLst>
          </p:cNvPr>
          <p:cNvSpPr>
            <a:spLocks noGrp="1"/>
          </p:cNvSpPr>
          <p:nvPr>
            <p:ph type="ftr" sz="quarter" idx="11"/>
          </p:nvPr>
        </p:nvSpPr>
        <p:spPr/>
        <p:txBody>
          <a:bodyPr/>
          <a:lstStyle/>
          <a:p>
            <a:r>
              <a:rPr lang="en-GB"/>
              <a:t>Computer System and Operating System</a:t>
            </a:r>
          </a:p>
        </p:txBody>
      </p:sp>
      <p:pic>
        <p:nvPicPr>
          <p:cNvPr id="11268" name="Picture 4" descr="Application Software Packages, Application Management Software, Application  Software And System Software, Bentley Systems, Bentley Application Software  Packages, एप्लिकेशन सॉफ्टवेयर पैकेज in Karol Bagh, New Delhi , Swavish ...">
            <a:extLst>
              <a:ext uri="{FF2B5EF4-FFF2-40B4-BE49-F238E27FC236}">
                <a16:creationId xmlns:a16="http://schemas.microsoft.com/office/drawing/2014/main" id="{1BD2CA8C-946A-4AEE-A690-A8896C378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474" y="3604591"/>
            <a:ext cx="3001203" cy="2888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70" name="Picture 6" descr="Application Software | Notes, Videos, QA and Tests | Grade  8&gt;Computer&gt;Computer Software | Kullabs">
            <a:extLst>
              <a:ext uri="{FF2B5EF4-FFF2-40B4-BE49-F238E27FC236}">
                <a16:creationId xmlns:a16="http://schemas.microsoft.com/office/drawing/2014/main" id="{3C5DE77A-1A47-4412-8B18-5C258DE4F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3474" y="365125"/>
            <a:ext cx="3173483" cy="2888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76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7980-4F43-4D1B-8C6B-7065BFF9FCAB}"/>
              </a:ext>
            </a:extLst>
          </p:cNvPr>
          <p:cNvSpPr>
            <a:spLocks noGrp="1"/>
          </p:cNvSpPr>
          <p:nvPr>
            <p:ph type="title"/>
          </p:nvPr>
        </p:nvSpPr>
        <p:spPr/>
        <p:txBody>
          <a:bodyPr/>
          <a:lstStyle/>
          <a:p>
            <a:r>
              <a:rPr lang="en-GB" dirty="0"/>
              <a:t>Package Software</a:t>
            </a:r>
          </a:p>
        </p:txBody>
      </p:sp>
      <p:sp>
        <p:nvSpPr>
          <p:cNvPr id="3" name="Text Placeholder 2">
            <a:extLst>
              <a:ext uri="{FF2B5EF4-FFF2-40B4-BE49-F238E27FC236}">
                <a16:creationId xmlns:a16="http://schemas.microsoft.com/office/drawing/2014/main" id="{EDEEFBAC-EAAE-4ED7-BF51-C91156F8BB50}"/>
              </a:ext>
            </a:extLst>
          </p:cNvPr>
          <p:cNvSpPr>
            <a:spLocks noGrp="1"/>
          </p:cNvSpPr>
          <p:nvPr>
            <p:ph type="body" idx="1"/>
          </p:nvPr>
        </p:nvSpPr>
        <p:spPr/>
        <p:txBody>
          <a:bodyPr/>
          <a:lstStyle/>
          <a:p>
            <a:r>
              <a:rPr lang="en-GB" dirty="0"/>
              <a:t>Advantage</a:t>
            </a:r>
          </a:p>
        </p:txBody>
      </p:sp>
      <p:sp>
        <p:nvSpPr>
          <p:cNvPr id="4" name="Content Placeholder 3">
            <a:extLst>
              <a:ext uri="{FF2B5EF4-FFF2-40B4-BE49-F238E27FC236}">
                <a16:creationId xmlns:a16="http://schemas.microsoft.com/office/drawing/2014/main" id="{3F4D451E-06F6-4F8A-8525-45926F287029}"/>
              </a:ext>
            </a:extLst>
          </p:cNvPr>
          <p:cNvSpPr>
            <a:spLocks noGrp="1"/>
          </p:cNvSpPr>
          <p:nvPr>
            <p:ph sz="half" idx="2"/>
          </p:nvPr>
        </p:nvSpPr>
        <p:spPr/>
        <p:txBody>
          <a:bodyPr>
            <a:normAutofit/>
          </a:bodyPr>
          <a:lstStyle/>
          <a:p>
            <a:pPr algn="l"/>
            <a:r>
              <a:rPr lang="en-GB" sz="2000" i="0" dirty="0">
                <a:effectLst/>
                <a:latin typeface="Open Sans" panose="020B0604020202020204" pitchFamily="34" charset="0"/>
              </a:rPr>
              <a:t>Simplified decision making </a:t>
            </a:r>
          </a:p>
          <a:p>
            <a:r>
              <a:rPr lang="en-GB" sz="2000" i="0" dirty="0">
                <a:effectLst/>
                <a:latin typeface="Open Sans" panose="020B0604020202020204" pitchFamily="34" charset="0"/>
              </a:rPr>
              <a:t>Increased productivity</a:t>
            </a:r>
          </a:p>
          <a:p>
            <a:r>
              <a:rPr lang="en-GB" sz="2000" i="0" dirty="0">
                <a:effectLst/>
                <a:latin typeface="Open Sans" panose="020B0604020202020204" pitchFamily="34" charset="0"/>
              </a:rPr>
              <a:t>Improved data security </a:t>
            </a:r>
          </a:p>
          <a:p>
            <a:r>
              <a:rPr lang="en-GB" sz="2000" i="0" dirty="0">
                <a:effectLst/>
                <a:latin typeface="Open Sans" panose="020B0606030504020204" pitchFamily="34" charset="0"/>
              </a:rPr>
              <a:t>Increased sales potential </a:t>
            </a:r>
          </a:p>
          <a:p>
            <a:r>
              <a:rPr lang="en-GB" sz="2000" i="0" dirty="0">
                <a:effectLst/>
                <a:latin typeface="Open Sans" panose="020B0606030504020204" pitchFamily="34" charset="0"/>
              </a:rPr>
              <a:t>Enhanced analysis</a:t>
            </a:r>
          </a:p>
          <a:p>
            <a:pPr algn="l"/>
            <a:endParaRPr lang="en-GB" sz="2000" i="0" dirty="0">
              <a:effectLst/>
              <a:latin typeface="Open Sans" panose="020B0604020202020204" pitchFamily="34" charset="0"/>
            </a:endParaRPr>
          </a:p>
        </p:txBody>
      </p:sp>
      <p:sp>
        <p:nvSpPr>
          <p:cNvPr id="5" name="Text Placeholder 4">
            <a:extLst>
              <a:ext uri="{FF2B5EF4-FFF2-40B4-BE49-F238E27FC236}">
                <a16:creationId xmlns:a16="http://schemas.microsoft.com/office/drawing/2014/main" id="{F68E850D-33F3-4660-9973-4A050DD5C8BB}"/>
              </a:ext>
            </a:extLst>
          </p:cNvPr>
          <p:cNvSpPr>
            <a:spLocks noGrp="1"/>
          </p:cNvSpPr>
          <p:nvPr>
            <p:ph type="body" sz="quarter" idx="3"/>
          </p:nvPr>
        </p:nvSpPr>
        <p:spPr/>
        <p:txBody>
          <a:bodyPr/>
          <a:lstStyle/>
          <a:p>
            <a:r>
              <a:rPr lang="en-GB" dirty="0"/>
              <a:t>Disadvantage</a:t>
            </a:r>
          </a:p>
        </p:txBody>
      </p:sp>
      <p:sp>
        <p:nvSpPr>
          <p:cNvPr id="6" name="Content Placeholder 5">
            <a:extLst>
              <a:ext uri="{FF2B5EF4-FFF2-40B4-BE49-F238E27FC236}">
                <a16:creationId xmlns:a16="http://schemas.microsoft.com/office/drawing/2014/main" id="{287A0D96-901A-45E7-B7B7-B2AECEB39B84}"/>
              </a:ext>
            </a:extLst>
          </p:cNvPr>
          <p:cNvSpPr>
            <a:spLocks noGrp="1"/>
          </p:cNvSpPr>
          <p:nvPr>
            <p:ph sz="quarter" idx="4"/>
          </p:nvPr>
        </p:nvSpPr>
        <p:spPr/>
        <p:txBody>
          <a:bodyPr>
            <a:normAutofit/>
          </a:bodyPr>
          <a:lstStyle/>
          <a:p>
            <a:r>
              <a:rPr lang="en-GB" sz="1800" dirty="0"/>
              <a:t>Need extra manpower</a:t>
            </a:r>
          </a:p>
          <a:p>
            <a:r>
              <a:rPr lang="en-GB" sz="1800" dirty="0"/>
              <a:t>Costly</a:t>
            </a:r>
          </a:p>
          <a:p>
            <a:r>
              <a:rPr lang="en-GB" sz="1800" dirty="0"/>
              <a:t>Need mores support</a:t>
            </a:r>
          </a:p>
          <a:p>
            <a:r>
              <a:rPr lang="en-GB" sz="1800" dirty="0"/>
              <a:t>Time Consuming</a:t>
            </a:r>
          </a:p>
          <a:p>
            <a:endParaRPr lang="en-GB" sz="1800" dirty="0"/>
          </a:p>
        </p:txBody>
      </p:sp>
      <p:sp>
        <p:nvSpPr>
          <p:cNvPr id="7" name="Date Placeholder 6">
            <a:extLst>
              <a:ext uri="{FF2B5EF4-FFF2-40B4-BE49-F238E27FC236}">
                <a16:creationId xmlns:a16="http://schemas.microsoft.com/office/drawing/2014/main" id="{1DCEE0CE-A4FB-4DD8-9D5B-A16A27CA8089}"/>
              </a:ext>
            </a:extLst>
          </p:cNvPr>
          <p:cNvSpPr>
            <a:spLocks noGrp="1"/>
          </p:cNvSpPr>
          <p:nvPr>
            <p:ph type="dt" sz="half" idx="10"/>
          </p:nvPr>
        </p:nvSpPr>
        <p:spPr/>
        <p:txBody>
          <a:bodyPr/>
          <a:lstStyle/>
          <a:p>
            <a:fld id="{BF326D0C-0D4A-4B84-A8A6-AF4754C5A9DE}" type="datetime1">
              <a:rPr lang="en-GB" smtClean="0"/>
              <a:t>01/02/2022</a:t>
            </a:fld>
            <a:endParaRPr lang="en-GB" dirty="0"/>
          </a:p>
        </p:txBody>
      </p:sp>
      <p:sp>
        <p:nvSpPr>
          <p:cNvPr id="8" name="Footer Placeholder 7">
            <a:extLst>
              <a:ext uri="{FF2B5EF4-FFF2-40B4-BE49-F238E27FC236}">
                <a16:creationId xmlns:a16="http://schemas.microsoft.com/office/drawing/2014/main" id="{6B2D3D78-4B65-4BA9-B229-F1497924DDE0}"/>
              </a:ext>
            </a:extLst>
          </p:cNvPr>
          <p:cNvSpPr>
            <a:spLocks noGrp="1"/>
          </p:cNvSpPr>
          <p:nvPr>
            <p:ph type="ftr" sz="quarter" idx="11"/>
          </p:nvPr>
        </p:nvSpPr>
        <p:spPr>
          <a:xfrm>
            <a:off x="4530404" y="6453385"/>
            <a:ext cx="3407648" cy="268090"/>
          </a:xfrm>
        </p:spPr>
        <p:txBody>
          <a:bodyPr/>
          <a:lstStyle/>
          <a:p>
            <a:r>
              <a:rPr lang="en-GB" dirty="0"/>
              <a:t>Computer System and Operating System</a:t>
            </a:r>
          </a:p>
        </p:txBody>
      </p:sp>
      <p:pic>
        <p:nvPicPr>
          <p:cNvPr id="12290" name="Picture 2" descr="three business executives using computers in an office">
            <a:extLst>
              <a:ext uri="{FF2B5EF4-FFF2-40B4-BE49-F238E27FC236}">
                <a16:creationId xmlns:a16="http://schemas.microsoft.com/office/drawing/2014/main" id="{718DCBC0-AF05-45C4-892C-1CAE7D784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794" y="2849394"/>
            <a:ext cx="3096108" cy="2445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602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3860-5F24-476B-93E3-ED31AAF2183A}"/>
              </a:ext>
            </a:extLst>
          </p:cNvPr>
          <p:cNvSpPr>
            <a:spLocks noGrp="1"/>
          </p:cNvSpPr>
          <p:nvPr>
            <p:ph type="title"/>
          </p:nvPr>
        </p:nvSpPr>
        <p:spPr/>
        <p:txBody>
          <a:bodyPr/>
          <a:lstStyle/>
          <a:p>
            <a:r>
              <a:rPr lang="en-GB" dirty="0"/>
              <a:t>Web Based Application</a:t>
            </a:r>
          </a:p>
        </p:txBody>
      </p:sp>
      <p:sp>
        <p:nvSpPr>
          <p:cNvPr id="3" name="Content Placeholder 2">
            <a:extLst>
              <a:ext uri="{FF2B5EF4-FFF2-40B4-BE49-F238E27FC236}">
                <a16:creationId xmlns:a16="http://schemas.microsoft.com/office/drawing/2014/main" id="{97A15A54-C5CF-4052-BBF2-EC2ED4BABBD7}"/>
              </a:ext>
            </a:extLst>
          </p:cNvPr>
          <p:cNvSpPr>
            <a:spLocks noGrp="1"/>
          </p:cNvSpPr>
          <p:nvPr>
            <p:ph idx="1"/>
          </p:nvPr>
        </p:nvSpPr>
        <p:spPr>
          <a:xfrm>
            <a:off x="838200" y="1825625"/>
            <a:ext cx="5350565" cy="4351338"/>
          </a:xfrm>
        </p:spPr>
        <p:txBody>
          <a:bodyPr>
            <a:normAutofit/>
          </a:bodyPr>
          <a:lstStyle/>
          <a:p>
            <a:pPr algn="just"/>
            <a:r>
              <a:rPr lang="en-GB" sz="2000" i="0" dirty="0">
                <a:solidFill>
                  <a:srgbClr val="202124"/>
                </a:solidFill>
                <a:effectLst/>
                <a:latin typeface="arial" panose="020B0604020202020204" pitchFamily="34" charset="0"/>
              </a:rPr>
              <a:t>A web-based application is any program that is accessed over a network connection using HTTP, rather than existing within a device's memory</a:t>
            </a:r>
          </a:p>
          <a:p>
            <a:pPr algn="just"/>
            <a:r>
              <a:rPr lang="en-GB" sz="2000" i="0" dirty="0">
                <a:solidFill>
                  <a:srgbClr val="4D5156"/>
                </a:solidFill>
                <a:effectLst/>
                <a:latin typeface="arial" panose="020B0604020202020204" pitchFamily="34" charset="0"/>
              </a:rPr>
              <a:t>A web application is application software that runs on a web server, unlike computer-based software programs that are run locally on the operating system of the device</a:t>
            </a:r>
            <a:endParaRPr lang="en-GB" sz="2000" dirty="0">
              <a:solidFill>
                <a:srgbClr val="202124"/>
              </a:solidFill>
              <a:latin typeface="arial" panose="020B0604020202020204" pitchFamily="34" charset="0"/>
            </a:endParaRPr>
          </a:p>
          <a:p>
            <a:pPr algn="just"/>
            <a:r>
              <a:rPr lang="en-GB" sz="2000" dirty="0">
                <a:solidFill>
                  <a:srgbClr val="202124"/>
                </a:solidFill>
                <a:latin typeface="arial" panose="020B0604020202020204" pitchFamily="34" charset="0"/>
              </a:rPr>
              <a:t>Examples: </a:t>
            </a:r>
            <a:r>
              <a:rPr lang="en-GB" sz="2000" i="0" dirty="0">
                <a:solidFill>
                  <a:srgbClr val="202124"/>
                </a:solidFill>
                <a:effectLst/>
                <a:latin typeface="arial" panose="020B0604020202020204" pitchFamily="34" charset="0"/>
              </a:rPr>
              <a:t>Google Docs, Google Slides, Google Sheets and cloud storage</a:t>
            </a:r>
            <a:endParaRPr lang="en-GB" sz="2000" dirty="0"/>
          </a:p>
        </p:txBody>
      </p:sp>
      <p:sp>
        <p:nvSpPr>
          <p:cNvPr id="4" name="Date Placeholder 3">
            <a:extLst>
              <a:ext uri="{FF2B5EF4-FFF2-40B4-BE49-F238E27FC236}">
                <a16:creationId xmlns:a16="http://schemas.microsoft.com/office/drawing/2014/main" id="{DC2DD712-8247-4AD6-BFD1-B053E6C44B7A}"/>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9BBB1CDD-66CC-4832-A575-932D7FB8CC23}"/>
              </a:ext>
            </a:extLst>
          </p:cNvPr>
          <p:cNvSpPr>
            <a:spLocks noGrp="1"/>
          </p:cNvSpPr>
          <p:nvPr>
            <p:ph type="ftr" sz="quarter" idx="11"/>
          </p:nvPr>
        </p:nvSpPr>
        <p:spPr/>
        <p:txBody>
          <a:bodyPr/>
          <a:lstStyle/>
          <a:p>
            <a:r>
              <a:rPr lang="en-GB"/>
              <a:t>Computer System and Operating System</a:t>
            </a:r>
          </a:p>
        </p:txBody>
      </p:sp>
      <p:pic>
        <p:nvPicPr>
          <p:cNvPr id="13314" name="Picture 2" descr="Web-Based Application: What It Is, and Why You Should Use It">
            <a:extLst>
              <a:ext uri="{FF2B5EF4-FFF2-40B4-BE49-F238E27FC236}">
                <a16:creationId xmlns:a16="http://schemas.microsoft.com/office/drawing/2014/main" id="{E8AF7384-416E-4801-A301-99BD7B128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609" y="136525"/>
            <a:ext cx="5350565" cy="31708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A4E111B8-3A47-435D-98C0-068BACB0BB31}"/>
              </a:ext>
            </a:extLst>
          </p:cNvPr>
          <p:cNvGraphicFramePr>
            <a:graphicFrameLocks noGrp="1"/>
          </p:cNvGraphicFramePr>
          <p:nvPr>
            <p:extLst>
              <p:ext uri="{D42A27DB-BD31-4B8C-83A1-F6EECF244321}">
                <p14:modId xmlns:p14="http://schemas.microsoft.com/office/powerpoint/2010/main" val="1043376108"/>
              </p:ext>
            </p:extLst>
          </p:nvPr>
        </p:nvGraphicFramePr>
        <p:xfrm>
          <a:off x="6230178" y="3632994"/>
          <a:ext cx="5645426" cy="2651760"/>
        </p:xfrm>
        <a:graphic>
          <a:graphicData uri="http://schemas.openxmlformats.org/drawingml/2006/table">
            <a:tbl>
              <a:tblPr firstRow="1" bandRow="1">
                <a:tableStyleId>{073A0DAA-6AF3-43AB-8588-CEC1D06C72B9}</a:tableStyleId>
              </a:tblPr>
              <a:tblGrid>
                <a:gridCol w="2822713">
                  <a:extLst>
                    <a:ext uri="{9D8B030D-6E8A-4147-A177-3AD203B41FA5}">
                      <a16:colId xmlns:a16="http://schemas.microsoft.com/office/drawing/2014/main" val="1328607726"/>
                    </a:ext>
                  </a:extLst>
                </a:gridCol>
                <a:gridCol w="2822713">
                  <a:extLst>
                    <a:ext uri="{9D8B030D-6E8A-4147-A177-3AD203B41FA5}">
                      <a16:colId xmlns:a16="http://schemas.microsoft.com/office/drawing/2014/main" val="1708369784"/>
                    </a:ext>
                  </a:extLst>
                </a:gridCol>
              </a:tblGrid>
              <a:tr h="316909">
                <a:tc>
                  <a:txBody>
                    <a:bodyPr/>
                    <a:lstStyle/>
                    <a:p>
                      <a:r>
                        <a:rPr lang="en-GB" b="1"/>
                        <a:t>Advantage</a:t>
                      </a:r>
                      <a:endParaRPr lang="en-GB" b="1" dirty="0"/>
                    </a:p>
                  </a:txBody>
                  <a:tcPr/>
                </a:tc>
                <a:tc>
                  <a:txBody>
                    <a:bodyPr/>
                    <a:lstStyle/>
                    <a:p>
                      <a:r>
                        <a:rPr lang="en-GB" b="1"/>
                        <a:t>Disadvantage</a:t>
                      </a:r>
                      <a:endParaRPr lang="en-GB" b="1" dirty="0"/>
                    </a:p>
                  </a:txBody>
                  <a:tcPr/>
                </a:tc>
                <a:extLst>
                  <a:ext uri="{0D108BD9-81ED-4DB2-BD59-A6C34878D82A}">
                    <a16:rowId xmlns:a16="http://schemas.microsoft.com/office/drawing/2014/main" val="1058231894"/>
                  </a:ext>
                </a:extLst>
              </a:tr>
              <a:tr h="370840">
                <a:tc>
                  <a:txBody>
                    <a:bodyPr/>
                    <a:lstStyle/>
                    <a:p>
                      <a:pPr marL="285750" indent="-285750">
                        <a:buFont typeface="Arial" panose="020B0604020202020204" pitchFamily="34" charset="0"/>
                        <a:buChar char="•"/>
                      </a:pPr>
                      <a:r>
                        <a:rPr lang="en-GB" sz="1800" b="1" i="0" kern="1200">
                          <a:solidFill>
                            <a:schemeClr val="dk1"/>
                          </a:solidFill>
                          <a:effectLst/>
                          <a:latin typeface="+mn-lt"/>
                          <a:ea typeface="+mn-ea"/>
                          <a:cs typeface="+mn-cs"/>
                        </a:rPr>
                        <a:t>Accessibility across devices for users</a:t>
                      </a:r>
                    </a:p>
                    <a:p>
                      <a:pPr marL="285750" indent="-285750">
                        <a:buFont typeface="Arial" panose="020B0604020202020204" pitchFamily="34" charset="0"/>
                        <a:buChar char="•"/>
                      </a:pPr>
                      <a:r>
                        <a:rPr lang="en-GB" sz="1800" b="1" i="0" kern="1200">
                          <a:solidFill>
                            <a:schemeClr val="dk1"/>
                          </a:solidFill>
                          <a:effectLst/>
                          <a:latin typeface="+mn-lt"/>
                          <a:ea typeface="+mn-ea"/>
                          <a:cs typeface="+mn-cs"/>
                        </a:rPr>
                        <a:t>Customization for different devices. </a:t>
                      </a:r>
                    </a:p>
                    <a:p>
                      <a:pPr marL="285750" indent="-285750">
                        <a:buFont typeface="Arial" panose="020B0604020202020204" pitchFamily="34" charset="0"/>
                        <a:buChar char="•"/>
                      </a:pPr>
                      <a:r>
                        <a:rPr lang="en-GB" sz="1800" b="1" i="0" kern="1200">
                          <a:solidFill>
                            <a:schemeClr val="dk1"/>
                          </a:solidFill>
                          <a:effectLst/>
                          <a:latin typeface="+mn-lt"/>
                          <a:ea typeface="+mn-ea"/>
                          <a:cs typeface="+mn-cs"/>
                        </a:rPr>
                        <a:t>Integration with other systems.</a:t>
                      </a:r>
                    </a:p>
                    <a:p>
                      <a:pPr marL="285750" indent="-285750">
                        <a:buFont typeface="Arial" panose="020B0604020202020204" pitchFamily="34" charset="0"/>
                        <a:buChar char="•"/>
                      </a:pPr>
                      <a:r>
                        <a:rPr lang="en-GB" sz="1800" b="1" i="0" kern="1200">
                          <a:solidFill>
                            <a:schemeClr val="dk1"/>
                          </a:solidFill>
                          <a:effectLst/>
                          <a:latin typeface="+mn-lt"/>
                          <a:ea typeface="+mn-ea"/>
                          <a:cs typeface="+mn-cs"/>
                        </a:rPr>
                        <a:t>Increased flexibility</a:t>
                      </a:r>
                    </a:p>
                    <a:p>
                      <a:pPr marL="285750" indent="-285750">
                        <a:buFont typeface="Arial" panose="020B0604020202020204" pitchFamily="34" charset="0"/>
                        <a:buChar char="•"/>
                      </a:pPr>
                      <a:r>
                        <a:rPr lang="en-GB" sz="1800" b="1" i="0" kern="1200">
                          <a:solidFill>
                            <a:schemeClr val="dk1"/>
                          </a:solidFill>
                          <a:effectLst/>
                          <a:latin typeface="+mn-lt"/>
                          <a:ea typeface="+mn-ea"/>
                          <a:cs typeface="+mn-cs"/>
                        </a:rPr>
                        <a:t>Platform Support</a:t>
                      </a:r>
                      <a:endParaRPr lang="en-GB" b="1" dirty="0"/>
                    </a:p>
                  </a:txBody>
                  <a:tcPr/>
                </a:tc>
                <a:tc>
                  <a:txBody>
                    <a:bodyPr/>
                    <a:lstStyle/>
                    <a:p>
                      <a:pPr marL="285750" indent="-285750">
                        <a:buFont typeface="Arial" panose="020B0604020202020204" pitchFamily="34" charset="0"/>
                        <a:buChar char="•"/>
                      </a:pPr>
                      <a:r>
                        <a:rPr lang="en-GB" sz="1800" b="1" i="0" kern="1200" dirty="0">
                          <a:solidFill>
                            <a:schemeClr val="dk1"/>
                          </a:solidFill>
                          <a:effectLst/>
                          <a:latin typeface="+mn-lt"/>
                          <a:ea typeface="+mn-ea"/>
                          <a:cs typeface="+mn-cs"/>
                        </a:rPr>
                        <a:t>Performance</a:t>
                      </a:r>
                    </a:p>
                    <a:p>
                      <a:pPr marL="285750" indent="-285750">
                        <a:buFont typeface="Arial" panose="020B0604020202020204" pitchFamily="34" charset="0"/>
                        <a:buChar char="•"/>
                      </a:pPr>
                      <a:r>
                        <a:rPr lang="en-GB" sz="1800" b="1" i="0" kern="1200" dirty="0">
                          <a:solidFill>
                            <a:schemeClr val="dk1"/>
                          </a:solidFill>
                          <a:effectLst/>
                          <a:latin typeface="+mn-lt"/>
                          <a:ea typeface="+mn-ea"/>
                          <a:cs typeface="+mn-cs"/>
                        </a:rPr>
                        <a:t>Security</a:t>
                      </a:r>
                    </a:p>
                    <a:p>
                      <a:pPr marL="285750" indent="-285750">
                        <a:buFont typeface="Arial" panose="020B0604020202020204" pitchFamily="34" charset="0"/>
                        <a:buChar char="•"/>
                      </a:pPr>
                      <a:r>
                        <a:rPr lang="en-GB" sz="1800" b="1" i="0" kern="1200" dirty="0">
                          <a:solidFill>
                            <a:schemeClr val="dk1"/>
                          </a:solidFill>
                          <a:effectLst/>
                          <a:latin typeface="+mn-lt"/>
                          <a:ea typeface="+mn-ea"/>
                          <a:cs typeface="+mn-cs"/>
                        </a:rPr>
                        <a:t>Web Issues</a:t>
                      </a:r>
                    </a:p>
                    <a:p>
                      <a:pPr marL="285750" indent="-285750">
                        <a:buFont typeface="Arial" panose="020B0604020202020204" pitchFamily="34" charset="0"/>
                        <a:buChar char="•"/>
                      </a:pPr>
                      <a:r>
                        <a:rPr lang="en-GB" sz="1800" b="1" i="0" kern="1200" dirty="0">
                          <a:solidFill>
                            <a:schemeClr val="dk1"/>
                          </a:solidFill>
                          <a:effectLst/>
                          <a:latin typeface="+mn-lt"/>
                          <a:ea typeface="+mn-ea"/>
                          <a:cs typeface="+mn-cs"/>
                        </a:rPr>
                        <a:t>Internet Dependence</a:t>
                      </a:r>
                      <a:endParaRPr lang="en-GB" b="1" dirty="0"/>
                    </a:p>
                  </a:txBody>
                  <a:tcPr/>
                </a:tc>
                <a:extLst>
                  <a:ext uri="{0D108BD9-81ED-4DB2-BD59-A6C34878D82A}">
                    <a16:rowId xmlns:a16="http://schemas.microsoft.com/office/drawing/2014/main" val="2692274317"/>
                  </a:ext>
                </a:extLst>
              </a:tr>
            </a:tbl>
          </a:graphicData>
        </a:graphic>
      </p:graphicFrame>
    </p:spTree>
    <p:extLst>
      <p:ext uri="{BB962C8B-B14F-4D97-AF65-F5344CB8AC3E}">
        <p14:creationId xmlns:p14="http://schemas.microsoft.com/office/powerpoint/2010/main" val="361538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36E0-38EE-498B-8FCA-9CAFE05D0BF6}"/>
              </a:ext>
            </a:extLst>
          </p:cNvPr>
          <p:cNvSpPr>
            <a:spLocks noGrp="1"/>
          </p:cNvSpPr>
          <p:nvPr>
            <p:ph type="title"/>
          </p:nvPr>
        </p:nvSpPr>
        <p:spPr>
          <a:xfrm>
            <a:off x="3405808" y="365125"/>
            <a:ext cx="7947991" cy="1325563"/>
          </a:xfrm>
        </p:spPr>
        <p:txBody>
          <a:bodyPr/>
          <a:lstStyle/>
          <a:p>
            <a:r>
              <a:rPr lang="en-GB" dirty="0"/>
              <a:t>Mobile Application</a:t>
            </a:r>
          </a:p>
        </p:txBody>
      </p:sp>
      <p:sp>
        <p:nvSpPr>
          <p:cNvPr id="3" name="Content Placeholder 2">
            <a:extLst>
              <a:ext uri="{FF2B5EF4-FFF2-40B4-BE49-F238E27FC236}">
                <a16:creationId xmlns:a16="http://schemas.microsoft.com/office/drawing/2014/main" id="{54C5BEC7-B120-4AE5-97CE-6927A49BD7B4}"/>
              </a:ext>
            </a:extLst>
          </p:cNvPr>
          <p:cNvSpPr>
            <a:spLocks noGrp="1"/>
          </p:cNvSpPr>
          <p:nvPr>
            <p:ph idx="1"/>
          </p:nvPr>
        </p:nvSpPr>
        <p:spPr>
          <a:xfrm>
            <a:off x="3405808" y="1825625"/>
            <a:ext cx="7947992" cy="4351338"/>
          </a:xfrm>
        </p:spPr>
        <p:txBody>
          <a:bodyPr>
            <a:normAutofit/>
          </a:bodyPr>
          <a:lstStyle/>
          <a:p>
            <a:pPr algn="just"/>
            <a:r>
              <a:rPr lang="en-GB" sz="2500" i="0" dirty="0">
                <a:solidFill>
                  <a:srgbClr val="202124"/>
                </a:solidFill>
                <a:effectLst/>
                <a:latin typeface="arial" panose="020B0604020202020204" pitchFamily="34" charset="0"/>
              </a:rPr>
              <a:t>A mobile application (app) is a computer program or software application designed to run on a mobile device such as a phone, tablet, or watch</a:t>
            </a:r>
          </a:p>
          <a:p>
            <a:pPr algn="just"/>
            <a:r>
              <a:rPr lang="en-GB" sz="2500" i="0" dirty="0">
                <a:solidFill>
                  <a:srgbClr val="202124"/>
                </a:solidFill>
                <a:effectLst/>
                <a:latin typeface="arial" panose="020B0604020202020204" pitchFamily="34" charset="0"/>
              </a:rPr>
              <a:t>Mobile applications frequently serve to provide users with similar services to those accessed on PCs</a:t>
            </a:r>
          </a:p>
          <a:p>
            <a:pPr algn="just"/>
            <a:r>
              <a:rPr lang="en-GB" sz="2500" b="0" i="0" dirty="0">
                <a:solidFill>
                  <a:srgbClr val="4D5156"/>
                </a:solidFill>
                <a:effectLst/>
                <a:latin typeface="arial" panose="020B0604020202020204" pitchFamily="34" charset="0"/>
              </a:rPr>
              <a:t>Means for accessing applications from remote locations and with mobile devices, for collaborating and sharing files without computers</a:t>
            </a:r>
          </a:p>
          <a:p>
            <a:pPr algn="just"/>
            <a:r>
              <a:rPr lang="en-GB" sz="2500" dirty="0">
                <a:solidFill>
                  <a:srgbClr val="4D5156"/>
                </a:solidFill>
                <a:latin typeface="arial" panose="020B0604020202020204" pitchFamily="34" charset="0"/>
              </a:rPr>
              <a:t>We simply download files from play stores or app store as per their platform</a:t>
            </a:r>
            <a:endParaRPr lang="en-GB" sz="2500" dirty="0"/>
          </a:p>
        </p:txBody>
      </p:sp>
      <p:sp>
        <p:nvSpPr>
          <p:cNvPr id="4" name="Date Placeholder 3">
            <a:extLst>
              <a:ext uri="{FF2B5EF4-FFF2-40B4-BE49-F238E27FC236}">
                <a16:creationId xmlns:a16="http://schemas.microsoft.com/office/drawing/2014/main" id="{21C74F51-2159-4802-AFCF-23755E2AEF31}"/>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65E8FDAB-92A5-45B7-8A06-95B102374218}"/>
              </a:ext>
            </a:extLst>
          </p:cNvPr>
          <p:cNvSpPr>
            <a:spLocks noGrp="1"/>
          </p:cNvSpPr>
          <p:nvPr>
            <p:ph type="ftr" sz="quarter" idx="11"/>
          </p:nvPr>
        </p:nvSpPr>
        <p:spPr/>
        <p:txBody>
          <a:bodyPr/>
          <a:lstStyle/>
          <a:p>
            <a:r>
              <a:rPr lang="en-GB"/>
              <a:t>Computer System and Operating System</a:t>
            </a:r>
          </a:p>
        </p:txBody>
      </p:sp>
      <p:pic>
        <p:nvPicPr>
          <p:cNvPr id="14338" name="Picture 2" descr="What is mobile app integration? | Digital Business |">
            <a:extLst>
              <a:ext uri="{FF2B5EF4-FFF2-40B4-BE49-F238E27FC236}">
                <a16:creationId xmlns:a16="http://schemas.microsoft.com/office/drawing/2014/main" id="{6BB5C040-A98E-436E-A6BC-AF5379DDE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13" y="729698"/>
            <a:ext cx="3021495" cy="26993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342" name="Picture 6" descr="Exploring the Benefits of Mobile App Development - Proceed Interactive">
            <a:extLst>
              <a:ext uri="{FF2B5EF4-FFF2-40B4-BE49-F238E27FC236}">
                <a16:creationId xmlns:a16="http://schemas.microsoft.com/office/drawing/2014/main" id="{8BC8CA04-22B0-404D-90FD-5FA4617CA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12" y="3694906"/>
            <a:ext cx="3021495" cy="24333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09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4ACE-75C7-498D-BE82-BEB1D22C422F}"/>
              </a:ext>
            </a:extLst>
          </p:cNvPr>
          <p:cNvSpPr>
            <a:spLocks noGrp="1"/>
          </p:cNvSpPr>
          <p:nvPr>
            <p:ph type="title"/>
          </p:nvPr>
        </p:nvSpPr>
        <p:spPr/>
        <p:txBody>
          <a:bodyPr/>
          <a:lstStyle/>
          <a:p>
            <a:r>
              <a:rPr lang="en-GB" dirty="0"/>
              <a:t>Mobile Application</a:t>
            </a:r>
          </a:p>
        </p:txBody>
      </p:sp>
      <p:sp>
        <p:nvSpPr>
          <p:cNvPr id="3" name="Text Placeholder 2">
            <a:extLst>
              <a:ext uri="{FF2B5EF4-FFF2-40B4-BE49-F238E27FC236}">
                <a16:creationId xmlns:a16="http://schemas.microsoft.com/office/drawing/2014/main" id="{C9EDAAFF-C0CF-4F76-91F1-9F5BB31B28CF}"/>
              </a:ext>
            </a:extLst>
          </p:cNvPr>
          <p:cNvSpPr>
            <a:spLocks noGrp="1"/>
          </p:cNvSpPr>
          <p:nvPr>
            <p:ph type="body" idx="1"/>
          </p:nvPr>
        </p:nvSpPr>
        <p:spPr/>
        <p:txBody>
          <a:bodyPr/>
          <a:lstStyle/>
          <a:p>
            <a:r>
              <a:rPr lang="en-GB" dirty="0"/>
              <a:t>Advantage 	</a:t>
            </a:r>
          </a:p>
        </p:txBody>
      </p:sp>
      <p:sp>
        <p:nvSpPr>
          <p:cNvPr id="4" name="Content Placeholder 3">
            <a:extLst>
              <a:ext uri="{FF2B5EF4-FFF2-40B4-BE49-F238E27FC236}">
                <a16:creationId xmlns:a16="http://schemas.microsoft.com/office/drawing/2014/main" id="{CF0E703E-5006-4CEC-AF27-DB0A69CCE404}"/>
              </a:ext>
            </a:extLst>
          </p:cNvPr>
          <p:cNvSpPr>
            <a:spLocks noGrp="1"/>
          </p:cNvSpPr>
          <p:nvPr>
            <p:ph sz="half" idx="2"/>
          </p:nvPr>
        </p:nvSpPr>
        <p:spPr/>
        <p:txBody>
          <a:bodyPr>
            <a:normAutofit/>
          </a:bodyPr>
          <a:lstStyle/>
          <a:p>
            <a:r>
              <a:rPr lang="en-GB" sz="1800" i="0" dirty="0">
                <a:solidFill>
                  <a:srgbClr val="231F20"/>
                </a:solidFill>
                <a:effectLst/>
                <a:latin typeface="proxima-nova"/>
              </a:rPr>
              <a:t>Ease of access </a:t>
            </a:r>
          </a:p>
          <a:p>
            <a:r>
              <a:rPr lang="en-GB" sz="1800" i="0" dirty="0">
                <a:solidFill>
                  <a:srgbClr val="231F20"/>
                </a:solidFill>
                <a:effectLst/>
                <a:latin typeface="proxima-nova"/>
              </a:rPr>
              <a:t>Data capture</a:t>
            </a:r>
          </a:p>
          <a:p>
            <a:r>
              <a:rPr lang="en-GB" sz="1800" i="0" dirty="0">
                <a:solidFill>
                  <a:srgbClr val="231F20"/>
                </a:solidFill>
                <a:effectLst/>
                <a:latin typeface="proxima-nova"/>
              </a:rPr>
              <a:t>Communication</a:t>
            </a:r>
            <a:endParaRPr lang="en-GB" sz="1800" dirty="0">
              <a:solidFill>
                <a:srgbClr val="231F20"/>
              </a:solidFill>
              <a:latin typeface="proxima-nova"/>
            </a:endParaRPr>
          </a:p>
          <a:p>
            <a:r>
              <a:rPr lang="en-GB" sz="1800" i="0" dirty="0">
                <a:solidFill>
                  <a:srgbClr val="231F20"/>
                </a:solidFill>
                <a:effectLst/>
                <a:latin typeface="proxima-nova"/>
              </a:rPr>
              <a:t>Productivity  </a:t>
            </a:r>
            <a:endParaRPr lang="en-GB" sz="1800" dirty="0"/>
          </a:p>
        </p:txBody>
      </p:sp>
      <p:sp>
        <p:nvSpPr>
          <p:cNvPr id="5" name="Text Placeholder 4">
            <a:extLst>
              <a:ext uri="{FF2B5EF4-FFF2-40B4-BE49-F238E27FC236}">
                <a16:creationId xmlns:a16="http://schemas.microsoft.com/office/drawing/2014/main" id="{3CC3FC27-E6A9-428E-B89A-A9EB9FFB6EFC}"/>
              </a:ext>
            </a:extLst>
          </p:cNvPr>
          <p:cNvSpPr>
            <a:spLocks noGrp="1"/>
          </p:cNvSpPr>
          <p:nvPr>
            <p:ph type="body" sz="quarter" idx="3"/>
          </p:nvPr>
        </p:nvSpPr>
        <p:spPr/>
        <p:txBody>
          <a:bodyPr/>
          <a:lstStyle/>
          <a:p>
            <a:r>
              <a:rPr lang="en-GB" dirty="0"/>
              <a:t>Disadvantage</a:t>
            </a:r>
          </a:p>
        </p:txBody>
      </p:sp>
      <p:sp>
        <p:nvSpPr>
          <p:cNvPr id="6" name="Content Placeholder 5">
            <a:extLst>
              <a:ext uri="{FF2B5EF4-FFF2-40B4-BE49-F238E27FC236}">
                <a16:creationId xmlns:a16="http://schemas.microsoft.com/office/drawing/2014/main" id="{2DD50239-91F5-4609-B7F1-4B1C1AB9F2BB}"/>
              </a:ext>
            </a:extLst>
          </p:cNvPr>
          <p:cNvSpPr>
            <a:spLocks noGrp="1"/>
          </p:cNvSpPr>
          <p:nvPr>
            <p:ph sz="quarter" idx="4"/>
          </p:nvPr>
        </p:nvSpPr>
        <p:spPr>
          <a:xfrm>
            <a:off x="6073774" y="2521743"/>
            <a:ext cx="5183188" cy="3684588"/>
          </a:xfrm>
        </p:spPr>
        <p:txBody>
          <a:bodyPr/>
          <a:lstStyle/>
          <a:p>
            <a:r>
              <a:rPr lang="en-GB" sz="2000" i="0" dirty="0">
                <a:solidFill>
                  <a:srgbClr val="231F20"/>
                </a:solidFill>
                <a:effectLst/>
                <a:latin typeface="proxima-nova"/>
              </a:rPr>
              <a:t>Lack of focus</a:t>
            </a:r>
          </a:p>
          <a:p>
            <a:r>
              <a:rPr lang="en-GB" sz="2000" i="0" dirty="0">
                <a:solidFill>
                  <a:srgbClr val="231F20"/>
                </a:solidFill>
                <a:effectLst/>
                <a:latin typeface="proxima-nova"/>
              </a:rPr>
              <a:t>Cost</a:t>
            </a:r>
            <a:endParaRPr lang="en-GB" sz="2000" dirty="0">
              <a:solidFill>
                <a:srgbClr val="231F20"/>
              </a:solidFill>
              <a:latin typeface="proxima-nova"/>
            </a:endParaRPr>
          </a:p>
          <a:p>
            <a:r>
              <a:rPr lang="en-GB" sz="2000" i="0" dirty="0">
                <a:solidFill>
                  <a:srgbClr val="231F20"/>
                </a:solidFill>
                <a:effectLst/>
                <a:latin typeface="proxima-nova"/>
              </a:rPr>
              <a:t>Complicated</a:t>
            </a:r>
          </a:p>
          <a:p>
            <a:r>
              <a:rPr lang="en-GB" sz="2000" i="0" dirty="0">
                <a:solidFill>
                  <a:srgbClr val="231F20"/>
                </a:solidFill>
                <a:effectLst/>
                <a:latin typeface="proxima-nova"/>
              </a:rPr>
              <a:t>Updating </a:t>
            </a:r>
            <a:endParaRPr lang="en-GB" sz="2000" dirty="0">
              <a:solidFill>
                <a:srgbClr val="231F20"/>
              </a:solidFill>
              <a:latin typeface="proxima-nova"/>
            </a:endParaRPr>
          </a:p>
          <a:p>
            <a:endParaRPr lang="en-GB" dirty="0"/>
          </a:p>
        </p:txBody>
      </p:sp>
      <p:sp>
        <p:nvSpPr>
          <p:cNvPr id="7" name="Date Placeholder 6">
            <a:extLst>
              <a:ext uri="{FF2B5EF4-FFF2-40B4-BE49-F238E27FC236}">
                <a16:creationId xmlns:a16="http://schemas.microsoft.com/office/drawing/2014/main" id="{4FEA149D-DAAC-4B8A-BB59-ABAF0BDF043C}"/>
              </a:ext>
            </a:extLst>
          </p:cNvPr>
          <p:cNvSpPr>
            <a:spLocks noGrp="1"/>
          </p:cNvSpPr>
          <p:nvPr>
            <p:ph type="dt" sz="half" idx="10"/>
          </p:nvPr>
        </p:nvSpPr>
        <p:spPr/>
        <p:txBody>
          <a:bodyPr/>
          <a:lstStyle/>
          <a:p>
            <a:fld id="{BF326D0C-0D4A-4B84-A8A6-AF4754C5A9DE}" type="datetime1">
              <a:rPr lang="en-GB" smtClean="0"/>
              <a:t>01/02/2022</a:t>
            </a:fld>
            <a:endParaRPr lang="en-GB"/>
          </a:p>
        </p:txBody>
      </p:sp>
      <p:sp>
        <p:nvSpPr>
          <p:cNvPr id="8" name="Footer Placeholder 7">
            <a:extLst>
              <a:ext uri="{FF2B5EF4-FFF2-40B4-BE49-F238E27FC236}">
                <a16:creationId xmlns:a16="http://schemas.microsoft.com/office/drawing/2014/main" id="{1C94C299-3F38-4AC2-9B94-27BACF7E721B}"/>
              </a:ext>
            </a:extLst>
          </p:cNvPr>
          <p:cNvSpPr>
            <a:spLocks noGrp="1"/>
          </p:cNvSpPr>
          <p:nvPr>
            <p:ph type="ftr" sz="quarter" idx="11"/>
          </p:nvPr>
        </p:nvSpPr>
        <p:spPr/>
        <p:txBody>
          <a:bodyPr/>
          <a:lstStyle/>
          <a:p>
            <a:r>
              <a:rPr lang="en-GB"/>
              <a:t>Computer System and Operating System</a:t>
            </a:r>
          </a:p>
        </p:txBody>
      </p:sp>
      <p:pic>
        <p:nvPicPr>
          <p:cNvPr id="15362" name="Picture 2" descr="How does mobile application development benefit businesses? – Huxley On  Huxley">
            <a:extLst>
              <a:ext uri="{FF2B5EF4-FFF2-40B4-BE49-F238E27FC236}">
                <a16:creationId xmlns:a16="http://schemas.microsoft.com/office/drawing/2014/main" id="{FBE4FFA3-1BE8-4AC9-8AC2-365314F55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745" y="4364037"/>
            <a:ext cx="2743200" cy="18534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4" name="Picture 4" descr="Mobile App Development">
            <a:extLst>
              <a:ext uri="{FF2B5EF4-FFF2-40B4-BE49-F238E27FC236}">
                <a16:creationId xmlns:a16="http://schemas.microsoft.com/office/drawing/2014/main" id="{123CE68E-EE0A-4873-AF76-5839DD29F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868" y="4319587"/>
            <a:ext cx="264795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1807A768-A233-4E50-9B71-5AAD4E820F2A}"/>
              </a:ext>
            </a:extLst>
          </p:cNvPr>
          <p:cNvSpPr/>
          <p:nvPr/>
        </p:nvSpPr>
        <p:spPr>
          <a:xfrm>
            <a:off x="6019801" y="194178"/>
            <a:ext cx="6016866" cy="1600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Assignment:</a:t>
            </a:r>
          </a:p>
          <a:p>
            <a:r>
              <a:rPr lang="en-GB" dirty="0"/>
              <a:t>Write a difference between </a:t>
            </a:r>
          </a:p>
          <a:p>
            <a:pPr marL="342900" indent="-342900">
              <a:buFont typeface="+mj-lt"/>
              <a:buAutoNum type="arabicPeriod"/>
            </a:pPr>
            <a:r>
              <a:rPr lang="en-GB" dirty="0"/>
              <a:t>System Software and Application Software</a:t>
            </a:r>
          </a:p>
          <a:p>
            <a:pPr marL="342900" indent="-342900">
              <a:buFont typeface="+mj-lt"/>
              <a:buAutoNum type="arabicPeriod"/>
            </a:pPr>
            <a:r>
              <a:rPr lang="en-GB" dirty="0"/>
              <a:t>Difference between tailored and customized software</a:t>
            </a:r>
          </a:p>
          <a:p>
            <a:pPr marL="342900" indent="-342900">
              <a:buFont typeface="+mj-lt"/>
              <a:buAutoNum type="arabicPeriod"/>
            </a:pPr>
            <a:r>
              <a:rPr lang="en-GB" dirty="0"/>
              <a:t>Software and Hardware</a:t>
            </a:r>
          </a:p>
          <a:p>
            <a:endParaRPr lang="en-GB" dirty="0"/>
          </a:p>
        </p:txBody>
      </p:sp>
    </p:spTree>
    <p:extLst>
      <p:ext uri="{BB962C8B-B14F-4D97-AF65-F5344CB8AC3E}">
        <p14:creationId xmlns:p14="http://schemas.microsoft.com/office/powerpoint/2010/main" val="305946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CFB4-FAEA-4323-86C5-2C5AC1594615}"/>
              </a:ext>
            </a:extLst>
          </p:cNvPr>
          <p:cNvSpPr>
            <a:spLocks noGrp="1"/>
          </p:cNvSpPr>
          <p:nvPr>
            <p:ph type="title"/>
          </p:nvPr>
        </p:nvSpPr>
        <p:spPr/>
        <p:txBody>
          <a:bodyPr/>
          <a:lstStyle/>
          <a:p>
            <a:r>
              <a:rPr lang="en-GB" dirty="0"/>
              <a:t>Concept of Operating System</a:t>
            </a:r>
          </a:p>
        </p:txBody>
      </p:sp>
      <p:sp>
        <p:nvSpPr>
          <p:cNvPr id="3" name="Content Placeholder 2">
            <a:extLst>
              <a:ext uri="{FF2B5EF4-FFF2-40B4-BE49-F238E27FC236}">
                <a16:creationId xmlns:a16="http://schemas.microsoft.com/office/drawing/2014/main" id="{5F607803-33A3-44DA-9212-3B2A0D077579}"/>
              </a:ext>
            </a:extLst>
          </p:cNvPr>
          <p:cNvSpPr>
            <a:spLocks noGrp="1"/>
          </p:cNvSpPr>
          <p:nvPr>
            <p:ph idx="1"/>
          </p:nvPr>
        </p:nvSpPr>
        <p:spPr>
          <a:xfrm>
            <a:off x="904461" y="1600338"/>
            <a:ext cx="6887817" cy="4351338"/>
          </a:xfrm>
        </p:spPr>
        <p:txBody>
          <a:bodyPr>
            <a:normAutofit/>
          </a:bodyPr>
          <a:lstStyle/>
          <a:p>
            <a:pPr algn="just"/>
            <a:r>
              <a:rPr lang="en-GB" sz="2000" i="0" dirty="0">
                <a:effectLst/>
                <a:latin typeface="Times New Roman" panose="02020603050405020304" pitchFamily="18" charset="0"/>
                <a:cs typeface="Times New Roman" panose="02020603050405020304" pitchFamily="18" charset="0"/>
              </a:rPr>
              <a:t>An operating system (OS) is system software that manages computer hardware, software resources, and provides common services for computer program</a:t>
            </a:r>
          </a:p>
          <a:p>
            <a:pPr algn="just"/>
            <a:r>
              <a:rPr lang="en-GB" sz="2000" b="0" i="0" dirty="0">
                <a:solidFill>
                  <a:srgbClr val="202124"/>
                </a:solidFill>
                <a:effectLst/>
                <a:latin typeface="Times New Roman" panose="02020603050405020304" pitchFamily="18" charset="0"/>
                <a:cs typeface="Times New Roman" panose="02020603050405020304" pitchFamily="18" charset="0"/>
              </a:rPr>
              <a:t>An operating system is a software which performs all the basic tasks like file management, memory management, process management, handling input and output, and controlling peripheral devices such as disk drives and printers</a:t>
            </a:r>
          </a:p>
          <a:p>
            <a:pPr algn="just"/>
            <a:r>
              <a:rPr lang="en-GB" sz="2000" b="0" i="0" dirty="0">
                <a:solidFill>
                  <a:srgbClr val="202124"/>
                </a:solidFill>
                <a:effectLst/>
                <a:latin typeface="Times New Roman" panose="02020603050405020304" pitchFamily="18" charset="0"/>
                <a:cs typeface="Times New Roman" panose="02020603050405020304" pitchFamily="18" charset="0"/>
              </a:rPr>
              <a:t>It acts as a bridge for the interface between man and machine</a:t>
            </a:r>
            <a:endParaRPr lang="en-GB"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462766C9-1A15-4263-89B4-805AE6E3BCBF}"/>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CFF3A382-627C-49EF-B1F9-491FA5F1D517}"/>
              </a:ext>
            </a:extLst>
          </p:cNvPr>
          <p:cNvSpPr>
            <a:spLocks noGrp="1"/>
          </p:cNvSpPr>
          <p:nvPr>
            <p:ph type="ftr" sz="quarter" idx="11"/>
          </p:nvPr>
        </p:nvSpPr>
        <p:spPr/>
        <p:txBody>
          <a:bodyPr/>
          <a:lstStyle/>
          <a:p>
            <a:r>
              <a:rPr lang="en-GB"/>
              <a:t>Computer System and Operating System</a:t>
            </a:r>
          </a:p>
        </p:txBody>
      </p:sp>
      <p:pic>
        <p:nvPicPr>
          <p:cNvPr id="16386" name="Picture 2" descr="History of the Operating System - javatpoint">
            <a:extLst>
              <a:ext uri="{FF2B5EF4-FFF2-40B4-BE49-F238E27FC236}">
                <a16:creationId xmlns:a16="http://schemas.microsoft.com/office/drawing/2014/main" id="{8A2909F8-DCE5-4036-AEC3-3917FF16F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913" y="161131"/>
            <a:ext cx="3682035" cy="645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02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6FE8-272F-467E-BA03-4F785DB20C42}"/>
              </a:ext>
            </a:extLst>
          </p:cNvPr>
          <p:cNvSpPr>
            <a:spLocks noGrp="1"/>
          </p:cNvSpPr>
          <p:nvPr>
            <p:ph type="title"/>
          </p:nvPr>
        </p:nvSpPr>
        <p:spPr>
          <a:xfrm>
            <a:off x="838200" y="365125"/>
            <a:ext cx="7315200" cy="1325563"/>
          </a:xfrm>
        </p:spPr>
        <p:txBody>
          <a:bodyPr>
            <a:normAutofit/>
          </a:bodyPr>
          <a:lstStyle/>
          <a:p>
            <a:r>
              <a:rPr lang="en-GB" sz="4000" dirty="0"/>
              <a:t>Organization of Operating System</a:t>
            </a:r>
          </a:p>
        </p:txBody>
      </p:sp>
      <p:sp>
        <p:nvSpPr>
          <p:cNvPr id="3" name="Content Placeholder 2">
            <a:extLst>
              <a:ext uri="{FF2B5EF4-FFF2-40B4-BE49-F238E27FC236}">
                <a16:creationId xmlns:a16="http://schemas.microsoft.com/office/drawing/2014/main" id="{70D56D51-A321-43EF-9DF0-26FCF62058A0}"/>
              </a:ext>
            </a:extLst>
          </p:cNvPr>
          <p:cNvSpPr>
            <a:spLocks noGrp="1"/>
          </p:cNvSpPr>
          <p:nvPr>
            <p:ph idx="1"/>
          </p:nvPr>
        </p:nvSpPr>
        <p:spPr>
          <a:xfrm>
            <a:off x="838200" y="1825625"/>
            <a:ext cx="6834809" cy="4351338"/>
          </a:xfrm>
        </p:spPr>
        <p:txBody>
          <a:bodyPr>
            <a:normAutofit/>
          </a:bodyPr>
          <a:lstStyle/>
          <a:p>
            <a:pPr algn="just"/>
            <a:r>
              <a:rPr lang="en-GB" sz="2000" i="0" dirty="0">
                <a:solidFill>
                  <a:srgbClr val="202124"/>
                </a:solidFill>
                <a:effectLst/>
                <a:latin typeface="arial" panose="020B0604020202020204" pitchFamily="34" charset="0"/>
              </a:rPr>
              <a:t>Operating System is an intermediate software layer between the user and computer hardware</a:t>
            </a:r>
          </a:p>
          <a:p>
            <a:pPr algn="just"/>
            <a:r>
              <a:rPr lang="en-GB" sz="2000" i="0" dirty="0">
                <a:solidFill>
                  <a:srgbClr val="202124"/>
                </a:solidFill>
                <a:effectLst/>
                <a:latin typeface="arial" panose="020B0604020202020204" pitchFamily="34" charset="0"/>
              </a:rPr>
              <a:t>OS identifies the various boundaries between its components and the boundaries between these components and user programs</a:t>
            </a:r>
          </a:p>
          <a:p>
            <a:pPr algn="just"/>
            <a:endParaRPr lang="en-GB" sz="2000" dirty="0"/>
          </a:p>
        </p:txBody>
      </p:sp>
      <p:sp>
        <p:nvSpPr>
          <p:cNvPr id="4" name="Date Placeholder 3">
            <a:extLst>
              <a:ext uri="{FF2B5EF4-FFF2-40B4-BE49-F238E27FC236}">
                <a16:creationId xmlns:a16="http://schemas.microsoft.com/office/drawing/2014/main" id="{E0525C01-E37A-43B4-A4E7-F93ADF0BDEDD}"/>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810904ED-09E2-4B8C-B58F-92EEF81EF378}"/>
              </a:ext>
            </a:extLst>
          </p:cNvPr>
          <p:cNvSpPr>
            <a:spLocks noGrp="1"/>
          </p:cNvSpPr>
          <p:nvPr>
            <p:ph type="ftr" sz="quarter" idx="11"/>
          </p:nvPr>
        </p:nvSpPr>
        <p:spPr/>
        <p:txBody>
          <a:bodyPr/>
          <a:lstStyle/>
          <a:p>
            <a:r>
              <a:rPr lang="en-GB"/>
              <a:t>Computer System and Operating System</a:t>
            </a:r>
          </a:p>
        </p:txBody>
      </p:sp>
      <p:pic>
        <p:nvPicPr>
          <p:cNvPr id="17410" name="Picture 2" descr="Operating system - Tyrocity">
            <a:extLst>
              <a:ext uri="{FF2B5EF4-FFF2-40B4-BE49-F238E27FC236}">
                <a16:creationId xmlns:a16="http://schemas.microsoft.com/office/drawing/2014/main" id="{D7375258-9C4F-4C21-A41B-AB8C086D4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054" y="3572669"/>
            <a:ext cx="6955735" cy="27836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F791B514-11EB-428E-BBD1-4A79023E4D9C}"/>
              </a:ext>
            </a:extLst>
          </p:cNvPr>
          <p:cNvSpPr/>
          <p:nvPr/>
        </p:nvSpPr>
        <p:spPr>
          <a:xfrm>
            <a:off x="7953789" y="417667"/>
            <a:ext cx="4114800" cy="29365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200" b="1" i="1" u="sng" dirty="0"/>
              <a:t>Roles of OS</a:t>
            </a:r>
          </a:p>
          <a:p>
            <a:pPr marL="285750" indent="-285750" algn="just">
              <a:buFont typeface="Arial" panose="020B0604020202020204" pitchFamily="34" charset="0"/>
              <a:buChar char="•"/>
            </a:pPr>
            <a:r>
              <a:rPr lang="en-GB" dirty="0"/>
              <a:t>Accept input form user through various input devices</a:t>
            </a:r>
          </a:p>
          <a:p>
            <a:pPr marL="285750" indent="-285750" algn="just">
              <a:buFont typeface="Arial" panose="020B0604020202020204" pitchFamily="34" charset="0"/>
              <a:buChar char="•"/>
            </a:pPr>
            <a:r>
              <a:rPr lang="en-GB" dirty="0"/>
              <a:t>Send to output devices</a:t>
            </a:r>
          </a:p>
          <a:p>
            <a:pPr marL="285750" indent="-285750" algn="just">
              <a:buFont typeface="Arial" panose="020B0604020202020204" pitchFamily="34" charset="0"/>
              <a:buChar char="•"/>
            </a:pPr>
            <a:r>
              <a:rPr lang="en-GB" dirty="0"/>
              <a:t>Store and Save files</a:t>
            </a:r>
          </a:p>
          <a:p>
            <a:pPr marL="285750" indent="-285750" algn="just">
              <a:buFont typeface="Arial" panose="020B0604020202020204" pitchFamily="34" charset="0"/>
              <a:buChar char="•"/>
            </a:pPr>
            <a:r>
              <a:rPr lang="en-GB" dirty="0"/>
              <a:t>Monitor and control or coordinate hardwware4 devices</a:t>
            </a:r>
          </a:p>
          <a:p>
            <a:pPr marL="285750" indent="-285750" algn="just">
              <a:buFont typeface="Arial" panose="020B0604020202020204" pitchFamily="34" charset="0"/>
              <a:buChar char="•"/>
            </a:pPr>
            <a:r>
              <a:rPr lang="en-GB" dirty="0"/>
              <a:t>Help to load any program</a:t>
            </a:r>
          </a:p>
          <a:p>
            <a:pPr marL="285750" indent="-285750" algn="just">
              <a:buFont typeface="Arial" panose="020B0604020202020204" pitchFamily="34" charset="0"/>
              <a:buChar char="•"/>
            </a:pPr>
            <a:r>
              <a:rPr lang="en-GB" dirty="0"/>
              <a:t>Help user to develop program</a:t>
            </a:r>
          </a:p>
          <a:p>
            <a:pPr marL="285750" indent="-285750" algn="just">
              <a:buFont typeface="Arial" panose="020B0604020202020204" pitchFamily="34" charset="0"/>
              <a:buChar char="•"/>
            </a:pPr>
            <a:endParaRPr lang="en-GB" dirty="0"/>
          </a:p>
        </p:txBody>
      </p:sp>
      <p:sp>
        <p:nvSpPr>
          <p:cNvPr id="8" name="Rectangle: Rounded Corners 7">
            <a:extLst>
              <a:ext uri="{FF2B5EF4-FFF2-40B4-BE49-F238E27FC236}">
                <a16:creationId xmlns:a16="http://schemas.microsoft.com/office/drawing/2014/main" id="{974E4792-365B-43CA-94D5-C408C4007EB9}"/>
              </a:ext>
            </a:extLst>
          </p:cNvPr>
          <p:cNvSpPr/>
          <p:nvPr/>
        </p:nvSpPr>
        <p:spPr>
          <a:xfrm>
            <a:off x="7953789" y="3654147"/>
            <a:ext cx="4114800" cy="29365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250000"/>
              </a:lnSpc>
            </a:pPr>
            <a:r>
              <a:rPr lang="en-GB" sz="3200" b="1" i="1" u="sng" dirty="0"/>
              <a:t>Objectives of OS</a:t>
            </a:r>
          </a:p>
          <a:p>
            <a:pPr marL="285750" indent="-285750" algn="just">
              <a:buFont typeface="Arial" panose="020B0604020202020204" pitchFamily="34" charset="0"/>
              <a:buChar char="•"/>
            </a:pPr>
            <a:r>
              <a:rPr lang="en-GB" dirty="0"/>
              <a:t>Easily add or remove program</a:t>
            </a:r>
          </a:p>
          <a:p>
            <a:pPr marL="285750" indent="-285750" algn="just">
              <a:buFont typeface="Arial" panose="020B0604020202020204" pitchFamily="34" charset="0"/>
              <a:buChar char="•"/>
            </a:pPr>
            <a:r>
              <a:rPr lang="en-GB" dirty="0"/>
              <a:t>Manage program files or folders</a:t>
            </a:r>
          </a:p>
          <a:p>
            <a:pPr marL="285750" indent="-285750" algn="just">
              <a:buFont typeface="Arial" panose="020B0604020202020204" pitchFamily="34" charset="0"/>
              <a:buChar char="•"/>
            </a:pPr>
            <a:r>
              <a:rPr lang="en-GB" dirty="0"/>
              <a:t>Provide proper memory division</a:t>
            </a:r>
          </a:p>
          <a:p>
            <a:pPr marL="285750" indent="-285750" algn="just">
              <a:buFont typeface="Arial" panose="020B0604020202020204" pitchFamily="34" charset="0"/>
              <a:buChar char="•"/>
            </a:pPr>
            <a:r>
              <a:rPr lang="en-GB" dirty="0"/>
              <a:t>There wont be any barriers on running any application</a:t>
            </a:r>
          </a:p>
        </p:txBody>
      </p:sp>
    </p:spTree>
    <p:extLst>
      <p:ext uri="{BB962C8B-B14F-4D97-AF65-F5344CB8AC3E}">
        <p14:creationId xmlns:p14="http://schemas.microsoft.com/office/powerpoint/2010/main" val="196182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3846-1D3C-49EC-90E4-FADD9ECA1006}"/>
              </a:ext>
            </a:extLst>
          </p:cNvPr>
          <p:cNvSpPr>
            <a:spLocks noGrp="1"/>
          </p:cNvSpPr>
          <p:nvPr>
            <p:ph type="title"/>
          </p:nvPr>
        </p:nvSpPr>
        <p:spPr/>
        <p:txBody>
          <a:bodyPr/>
          <a:lstStyle/>
          <a:p>
            <a:r>
              <a:rPr lang="en-GB" dirty="0"/>
              <a:t>Functions of Operating System</a:t>
            </a:r>
          </a:p>
        </p:txBody>
      </p:sp>
      <p:sp>
        <p:nvSpPr>
          <p:cNvPr id="3" name="Content Placeholder 2">
            <a:extLst>
              <a:ext uri="{FF2B5EF4-FFF2-40B4-BE49-F238E27FC236}">
                <a16:creationId xmlns:a16="http://schemas.microsoft.com/office/drawing/2014/main" id="{7FA65D79-3B8E-414A-BC0A-DAC7E439B6E8}"/>
              </a:ext>
            </a:extLst>
          </p:cNvPr>
          <p:cNvSpPr>
            <a:spLocks noGrp="1"/>
          </p:cNvSpPr>
          <p:nvPr>
            <p:ph idx="1"/>
          </p:nvPr>
        </p:nvSpPr>
        <p:spPr/>
        <p:txBody>
          <a:bodyPr>
            <a:normAutofit/>
          </a:bodyPr>
          <a:lstStyle/>
          <a:p>
            <a:pPr algn="just"/>
            <a:r>
              <a:rPr lang="en-GB" sz="2400" dirty="0"/>
              <a:t>Input/Output management (</a:t>
            </a:r>
            <a:r>
              <a:rPr lang="en-GB" sz="1800" dirty="0"/>
              <a:t>OS provide to handle all request regarding input and output process, It also load many drivers as per necessary</a:t>
            </a:r>
            <a:r>
              <a:rPr lang="en-GB" sz="2400" dirty="0"/>
              <a:t>)</a:t>
            </a:r>
          </a:p>
          <a:p>
            <a:pPr algn="just"/>
            <a:r>
              <a:rPr lang="en-GB" sz="2400" dirty="0"/>
              <a:t>File Management ( </a:t>
            </a:r>
            <a:r>
              <a:rPr lang="en-GB" sz="1800" dirty="0"/>
              <a:t>OS provide us easy to add remove any sorts of file which our programs support</a:t>
            </a:r>
            <a:r>
              <a:rPr lang="en-GB" sz="2400" dirty="0"/>
              <a:t>)</a:t>
            </a:r>
          </a:p>
          <a:p>
            <a:pPr algn="just"/>
            <a:r>
              <a:rPr lang="en-GB" sz="2400" dirty="0"/>
              <a:t>Memory Management </a:t>
            </a:r>
            <a:r>
              <a:rPr lang="en-GB" sz="3200" dirty="0"/>
              <a:t>(</a:t>
            </a:r>
            <a:r>
              <a:rPr lang="en-GB" sz="1800" dirty="0"/>
              <a:t>Memory division as per our request OS fragment memory</a:t>
            </a:r>
            <a:r>
              <a:rPr lang="en-GB" sz="3200" dirty="0"/>
              <a:t>)</a:t>
            </a:r>
            <a:endParaRPr lang="en-GB" sz="2400" dirty="0"/>
          </a:p>
          <a:p>
            <a:pPr algn="just"/>
            <a:r>
              <a:rPr lang="en-GB" sz="2400" dirty="0"/>
              <a:t>Protection and Security (</a:t>
            </a:r>
            <a:r>
              <a:rPr lang="en-GB" sz="1800" dirty="0"/>
              <a:t>OS Continuously monitor for Virus Threat or other threat</a:t>
            </a:r>
            <a:r>
              <a:rPr lang="en-GB" sz="2400" dirty="0"/>
              <a:t>) </a:t>
            </a:r>
          </a:p>
          <a:p>
            <a:pPr algn="just"/>
            <a:r>
              <a:rPr lang="en-GB" sz="2400" dirty="0"/>
              <a:t>Process Management (</a:t>
            </a:r>
            <a:r>
              <a:rPr lang="en-GB" sz="1800" dirty="0"/>
              <a:t>OS handle all steps properly so that all task completed properly</a:t>
            </a:r>
            <a:r>
              <a:rPr lang="en-GB" sz="2400" dirty="0"/>
              <a:t>)</a:t>
            </a:r>
          </a:p>
          <a:p>
            <a:pPr algn="just"/>
            <a:r>
              <a:rPr lang="en-GB" sz="2400" dirty="0"/>
              <a:t>Interrupt Handling (</a:t>
            </a:r>
            <a:r>
              <a:rPr lang="en-GB" sz="1800" dirty="0"/>
              <a:t>We may get some hardware issue when we are doing so OS alert by providing notification or saving our data</a:t>
            </a:r>
            <a:r>
              <a:rPr lang="en-GB" sz="2400" dirty="0"/>
              <a:t>)</a:t>
            </a:r>
          </a:p>
          <a:p>
            <a:pPr algn="just"/>
            <a:r>
              <a:rPr lang="en-GB" sz="2400" dirty="0"/>
              <a:t>Paging( </a:t>
            </a:r>
            <a:r>
              <a:rPr lang="en-GB" sz="1800" dirty="0"/>
              <a:t>Some time entire tasks cant be displayed on a single page so OS do page break so that we can see a clear view</a:t>
            </a:r>
            <a:r>
              <a:rPr lang="en-GB" sz="2400" dirty="0"/>
              <a:t>)</a:t>
            </a:r>
          </a:p>
        </p:txBody>
      </p:sp>
      <p:sp>
        <p:nvSpPr>
          <p:cNvPr id="4" name="Date Placeholder 3">
            <a:extLst>
              <a:ext uri="{FF2B5EF4-FFF2-40B4-BE49-F238E27FC236}">
                <a16:creationId xmlns:a16="http://schemas.microsoft.com/office/drawing/2014/main" id="{FEE2BD43-2B4C-471A-B471-D426EA762606}"/>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4B6229E5-D59E-449E-9B54-2CE2C0C8316B}"/>
              </a:ext>
            </a:extLst>
          </p:cNvPr>
          <p:cNvSpPr>
            <a:spLocks noGrp="1"/>
          </p:cNvSpPr>
          <p:nvPr>
            <p:ph type="ftr" sz="quarter" idx="11"/>
          </p:nvPr>
        </p:nvSpPr>
        <p:spPr/>
        <p:txBody>
          <a:bodyPr/>
          <a:lstStyle/>
          <a:p>
            <a:r>
              <a:rPr lang="en-GB"/>
              <a:t>Computer System and Operating System</a:t>
            </a:r>
          </a:p>
        </p:txBody>
      </p:sp>
    </p:spTree>
    <p:extLst>
      <p:ext uri="{BB962C8B-B14F-4D97-AF65-F5344CB8AC3E}">
        <p14:creationId xmlns:p14="http://schemas.microsoft.com/office/powerpoint/2010/main" val="303476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BE7C-192B-4AD9-951D-1EF0BC932CB8}"/>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CD02C12A-5286-4FF7-AFEB-8EC86E556E21}"/>
              </a:ext>
            </a:extLst>
          </p:cNvPr>
          <p:cNvSpPr>
            <a:spLocks noGrp="1"/>
          </p:cNvSpPr>
          <p:nvPr>
            <p:ph idx="1"/>
          </p:nvPr>
        </p:nvSpPr>
        <p:spPr>
          <a:xfrm>
            <a:off x="838200" y="1825625"/>
            <a:ext cx="6989618" cy="4351338"/>
          </a:xfrm>
        </p:spPr>
        <p:txBody>
          <a:bodyPr>
            <a:normAutofit fontScale="92500" lnSpcReduction="20000"/>
          </a:bodyPr>
          <a:lstStyle/>
          <a:p>
            <a:pPr algn="just"/>
            <a:r>
              <a:rPr lang="en-GB" dirty="0"/>
              <a:t>Computer System is made up of hardware and software</a:t>
            </a:r>
          </a:p>
          <a:p>
            <a:pPr algn="just"/>
            <a:r>
              <a:rPr lang="en-GB" dirty="0"/>
              <a:t>Physical Parts which we can see or touch are hardware(input devices, output devices, CPU, processor, wires etc)</a:t>
            </a:r>
          </a:p>
          <a:p>
            <a:pPr algn="just"/>
            <a:r>
              <a:rPr lang="en-GB" dirty="0"/>
              <a:t>Software is defined as a computer program together with an associated documentation that describes the program and how they are used(soul of computer)</a:t>
            </a:r>
          </a:p>
          <a:p>
            <a:pPr algn="just"/>
            <a:r>
              <a:rPr lang="en-GB" dirty="0"/>
              <a:t>Hardware are completely depended with software </a:t>
            </a:r>
          </a:p>
          <a:p>
            <a:pPr algn="just"/>
            <a:r>
              <a:rPr lang="en-GB" dirty="0"/>
              <a:t>Computer can only do certain program if they have certain set of instructions</a:t>
            </a:r>
          </a:p>
        </p:txBody>
      </p:sp>
      <p:sp>
        <p:nvSpPr>
          <p:cNvPr id="4" name="Date Placeholder 3">
            <a:extLst>
              <a:ext uri="{FF2B5EF4-FFF2-40B4-BE49-F238E27FC236}">
                <a16:creationId xmlns:a16="http://schemas.microsoft.com/office/drawing/2014/main" id="{102D5B49-9D13-4642-828C-C2CF30AFD46A}"/>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DE15C269-5485-4EB6-8396-9705EFD39314}"/>
              </a:ext>
            </a:extLst>
          </p:cNvPr>
          <p:cNvSpPr>
            <a:spLocks noGrp="1"/>
          </p:cNvSpPr>
          <p:nvPr>
            <p:ph type="ftr" sz="quarter" idx="11"/>
          </p:nvPr>
        </p:nvSpPr>
        <p:spPr/>
        <p:txBody>
          <a:bodyPr/>
          <a:lstStyle/>
          <a:p>
            <a:r>
              <a:rPr lang="en-GB"/>
              <a:t>Computer System and Operating System</a:t>
            </a:r>
          </a:p>
        </p:txBody>
      </p:sp>
      <p:pic>
        <p:nvPicPr>
          <p:cNvPr id="1026" name="Picture 2" descr="Basics of Computer Science - System">
            <a:extLst>
              <a:ext uri="{FF2B5EF4-FFF2-40B4-BE49-F238E27FC236}">
                <a16:creationId xmlns:a16="http://schemas.microsoft.com/office/drawing/2014/main" id="{BB290C8E-87E7-43D7-B99C-5F4AFE23D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825625"/>
            <a:ext cx="3692236" cy="4094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574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E2C2-D8DB-41F1-9495-FCD50514FB47}"/>
              </a:ext>
            </a:extLst>
          </p:cNvPr>
          <p:cNvSpPr>
            <a:spLocks noGrp="1"/>
          </p:cNvSpPr>
          <p:nvPr>
            <p:ph type="title"/>
          </p:nvPr>
        </p:nvSpPr>
        <p:spPr/>
        <p:txBody>
          <a:bodyPr/>
          <a:lstStyle/>
          <a:p>
            <a:r>
              <a:rPr lang="en-GB" dirty="0"/>
              <a:t>Functions of Operating System</a:t>
            </a:r>
          </a:p>
        </p:txBody>
      </p:sp>
      <p:sp>
        <p:nvSpPr>
          <p:cNvPr id="3" name="Content Placeholder 2">
            <a:extLst>
              <a:ext uri="{FF2B5EF4-FFF2-40B4-BE49-F238E27FC236}">
                <a16:creationId xmlns:a16="http://schemas.microsoft.com/office/drawing/2014/main" id="{D1175764-BC2B-4C6B-AB45-59D34C225C68}"/>
              </a:ext>
            </a:extLst>
          </p:cNvPr>
          <p:cNvSpPr>
            <a:spLocks noGrp="1"/>
          </p:cNvSpPr>
          <p:nvPr>
            <p:ph idx="1"/>
          </p:nvPr>
        </p:nvSpPr>
        <p:spPr/>
        <p:txBody>
          <a:bodyPr>
            <a:normAutofit/>
          </a:bodyPr>
          <a:lstStyle/>
          <a:p>
            <a:r>
              <a:rPr lang="en-GB" dirty="0"/>
              <a:t>Virtual Memory(</a:t>
            </a:r>
            <a:r>
              <a:rPr lang="en-GB" sz="2000" i="0" dirty="0">
                <a:solidFill>
                  <a:srgbClr val="202124"/>
                </a:solidFill>
                <a:effectLst/>
                <a:latin typeface="arial" panose="020B0604020202020204" pitchFamily="34" charset="0"/>
              </a:rPr>
              <a:t>Virtual memory is a section of volatile memory created temporarily on the storage drive</a:t>
            </a:r>
            <a:r>
              <a:rPr lang="en-GB" b="1" i="0" dirty="0">
                <a:solidFill>
                  <a:srgbClr val="202124"/>
                </a:solidFill>
                <a:effectLst/>
                <a:latin typeface="arial" panose="020B0604020202020204" pitchFamily="34" charset="0"/>
              </a:rPr>
              <a:t>)</a:t>
            </a:r>
            <a:endParaRPr lang="en-GB" dirty="0"/>
          </a:p>
          <a:p>
            <a:r>
              <a:rPr lang="en-GB" dirty="0"/>
              <a:t>Event Logging(</a:t>
            </a:r>
            <a:r>
              <a:rPr lang="en-GB" sz="2000" dirty="0"/>
              <a:t>Tracking what we have changed or to troubleshoot if something wrong</a:t>
            </a:r>
            <a:r>
              <a:rPr lang="en-GB" dirty="0"/>
              <a:t>)</a:t>
            </a:r>
          </a:p>
          <a:p>
            <a:r>
              <a:rPr lang="en-GB" dirty="0"/>
              <a:t>Process Scheduling( </a:t>
            </a:r>
            <a:r>
              <a:rPr lang="en-GB" sz="2000" dirty="0"/>
              <a:t>Works on multi-tasking process in which different software are running concurrently </a:t>
            </a:r>
            <a:r>
              <a:rPr lang="en-GB" sz="2000" b="1" dirty="0"/>
              <a:t>Types:</a:t>
            </a:r>
            <a:r>
              <a:rPr lang="en-GB" sz="2000" dirty="0"/>
              <a:t> Primitive (Limited time) and Non-Primitive (Unlimited Time)</a:t>
            </a:r>
            <a:r>
              <a:rPr lang="en-GB" dirty="0"/>
              <a:t>)</a:t>
            </a:r>
          </a:p>
          <a:p>
            <a:r>
              <a:rPr lang="en-GB" dirty="0"/>
              <a:t>User Interface (</a:t>
            </a:r>
            <a:r>
              <a:rPr lang="en-GB" sz="2000" i="0" dirty="0">
                <a:solidFill>
                  <a:srgbClr val="202124"/>
                </a:solidFill>
                <a:effectLst/>
                <a:latin typeface="arial" panose="020B0604020202020204" pitchFamily="34" charset="0"/>
              </a:rPr>
              <a:t>to the part of an operating system, program, or device that allows a user to enter and receive information so that hardware and software parts are used)</a:t>
            </a:r>
            <a:endParaRPr lang="en-GB" dirty="0"/>
          </a:p>
          <a:p>
            <a:r>
              <a:rPr lang="en-GB" dirty="0"/>
              <a:t>Command Interpreter (CMD control entire GUI background)</a:t>
            </a:r>
          </a:p>
        </p:txBody>
      </p:sp>
      <p:sp>
        <p:nvSpPr>
          <p:cNvPr id="4" name="Date Placeholder 3">
            <a:extLst>
              <a:ext uri="{FF2B5EF4-FFF2-40B4-BE49-F238E27FC236}">
                <a16:creationId xmlns:a16="http://schemas.microsoft.com/office/drawing/2014/main" id="{959BC8E3-EA2B-4B53-8B3C-F94F080CDCB8}"/>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7F64CF27-691B-4A7F-9146-4751AF5E89B8}"/>
              </a:ext>
            </a:extLst>
          </p:cNvPr>
          <p:cNvSpPr>
            <a:spLocks noGrp="1"/>
          </p:cNvSpPr>
          <p:nvPr>
            <p:ph type="ftr" sz="quarter" idx="11"/>
          </p:nvPr>
        </p:nvSpPr>
        <p:spPr/>
        <p:txBody>
          <a:bodyPr/>
          <a:lstStyle/>
          <a:p>
            <a:r>
              <a:rPr lang="en-GB"/>
              <a:t>Computer System and Operating System</a:t>
            </a:r>
          </a:p>
        </p:txBody>
      </p:sp>
    </p:spTree>
    <p:extLst>
      <p:ext uri="{BB962C8B-B14F-4D97-AF65-F5344CB8AC3E}">
        <p14:creationId xmlns:p14="http://schemas.microsoft.com/office/powerpoint/2010/main" val="1654641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2B59-E385-4BE7-A7D3-75FC788135DC}"/>
              </a:ext>
            </a:extLst>
          </p:cNvPr>
          <p:cNvSpPr>
            <a:spLocks noGrp="1"/>
          </p:cNvSpPr>
          <p:nvPr>
            <p:ph type="title"/>
          </p:nvPr>
        </p:nvSpPr>
        <p:spPr/>
        <p:txBody>
          <a:bodyPr/>
          <a:lstStyle/>
          <a:p>
            <a:r>
              <a:rPr lang="en-GB" dirty="0"/>
              <a:t>Some Technical Terms</a:t>
            </a:r>
          </a:p>
        </p:txBody>
      </p:sp>
      <p:sp>
        <p:nvSpPr>
          <p:cNvPr id="3" name="Text Placeholder 2">
            <a:extLst>
              <a:ext uri="{FF2B5EF4-FFF2-40B4-BE49-F238E27FC236}">
                <a16:creationId xmlns:a16="http://schemas.microsoft.com/office/drawing/2014/main" id="{02E74C5D-2EC3-4BED-98E8-8A43480C5DAB}"/>
              </a:ext>
            </a:extLst>
          </p:cNvPr>
          <p:cNvSpPr>
            <a:spLocks noGrp="1"/>
          </p:cNvSpPr>
          <p:nvPr>
            <p:ph type="body" idx="1"/>
          </p:nvPr>
        </p:nvSpPr>
        <p:spPr>
          <a:xfrm>
            <a:off x="733770" y="1269207"/>
            <a:ext cx="5157787" cy="823912"/>
          </a:xfrm>
        </p:spPr>
        <p:txBody>
          <a:bodyPr/>
          <a:lstStyle/>
          <a:p>
            <a:r>
              <a:rPr lang="en-GB" dirty="0"/>
              <a:t>Spooling</a:t>
            </a:r>
          </a:p>
        </p:txBody>
      </p:sp>
      <p:sp>
        <p:nvSpPr>
          <p:cNvPr id="4" name="Content Placeholder 3">
            <a:extLst>
              <a:ext uri="{FF2B5EF4-FFF2-40B4-BE49-F238E27FC236}">
                <a16:creationId xmlns:a16="http://schemas.microsoft.com/office/drawing/2014/main" id="{D480BB03-61E4-4158-8DC0-AC60E67EC75C}"/>
              </a:ext>
            </a:extLst>
          </p:cNvPr>
          <p:cNvSpPr>
            <a:spLocks noGrp="1"/>
          </p:cNvSpPr>
          <p:nvPr>
            <p:ph sz="half" idx="2"/>
          </p:nvPr>
        </p:nvSpPr>
        <p:spPr>
          <a:xfrm>
            <a:off x="546517" y="2230765"/>
            <a:ext cx="5473284" cy="2396469"/>
          </a:xfrm>
        </p:spPr>
        <p:txBody>
          <a:bodyPr>
            <a:noAutofit/>
          </a:bodyPr>
          <a:lstStyle/>
          <a:p>
            <a:pPr algn="just"/>
            <a:r>
              <a:rPr lang="en-GB" sz="1600" i="0" dirty="0">
                <a:solidFill>
                  <a:srgbClr val="202124"/>
                </a:solidFill>
                <a:effectLst/>
                <a:latin typeface="Times New Roman" panose="02020603050405020304" pitchFamily="18" charset="0"/>
                <a:cs typeface="Times New Roman" panose="02020603050405020304" pitchFamily="18" charset="0"/>
              </a:rPr>
              <a:t>Spooling stands for "Simultaneous Peripheral Operations Online“</a:t>
            </a:r>
          </a:p>
          <a:p>
            <a:pPr algn="just"/>
            <a:r>
              <a:rPr lang="en-GB" sz="1600" i="0" dirty="0">
                <a:solidFill>
                  <a:srgbClr val="333333"/>
                </a:solidFill>
                <a:effectLst/>
                <a:latin typeface="Times New Roman" panose="02020603050405020304" pitchFamily="18" charset="0"/>
                <a:cs typeface="Times New Roman" panose="02020603050405020304" pitchFamily="18" charset="0"/>
              </a:rPr>
              <a:t>Spooling is a process in which data is temporarily held to be used and executed by a device, program, or system</a:t>
            </a:r>
            <a:endParaRPr lang="en-GB" sz="1600" dirty="0">
              <a:solidFill>
                <a:srgbClr val="202124"/>
              </a:solidFill>
              <a:latin typeface="Times New Roman" panose="02020603050405020304" pitchFamily="18" charset="0"/>
              <a:cs typeface="Times New Roman" panose="02020603050405020304" pitchFamily="18" charset="0"/>
            </a:endParaRPr>
          </a:p>
          <a:p>
            <a:pPr algn="just"/>
            <a:r>
              <a:rPr lang="en-GB" sz="1600" i="0" dirty="0">
                <a:solidFill>
                  <a:srgbClr val="333333"/>
                </a:solidFill>
                <a:effectLst/>
                <a:latin typeface="Times New Roman" panose="02020603050405020304" pitchFamily="18" charset="0"/>
                <a:cs typeface="Times New Roman" panose="02020603050405020304" pitchFamily="18" charset="0"/>
              </a:rPr>
              <a:t>Data is sent to and stored in memory or other volatile storage until the program or computer requests it for execution.</a:t>
            </a:r>
          </a:p>
          <a:p>
            <a:pPr algn="just"/>
            <a:r>
              <a:rPr lang="en-GB" sz="1600" b="0" i="0" dirty="0">
                <a:solidFill>
                  <a:srgbClr val="273239"/>
                </a:solidFill>
                <a:effectLst/>
                <a:latin typeface="Times New Roman" panose="02020603050405020304" pitchFamily="18" charset="0"/>
                <a:cs typeface="Times New Roman" panose="02020603050405020304" pitchFamily="18" charset="0"/>
              </a:rPr>
              <a:t>In printer, the documents/files that are sent to the printer are first stored in the memory or the printer spooler</a:t>
            </a:r>
            <a:endParaRPr lang="en-GB" sz="1600" i="0" dirty="0">
              <a:solidFill>
                <a:srgbClr val="202124"/>
              </a:solidFill>
              <a:effectLst/>
              <a:latin typeface="Times New Roman" panose="02020603050405020304" pitchFamily="18" charset="0"/>
              <a:cs typeface="Times New Roman" panose="02020603050405020304" pitchFamily="18" charset="0"/>
            </a:endParaRPr>
          </a:p>
          <a:p>
            <a:pPr algn="just"/>
            <a:endParaRPr lang="en-GB" sz="1600" i="0" dirty="0">
              <a:solidFill>
                <a:srgbClr val="202124"/>
              </a:solidFill>
              <a:effectLst/>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E377C43-A3FB-49DE-A875-8D950AF52570}"/>
              </a:ext>
            </a:extLst>
          </p:cNvPr>
          <p:cNvSpPr>
            <a:spLocks noGrp="1"/>
          </p:cNvSpPr>
          <p:nvPr>
            <p:ph type="body" sz="quarter" idx="3"/>
          </p:nvPr>
        </p:nvSpPr>
        <p:spPr>
          <a:xfrm>
            <a:off x="6275042" y="1269207"/>
            <a:ext cx="5183188" cy="823912"/>
          </a:xfrm>
        </p:spPr>
        <p:txBody>
          <a:bodyPr/>
          <a:lstStyle/>
          <a:p>
            <a:r>
              <a:rPr lang="en-GB" dirty="0"/>
              <a:t>Buffering</a:t>
            </a:r>
          </a:p>
        </p:txBody>
      </p:sp>
      <p:sp>
        <p:nvSpPr>
          <p:cNvPr id="6" name="Content Placeholder 5">
            <a:extLst>
              <a:ext uri="{FF2B5EF4-FFF2-40B4-BE49-F238E27FC236}">
                <a16:creationId xmlns:a16="http://schemas.microsoft.com/office/drawing/2014/main" id="{ACBB60D6-4355-47D6-A6DE-D58812AB09BE}"/>
              </a:ext>
            </a:extLst>
          </p:cNvPr>
          <p:cNvSpPr>
            <a:spLocks noGrp="1"/>
          </p:cNvSpPr>
          <p:nvPr>
            <p:ph sz="quarter" idx="4"/>
          </p:nvPr>
        </p:nvSpPr>
        <p:spPr>
          <a:xfrm>
            <a:off x="6275042" y="2230765"/>
            <a:ext cx="5183188" cy="2396469"/>
          </a:xfrm>
        </p:spPr>
        <p:txBody>
          <a:bodyPr>
            <a:noAutofit/>
          </a:bodyPr>
          <a:lstStyle/>
          <a:p>
            <a:pPr algn="just"/>
            <a:r>
              <a:rPr lang="en-GB" sz="1600" i="0" dirty="0">
                <a:solidFill>
                  <a:srgbClr val="202124"/>
                </a:solidFill>
                <a:effectLst/>
                <a:latin typeface="arial" panose="020B0604020202020204" pitchFamily="34" charset="0"/>
              </a:rPr>
              <a:t>Buffering is the process of preloading data into a reserved area of memory that's called a buffer</a:t>
            </a:r>
          </a:p>
          <a:p>
            <a:pPr algn="just"/>
            <a:r>
              <a:rPr lang="en-GB" sz="1600" i="0" dirty="0">
                <a:solidFill>
                  <a:srgbClr val="202124"/>
                </a:solidFill>
                <a:effectLst/>
                <a:latin typeface="arial" panose="020B0604020202020204" pitchFamily="34" charset="0"/>
              </a:rPr>
              <a:t> A buffer in a computer environment means that a set amount of data is going to be stored in order to preload the required data right before it gets used by the CPU.</a:t>
            </a:r>
          </a:p>
          <a:p>
            <a:pPr algn="just"/>
            <a:r>
              <a:rPr lang="en-GB" sz="1600" i="0" dirty="0">
                <a:solidFill>
                  <a:srgbClr val="202124"/>
                </a:solidFill>
                <a:effectLst/>
                <a:latin typeface="arial" panose="020B0604020202020204" pitchFamily="34" charset="0"/>
              </a:rPr>
              <a:t>buffer stores transmitted data temporarily as it is going between devices or between a device and an app</a:t>
            </a:r>
          </a:p>
          <a:p>
            <a:pPr algn="just"/>
            <a:r>
              <a:rPr lang="en-GB" sz="1600" dirty="0">
                <a:solidFill>
                  <a:srgbClr val="202124"/>
                </a:solidFill>
                <a:latin typeface="arial" panose="020B0604020202020204" pitchFamily="34" charset="0"/>
              </a:rPr>
              <a:t>U</a:t>
            </a:r>
            <a:r>
              <a:rPr lang="en-GB" sz="1600" i="0" dirty="0">
                <a:solidFill>
                  <a:srgbClr val="202124"/>
                </a:solidFill>
                <a:effectLst/>
                <a:latin typeface="arial" panose="020B0604020202020204" pitchFamily="34" charset="0"/>
              </a:rPr>
              <a:t>sed to store or hold the data temporarily</a:t>
            </a:r>
            <a:endParaRPr lang="en-GB" sz="1600" dirty="0"/>
          </a:p>
        </p:txBody>
      </p:sp>
      <p:sp>
        <p:nvSpPr>
          <p:cNvPr id="7" name="Date Placeholder 6">
            <a:extLst>
              <a:ext uri="{FF2B5EF4-FFF2-40B4-BE49-F238E27FC236}">
                <a16:creationId xmlns:a16="http://schemas.microsoft.com/office/drawing/2014/main" id="{431D8ADF-F412-48C1-8A18-197FAD5F6DA5}"/>
              </a:ext>
            </a:extLst>
          </p:cNvPr>
          <p:cNvSpPr>
            <a:spLocks noGrp="1"/>
          </p:cNvSpPr>
          <p:nvPr>
            <p:ph type="dt" sz="half" idx="10"/>
          </p:nvPr>
        </p:nvSpPr>
        <p:spPr/>
        <p:txBody>
          <a:bodyPr/>
          <a:lstStyle/>
          <a:p>
            <a:fld id="{BF326D0C-0D4A-4B84-A8A6-AF4754C5A9DE}" type="datetime1">
              <a:rPr lang="en-GB" smtClean="0"/>
              <a:t>01/02/2022</a:t>
            </a:fld>
            <a:endParaRPr lang="en-GB"/>
          </a:p>
        </p:txBody>
      </p:sp>
      <p:sp>
        <p:nvSpPr>
          <p:cNvPr id="8" name="Footer Placeholder 7">
            <a:extLst>
              <a:ext uri="{FF2B5EF4-FFF2-40B4-BE49-F238E27FC236}">
                <a16:creationId xmlns:a16="http://schemas.microsoft.com/office/drawing/2014/main" id="{83D55E31-525C-418F-9B75-719B4381B4A7}"/>
              </a:ext>
            </a:extLst>
          </p:cNvPr>
          <p:cNvSpPr>
            <a:spLocks noGrp="1"/>
          </p:cNvSpPr>
          <p:nvPr>
            <p:ph type="ftr" sz="quarter" idx="11"/>
          </p:nvPr>
        </p:nvSpPr>
        <p:spPr/>
        <p:txBody>
          <a:bodyPr/>
          <a:lstStyle/>
          <a:p>
            <a:r>
              <a:rPr lang="en-GB"/>
              <a:t>Computer System and Operating System</a:t>
            </a:r>
          </a:p>
        </p:txBody>
      </p:sp>
      <p:pic>
        <p:nvPicPr>
          <p:cNvPr id="18434" name="Picture 2" descr="Spooling in Operating System">
            <a:extLst>
              <a:ext uri="{FF2B5EF4-FFF2-40B4-BE49-F238E27FC236}">
                <a16:creationId xmlns:a16="http://schemas.microsoft.com/office/drawing/2014/main" id="{6AC70D23-D1CA-48EA-9214-416ED2C28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76" y="4586873"/>
            <a:ext cx="5625683" cy="1906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436" name="Picture 4" descr="What are Double Buffering, vsync and Triple Buffering? - Triple Buffering:  Why We Love It">
            <a:extLst>
              <a:ext uri="{FF2B5EF4-FFF2-40B4-BE49-F238E27FC236}">
                <a16:creationId xmlns:a16="http://schemas.microsoft.com/office/drawing/2014/main" id="{2128A888-1D5B-4DFB-AEF1-4A03AB30D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9170" y="269548"/>
            <a:ext cx="2529060" cy="1724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1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C05D-D56A-4294-8752-B6685DC5DC1B}"/>
              </a:ext>
            </a:extLst>
          </p:cNvPr>
          <p:cNvSpPr>
            <a:spLocks noGrp="1"/>
          </p:cNvSpPr>
          <p:nvPr>
            <p:ph type="title"/>
          </p:nvPr>
        </p:nvSpPr>
        <p:spPr/>
        <p:txBody>
          <a:bodyPr/>
          <a:lstStyle/>
          <a:p>
            <a:r>
              <a:rPr lang="en-GB" dirty="0"/>
              <a:t>Types of Operating System</a:t>
            </a:r>
          </a:p>
        </p:txBody>
      </p:sp>
      <p:sp>
        <p:nvSpPr>
          <p:cNvPr id="3" name="Content Placeholder 2">
            <a:extLst>
              <a:ext uri="{FF2B5EF4-FFF2-40B4-BE49-F238E27FC236}">
                <a16:creationId xmlns:a16="http://schemas.microsoft.com/office/drawing/2014/main" id="{2CA61869-D751-4C5C-8C61-3B19245B2948}"/>
              </a:ext>
            </a:extLst>
          </p:cNvPr>
          <p:cNvSpPr>
            <a:spLocks noGrp="1"/>
          </p:cNvSpPr>
          <p:nvPr>
            <p:ph idx="1"/>
          </p:nvPr>
        </p:nvSpPr>
        <p:spPr/>
        <p:txBody>
          <a:bodyPr/>
          <a:lstStyle/>
          <a:p>
            <a:r>
              <a:rPr lang="en-GB" dirty="0"/>
              <a:t>Based on mode of user</a:t>
            </a:r>
          </a:p>
          <a:p>
            <a:pPr marL="0" indent="0">
              <a:buNone/>
            </a:pPr>
            <a:r>
              <a:rPr lang="en-GB" dirty="0"/>
              <a:t>(Number of user that can use the computer resources at a time is user mode)</a:t>
            </a:r>
          </a:p>
          <a:p>
            <a:pPr marL="571500" indent="-571500">
              <a:buFont typeface="+mj-lt"/>
              <a:buAutoNum type="romanUcPeriod"/>
            </a:pPr>
            <a:r>
              <a:rPr lang="en-GB" dirty="0"/>
              <a:t>Single User	</a:t>
            </a:r>
          </a:p>
          <a:p>
            <a:pPr lvl="1"/>
            <a:r>
              <a:rPr lang="en-GB" dirty="0"/>
              <a:t>Only user can use the computer</a:t>
            </a:r>
          </a:p>
          <a:p>
            <a:pPr marL="571500" indent="-571500">
              <a:buFont typeface="+mj-lt"/>
              <a:buAutoNum type="romanUcPeriod"/>
            </a:pPr>
            <a:r>
              <a:rPr lang="en-GB" dirty="0"/>
              <a:t>Multi User</a:t>
            </a:r>
          </a:p>
          <a:p>
            <a:pPr lvl="1"/>
            <a:r>
              <a:rPr lang="en-GB" dirty="0"/>
              <a:t>Multiple can use the computer</a:t>
            </a:r>
          </a:p>
          <a:p>
            <a:pPr marL="0" indent="0">
              <a:buNone/>
            </a:pPr>
            <a:endParaRPr lang="en-GB" dirty="0"/>
          </a:p>
        </p:txBody>
      </p:sp>
      <p:sp>
        <p:nvSpPr>
          <p:cNvPr id="4" name="Date Placeholder 3">
            <a:extLst>
              <a:ext uri="{FF2B5EF4-FFF2-40B4-BE49-F238E27FC236}">
                <a16:creationId xmlns:a16="http://schemas.microsoft.com/office/drawing/2014/main" id="{276E5279-F4A2-4B04-89CD-FA86335116D2}"/>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6B60E051-6E97-4114-B6F5-AF228BA4B725}"/>
              </a:ext>
            </a:extLst>
          </p:cNvPr>
          <p:cNvSpPr>
            <a:spLocks noGrp="1"/>
          </p:cNvSpPr>
          <p:nvPr>
            <p:ph type="ftr" sz="quarter" idx="11"/>
          </p:nvPr>
        </p:nvSpPr>
        <p:spPr/>
        <p:txBody>
          <a:bodyPr/>
          <a:lstStyle/>
          <a:p>
            <a:r>
              <a:rPr lang="en-GB"/>
              <a:t>Computer System and Operating System</a:t>
            </a:r>
          </a:p>
        </p:txBody>
      </p:sp>
    </p:spTree>
    <p:extLst>
      <p:ext uri="{BB962C8B-B14F-4D97-AF65-F5344CB8AC3E}">
        <p14:creationId xmlns:p14="http://schemas.microsoft.com/office/powerpoint/2010/main" val="1216661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1B72-E53B-4D30-B498-0379E15E3E3D}"/>
              </a:ext>
            </a:extLst>
          </p:cNvPr>
          <p:cNvSpPr>
            <a:spLocks noGrp="1"/>
          </p:cNvSpPr>
          <p:nvPr>
            <p:ph type="title"/>
          </p:nvPr>
        </p:nvSpPr>
        <p:spPr/>
        <p:txBody>
          <a:bodyPr/>
          <a:lstStyle/>
          <a:p>
            <a:r>
              <a:rPr lang="en-GB" dirty="0"/>
              <a:t>Based on Processing Method</a:t>
            </a:r>
          </a:p>
        </p:txBody>
      </p:sp>
      <p:sp>
        <p:nvSpPr>
          <p:cNvPr id="3" name="Content Placeholder 2">
            <a:extLst>
              <a:ext uri="{FF2B5EF4-FFF2-40B4-BE49-F238E27FC236}">
                <a16:creationId xmlns:a16="http://schemas.microsoft.com/office/drawing/2014/main" id="{80B6C2D7-0444-497B-A18B-A8BAE718ED86}"/>
              </a:ext>
            </a:extLst>
          </p:cNvPr>
          <p:cNvSpPr>
            <a:spLocks noGrp="1"/>
          </p:cNvSpPr>
          <p:nvPr>
            <p:ph idx="1"/>
          </p:nvPr>
        </p:nvSpPr>
        <p:spPr/>
        <p:txBody>
          <a:bodyPr/>
          <a:lstStyle/>
          <a:p>
            <a:r>
              <a:rPr lang="en-GB" dirty="0"/>
              <a:t>Batch processing	</a:t>
            </a:r>
          </a:p>
          <a:p>
            <a:r>
              <a:rPr lang="en-GB" dirty="0"/>
              <a:t>Multi Programming</a:t>
            </a:r>
          </a:p>
          <a:p>
            <a:r>
              <a:rPr lang="en-GB" dirty="0"/>
              <a:t>Multi Tasking</a:t>
            </a:r>
          </a:p>
          <a:p>
            <a:r>
              <a:rPr lang="en-GB" dirty="0"/>
              <a:t>Multi Processing</a:t>
            </a:r>
          </a:p>
          <a:p>
            <a:r>
              <a:rPr lang="en-GB" dirty="0"/>
              <a:t>Real Time OS</a:t>
            </a:r>
          </a:p>
          <a:p>
            <a:r>
              <a:rPr lang="en-GB" dirty="0"/>
              <a:t>Distributed OS</a:t>
            </a:r>
          </a:p>
        </p:txBody>
      </p:sp>
      <p:sp>
        <p:nvSpPr>
          <p:cNvPr id="4" name="Date Placeholder 3">
            <a:extLst>
              <a:ext uri="{FF2B5EF4-FFF2-40B4-BE49-F238E27FC236}">
                <a16:creationId xmlns:a16="http://schemas.microsoft.com/office/drawing/2014/main" id="{1007254A-9489-4593-BEB5-4BEE0343F06F}"/>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10C19D21-D243-47AB-947B-E74887280ADD}"/>
              </a:ext>
            </a:extLst>
          </p:cNvPr>
          <p:cNvSpPr>
            <a:spLocks noGrp="1"/>
          </p:cNvSpPr>
          <p:nvPr>
            <p:ph type="ftr" sz="quarter" idx="11"/>
          </p:nvPr>
        </p:nvSpPr>
        <p:spPr/>
        <p:txBody>
          <a:bodyPr/>
          <a:lstStyle/>
          <a:p>
            <a:r>
              <a:rPr lang="en-GB"/>
              <a:t>Computer System and Operating System</a:t>
            </a:r>
          </a:p>
        </p:txBody>
      </p:sp>
    </p:spTree>
    <p:extLst>
      <p:ext uri="{BB962C8B-B14F-4D97-AF65-F5344CB8AC3E}">
        <p14:creationId xmlns:p14="http://schemas.microsoft.com/office/powerpoint/2010/main" val="3821194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C5A9-C143-4FB5-A8FF-0E3110A862EB}"/>
              </a:ext>
            </a:extLst>
          </p:cNvPr>
          <p:cNvSpPr>
            <a:spLocks noGrp="1"/>
          </p:cNvSpPr>
          <p:nvPr>
            <p:ph type="title"/>
          </p:nvPr>
        </p:nvSpPr>
        <p:spPr/>
        <p:txBody>
          <a:bodyPr/>
          <a:lstStyle/>
          <a:p>
            <a:r>
              <a:rPr lang="en-GB" dirty="0"/>
              <a:t>Based on Processing Method</a:t>
            </a:r>
          </a:p>
        </p:txBody>
      </p:sp>
      <p:sp>
        <p:nvSpPr>
          <p:cNvPr id="3" name="Text Placeholder 2">
            <a:extLst>
              <a:ext uri="{FF2B5EF4-FFF2-40B4-BE49-F238E27FC236}">
                <a16:creationId xmlns:a16="http://schemas.microsoft.com/office/drawing/2014/main" id="{9B210D8F-8EE6-46C2-81DF-8B97A094C0E7}"/>
              </a:ext>
            </a:extLst>
          </p:cNvPr>
          <p:cNvSpPr>
            <a:spLocks noGrp="1"/>
          </p:cNvSpPr>
          <p:nvPr>
            <p:ph type="body" idx="1"/>
          </p:nvPr>
        </p:nvSpPr>
        <p:spPr>
          <a:xfrm>
            <a:off x="836612" y="857251"/>
            <a:ext cx="5157787" cy="823912"/>
          </a:xfrm>
        </p:spPr>
        <p:txBody>
          <a:bodyPr/>
          <a:lstStyle/>
          <a:p>
            <a:r>
              <a:rPr lang="en-GB" dirty="0"/>
              <a:t>Batch Processing</a:t>
            </a:r>
          </a:p>
        </p:txBody>
      </p:sp>
      <p:sp>
        <p:nvSpPr>
          <p:cNvPr id="4" name="Content Placeholder 3">
            <a:extLst>
              <a:ext uri="{FF2B5EF4-FFF2-40B4-BE49-F238E27FC236}">
                <a16:creationId xmlns:a16="http://schemas.microsoft.com/office/drawing/2014/main" id="{AC0CD5B9-0164-42FF-931D-21784BF69B42}"/>
              </a:ext>
            </a:extLst>
          </p:cNvPr>
          <p:cNvSpPr>
            <a:spLocks noGrp="1"/>
          </p:cNvSpPr>
          <p:nvPr>
            <p:ph sz="half" idx="2"/>
          </p:nvPr>
        </p:nvSpPr>
        <p:spPr>
          <a:xfrm>
            <a:off x="249382" y="1664711"/>
            <a:ext cx="5770419" cy="3101253"/>
          </a:xfrm>
        </p:spPr>
        <p:txBody>
          <a:bodyPr>
            <a:normAutofit fontScale="77500" lnSpcReduction="20000"/>
          </a:bodyPr>
          <a:lstStyle/>
          <a:p>
            <a:pPr algn="just"/>
            <a:r>
              <a:rPr lang="en-GB" i="0" dirty="0">
                <a:solidFill>
                  <a:srgbClr val="202124"/>
                </a:solidFill>
                <a:effectLst/>
                <a:latin typeface="arial" panose="020B0604020202020204" pitchFamily="34" charset="0"/>
              </a:rPr>
              <a:t>The process by which a computer completes batches of jobs, often simultaneously, in non-stop, sequential order</a:t>
            </a:r>
          </a:p>
          <a:p>
            <a:pPr algn="just"/>
            <a:r>
              <a:rPr lang="en-GB" i="0" dirty="0">
                <a:solidFill>
                  <a:srgbClr val="202124"/>
                </a:solidFill>
                <a:effectLst/>
                <a:latin typeface="arial" panose="020B0604020202020204" pitchFamily="34" charset="0"/>
              </a:rPr>
              <a:t>Batch processing is the processing of transactions in a group or batch</a:t>
            </a:r>
          </a:p>
          <a:p>
            <a:pPr algn="just"/>
            <a:r>
              <a:rPr lang="en-GB" i="0" dirty="0">
                <a:solidFill>
                  <a:srgbClr val="202124"/>
                </a:solidFill>
                <a:effectLst/>
                <a:latin typeface="arial" panose="020B0604020202020204" pitchFamily="34" charset="0"/>
              </a:rPr>
              <a:t>Batch processing use cases can be found in banks, hospitals, accounting, and any other environment where a large set of data needs to be processed.</a:t>
            </a:r>
            <a:endParaRPr lang="en-GB" dirty="0"/>
          </a:p>
        </p:txBody>
      </p:sp>
      <p:sp>
        <p:nvSpPr>
          <p:cNvPr id="5" name="Text Placeholder 4">
            <a:extLst>
              <a:ext uri="{FF2B5EF4-FFF2-40B4-BE49-F238E27FC236}">
                <a16:creationId xmlns:a16="http://schemas.microsoft.com/office/drawing/2014/main" id="{0177C694-52FA-4CC1-8304-22FE61FB2400}"/>
              </a:ext>
            </a:extLst>
          </p:cNvPr>
          <p:cNvSpPr>
            <a:spLocks noGrp="1"/>
          </p:cNvSpPr>
          <p:nvPr>
            <p:ph type="body" sz="quarter" idx="3"/>
          </p:nvPr>
        </p:nvSpPr>
        <p:spPr>
          <a:xfrm>
            <a:off x="6169024" y="840799"/>
            <a:ext cx="5183188" cy="823912"/>
          </a:xfrm>
        </p:spPr>
        <p:txBody>
          <a:bodyPr/>
          <a:lstStyle/>
          <a:p>
            <a:r>
              <a:rPr lang="en-GB" dirty="0"/>
              <a:t>Multi Programming</a:t>
            </a:r>
          </a:p>
        </p:txBody>
      </p:sp>
      <p:sp>
        <p:nvSpPr>
          <p:cNvPr id="6" name="Content Placeholder 5">
            <a:extLst>
              <a:ext uri="{FF2B5EF4-FFF2-40B4-BE49-F238E27FC236}">
                <a16:creationId xmlns:a16="http://schemas.microsoft.com/office/drawing/2014/main" id="{51F6AA24-C053-44ED-A328-83C07FE0A8EE}"/>
              </a:ext>
            </a:extLst>
          </p:cNvPr>
          <p:cNvSpPr>
            <a:spLocks noGrp="1"/>
          </p:cNvSpPr>
          <p:nvPr>
            <p:ph sz="quarter" idx="4"/>
          </p:nvPr>
        </p:nvSpPr>
        <p:spPr>
          <a:xfrm>
            <a:off x="6201353" y="1664711"/>
            <a:ext cx="5770418" cy="3101252"/>
          </a:xfrm>
        </p:spPr>
        <p:txBody>
          <a:bodyPr>
            <a:normAutofit fontScale="77500" lnSpcReduction="20000"/>
          </a:bodyPr>
          <a:lstStyle/>
          <a:p>
            <a:pPr algn="just"/>
            <a:r>
              <a:rPr lang="en-GB" i="0" dirty="0">
                <a:solidFill>
                  <a:srgbClr val="202124"/>
                </a:solidFill>
                <a:effectLst/>
                <a:latin typeface="arial" panose="020B0604020202020204" pitchFamily="34" charset="0"/>
              </a:rPr>
              <a:t>Multiprogramming is a rudimentary form of parallel processing in which several programs are run at the same time on a uniprocessor</a:t>
            </a:r>
          </a:p>
          <a:p>
            <a:pPr algn="just"/>
            <a:r>
              <a:rPr lang="en-GB" i="0" dirty="0">
                <a:solidFill>
                  <a:srgbClr val="202124"/>
                </a:solidFill>
                <a:effectLst/>
                <a:latin typeface="arial" panose="020B0604020202020204" pitchFamily="34" charset="0"/>
              </a:rPr>
              <a:t>the technique of utilizing several programs concurrently in a single computer system via multiprocessing</a:t>
            </a:r>
          </a:p>
          <a:p>
            <a:pPr algn="just"/>
            <a:r>
              <a:rPr lang="en-GB" i="0" dirty="0">
                <a:solidFill>
                  <a:srgbClr val="202124"/>
                </a:solidFill>
                <a:effectLst/>
                <a:latin typeface="arial" panose="020B0604020202020204" pitchFamily="34" charset="0"/>
              </a:rPr>
              <a:t>User can use MS-Excel , download apps, transfer data from one point to another point, Firefox or Google Chrome browser, and more at a same time</a:t>
            </a:r>
            <a:endParaRPr lang="en-GB" dirty="0"/>
          </a:p>
        </p:txBody>
      </p:sp>
      <p:sp>
        <p:nvSpPr>
          <p:cNvPr id="7" name="Date Placeholder 6">
            <a:extLst>
              <a:ext uri="{FF2B5EF4-FFF2-40B4-BE49-F238E27FC236}">
                <a16:creationId xmlns:a16="http://schemas.microsoft.com/office/drawing/2014/main" id="{A31E03AE-567B-4B21-9C29-BDFA4AF66FBB}"/>
              </a:ext>
            </a:extLst>
          </p:cNvPr>
          <p:cNvSpPr>
            <a:spLocks noGrp="1"/>
          </p:cNvSpPr>
          <p:nvPr>
            <p:ph type="dt" sz="half" idx="10"/>
          </p:nvPr>
        </p:nvSpPr>
        <p:spPr/>
        <p:txBody>
          <a:bodyPr/>
          <a:lstStyle/>
          <a:p>
            <a:fld id="{BF326D0C-0D4A-4B84-A8A6-AF4754C5A9DE}" type="datetime1">
              <a:rPr lang="en-GB" smtClean="0"/>
              <a:t>01/02/2022</a:t>
            </a:fld>
            <a:endParaRPr lang="en-GB"/>
          </a:p>
        </p:txBody>
      </p:sp>
      <p:sp>
        <p:nvSpPr>
          <p:cNvPr id="8" name="Footer Placeholder 7">
            <a:extLst>
              <a:ext uri="{FF2B5EF4-FFF2-40B4-BE49-F238E27FC236}">
                <a16:creationId xmlns:a16="http://schemas.microsoft.com/office/drawing/2014/main" id="{7906A1D4-80F1-4B29-A245-82A863FCC1EE}"/>
              </a:ext>
            </a:extLst>
          </p:cNvPr>
          <p:cNvSpPr>
            <a:spLocks noGrp="1"/>
          </p:cNvSpPr>
          <p:nvPr>
            <p:ph type="ftr" sz="quarter" idx="11"/>
          </p:nvPr>
        </p:nvSpPr>
        <p:spPr/>
        <p:txBody>
          <a:bodyPr/>
          <a:lstStyle/>
          <a:p>
            <a:r>
              <a:rPr lang="en-GB"/>
              <a:t>Computer System and Operating System</a:t>
            </a:r>
          </a:p>
        </p:txBody>
      </p:sp>
      <p:pic>
        <p:nvPicPr>
          <p:cNvPr id="1026" name="Picture 2" descr="What are advantages and disadvantages of batch processing systems - IT  Release">
            <a:extLst>
              <a:ext uri="{FF2B5EF4-FFF2-40B4-BE49-F238E27FC236}">
                <a16:creationId xmlns:a16="http://schemas.microsoft.com/office/drawing/2014/main" id="{F6359D83-D7FC-4208-BA7A-9C254FB03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36" y="4580369"/>
            <a:ext cx="5741266" cy="1685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Operating System - Properties">
            <a:extLst>
              <a:ext uri="{FF2B5EF4-FFF2-40B4-BE49-F238E27FC236}">
                <a16:creationId xmlns:a16="http://schemas.microsoft.com/office/drawing/2014/main" id="{73EFCACF-BFCB-46C0-A6EE-A8C63B30F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599" y="4580369"/>
            <a:ext cx="5633171" cy="1685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135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5000">
              <a:schemeClr val="tx1"/>
            </a:gs>
            <a:gs pos="83000">
              <a:schemeClr val="accent1">
                <a:lumMod val="40000"/>
                <a:lumOff val="60000"/>
              </a:schemeClr>
            </a:gs>
            <a:gs pos="61000">
              <a:schemeClr val="accent1">
                <a:lumMod val="20000"/>
                <a:lumOff val="8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A520-1134-4474-A9ED-E3EC8C08E8CF}"/>
              </a:ext>
            </a:extLst>
          </p:cNvPr>
          <p:cNvSpPr>
            <a:spLocks noGrp="1"/>
          </p:cNvSpPr>
          <p:nvPr>
            <p:ph type="title"/>
          </p:nvPr>
        </p:nvSpPr>
        <p:spPr/>
        <p:txBody>
          <a:bodyPr/>
          <a:lstStyle/>
          <a:p>
            <a:r>
              <a:rPr lang="en-GB" dirty="0">
                <a:solidFill>
                  <a:schemeClr val="bg1"/>
                </a:solidFill>
              </a:rPr>
              <a:t>Multi Tasking</a:t>
            </a:r>
          </a:p>
        </p:txBody>
      </p:sp>
      <p:sp>
        <p:nvSpPr>
          <p:cNvPr id="3" name="Content Placeholder 2">
            <a:extLst>
              <a:ext uri="{FF2B5EF4-FFF2-40B4-BE49-F238E27FC236}">
                <a16:creationId xmlns:a16="http://schemas.microsoft.com/office/drawing/2014/main" id="{E80F052E-9515-49BA-BF94-AB35A3CB0266}"/>
              </a:ext>
            </a:extLst>
          </p:cNvPr>
          <p:cNvSpPr>
            <a:spLocks noGrp="1"/>
          </p:cNvSpPr>
          <p:nvPr>
            <p:ph idx="1"/>
          </p:nvPr>
        </p:nvSpPr>
        <p:spPr>
          <a:xfrm>
            <a:off x="290945" y="1494632"/>
            <a:ext cx="7176654" cy="4998243"/>
          </a:xfrm>
          <a:gradFill>
            <a:gsLst>
              <a:gs pos="15000">
                <a:schemeClr val="tx1"/>
              </a:gs>
              <a:gs pos="83000">
                <a:schemeClr val="accent1">
                  <a:lumMod val="40000"/>
                  <a:lumOff val="60000"/>
                </a:schemeClr>
              </a:gs>
              <a:gs pos="61000">
                <a:schemeClr val="tx1">
                  <a:lumMod val="65000"/>
                  <a:lumOff val="35000"/>
                </a:schemeClr>
              </a:gs>
              <a:gs pos="100000">
                <a:schemeClr val="accent4">
                  <a:lumMod val="75000"/>
                </a:schemeClr>
              </a:gs>
            </a:gsLst>
            <a:lin ang="5400000" scaled="1"/>
          </a:gradFill>
        </p:spPr>
        <p:txBody>
          <a:bodyPr>
            <a:normAutofit fontScale="92500" lnSpcReduction="10000"/>
          </a:bodyPr>
          <a:lstStyle/>
          <a:p>
            <a:pPr algn="just"/>
            <a:r>
              <a:rPr lang="en-GB" i="0" dirty="0">
                <a:solidFill>
                  <a:schemeClr val="bg1"/>
                </a:solidFill>
                <a:effectLst/>
                <a:latin typeface="arial" panose="020B0604020202020204" pitchFamily="34" charset="0"/>
              </a:rPr>
              <a:t>A multitasking operating system (OS) is one that can work on more than one task at a time by switching between the tasks very rapidly</a:t>
            </a:r>
          </a:p>
          <a:p>
            <a:pPr algn="just"/>
            <a:r>
              <a:rPr lang="en-GB" b="0" i="0" dirty="0">
                <a:solidFill>
                  <a:schemeClr val="bg1"/>
                </a:solidFill>
                <a:effectLst/>
                <a:latin typeface="arial" panose="020B0604020202020204" pitchFamily="34" charset="0"/>
              </a:rPr>
              <a:t>This allows the system to switch smoothly between tasks.</a:t>
            </a:r>
            <a:endParaRPr lang="en-GB" b="0" dirty="0">
              <a:solidFill>
                <a:schemeClr val="bg1"/>
              </a:solidFill>
              <a:latin typeface="arial" panose="020B0604020202020204" pitchFamily="34" charset="0"/>
            </a:endParaRPr>
          </a:p>
          <a:p>
            <a:pPr algn="just"/>
            <a:r>
              <a:rPr lang="en-GB" b="0" i="0" dirty="0">
                <a:solidFill>
                  <a:schemeClr val="bg1"/>
                </a:solidFill>
                <a:effectLst/>
                <a:latin typeface="arial" panose="020B0604020202020204" pitchFamily="34" charset="0"/>
              </a:rPr>
              <a:t>It is controlled by the operating system, which loads programs into the computer for processing and oversees their execution until they are finished.</a:t>
            </a:r>
          </a:p>
          <a:p>
            <a:pPr algn="just"/>
            <a:r>
              <a:rPr lang="en-GB" dirty="0">
                <a:solidFill>
                  <a:schemeClr val="bg1"/>
                </a:solidFill>
              </a:rPr>
              <a:t>There are two type of multitasking: </a:t>
            </a:r>
            <a:r>
              <a:rPr lang="en-GB" dirty="0">
                <a:solidFill>
                  <a:schemeClr val="bg1"/>
                </a:solidFill>
                <a:latin typeface="Montserrat" panose="020B0604020202020204" pitchFamily="2" charset="0"/>
              </a:rPr>
              <a:t>P</a:t>
            </a:r>
            <a:r>
              <a:rPr lang="en-GB" b="0" i="0" dirty="0">
                <a:solidFill>
                  <a:schemeClr val="bg1"/>
                </a:solidFill>
                <a:effectLst/>
                <a:latin typeface="Montserrat" panose="020B0604020202020204" pitchFamily="2" charset="0"/>
              </a:rPr>
              <a:t>reemptive(</a:t>
            </a:r>
            <a:r>
              <a:rPr lang="en-GB" b="0" i="0" dirty="0">
                <a:solidFill>
                  <a:schemeClr val="bg1"/>
                </a:solidFill>
                <a:effectLst/>
                <a:latin typeface="Montserrat" panose="00000500000000000000" pitchFamily="2" charset="0"/>
              </a:rPr>
              <a:t>parcels out CPU </a:t>
            </a:r>
            <a:r>
              <a:rPr lang="en-GB" b="0" i="1" dirty="0">
                <a:solidFill>
                  <a:schemeClr val="bg1"/>
                </a:solidFill>
                <a:effectLst/>
                <a:latin typeface="Montserrat" panose="00000500000000000000" pitchFamily="2" charset="0"/>
              </a:rPr>
              <a:t>time slices</a:t>
            </a:r>
            <a:r>
              <a:rPr lang="en-GB" b="0" i="0" dirty="0">
                <a:solidFill>
                  <a:schemeClr val="bg1"/>
                </a:solidFill>
                <a:effectLst/>
                <a:latin typeface="Montserrat" panose="00000500000000000000" pitchFamily="2" charset="0"/>
              </a:rPr>
              <a:t> to each program) </a:t>
            </a:r>
            <a:r>
              <a:rPr lang="en-GB" dirty="0">
                <a:solidFill>
                  <a:schemeClr val="bg1"/>
                </a:solidFill>
              </a:rPr>
              <a:t> and </a:t>
            </a:r>
            <a:r>
              <a:rPr lang="en-GB" b="0" i="1" dirty="0">
                <a:solidFill>
                  <a:schemeClr val="bg1"/>
                </a:solidFill>
                <a:effectLst/>
                <a:latin typeface="Montserrat" panose="00000500000000000000" pitchFamily="2" charset="0"/>
              </a:rPr>
              <a:t>cooperative (</a:t>
            </a:r>
            <a:r>
              <a:rPr lang="en-GB" b="0" i="0" dirty="0">
                <a:solidFill>
                  <a:schemeClr val="bg1"/>
                </a:solidFill>
                <a:effectLst/>
                <a:latin typeface="Montserrat" panose="00000500000000000000" pitchFamily="2" charset="0"/>
              </a:rPr>
              <a:t>each program can control the CPU for as long as it needs it)</a:t>
            </a:r>
            <a:endParaRPr lang="en-GB" dirty="0">
              <a:solidFill>
                <a:schemeClr val="bg1"/>
              </a:solidFill>
            </a:endParaRPr>
          </a:p>
        </p:txBody>
      </p:sp>
      <p:sp>
        <p:nvSpPr>
          <p:cNvPr id="4" name="Date Placeholder 3">
            <a:extLst>
              <a:ext uri="{FF2B5EF4-FFF2-40B4-BE49-F238E27FC236}">
                <a16:creationId xmlns:a16="http://schemas.microsoft.com/office/drawing/2014/main" id="{52701B4F-1EF1-4997-B2C7-1C88B447A3DB}"/>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69231642-4BD4-4B6A-BA48-41A785804E7A}"/>
              </a:ext>
            </a:extLst>
          </p:cNvPr>
          <p:cNvSpPr>
            <a:spLocks noGrp="1"/>
          </p:cNvSpPr>
          <p:nvPr>
            <p:ph type="ftr" sz="quarter" idx="11"/>
          </p:nvPr>
        </p:nvSpPr>
        <p:spPr/>
        <p:txBody>
          <a:bodyPr/>
          <a:lstStyle/>
          <a:p>
            <a:r>
              <a:rPr lang="en-GB"/>
              <a:t>Computer System and Operating System</a:t>
            </a:r>
          </a:p>
        </p:txBody>
      </p:sp>
      <p:pic>
        <p:nvPicPr>
          <p:cNvPr id="2050" name="Picture 2" descr="In Defence of Multitasking | INSEAD Knowledge">
            <a:extLst>
              <a:ext uri="{FF2B5EF4-FFF2-40B4-BE49-F238E27FC236}">
                <a16:creationId xmlns:a16="http://schemas.microsoft.com/office/drawing/2014/main" id="{F30ABDCA-5648-46EB-877B-B6A4895D4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581" y="1027906"/>
            <a:ext cx="268605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Question 06 (A) - pravinmoganassg2">
            <a:extLst>
              <a:ext uri="{FF2B5EF4-FFF2-40B4-BE49-F238E27FC236}">
                <a16:creationId xmlns:a16="http://schemas.microsoft.com/office/drawing/2014/main" id="{559BC54D-E8F0-455D-A304-02B0F8B7C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885" y="3212703"/>
            <a:ext cx="4307059" cy="328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87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3343-2883-4075-B0A9-0C88537531D9}"/>
              </a:ext>
            </a:extLst>
          </p:cNvPr>
          <p:cNvSpPr>
            <a:spLocks noGrp="1"/>
          </p:cNvSpPr>
          <p:nvPr>
            <p:ph type="title"/>
          </p:nvPr>
        </p:nvSpPr>
        <p:spPr/>
        <p:txBody>
          <a:bodyPr/>
          <a:lstStyle/>
          <a:p>
            <a:r>
              <a:rPr lang="en-GB" dirty="0"/>
              <a:t>Multi Processing</a:t>
            </a:r>
          </a:p>
        </p:txBody>
      </p:sp>
      <p:sp>
        <p:nvSpPr>
          <p:cNvPr id="3" name="Content Placeholder 2">
            <a:extLst>
              <a:ext uri="{FF2B5EF4-FFF2-40B4-BE49-F238E27FC236}">
                <a16:creationId xmlns:a16="http://schemas.microsoft.com/office/drawing/2014/main" id="{6397F851-B5E7-4CD9-A830-BC600CBBE079}"/>
              </a:ext>
            </a:extLst>
          </p:cNvPr>
          <p:cNvSpPr>
            <a:spLocks noGrp="1"/>
          </p:cNvSpPr>
          <p:nvPr>
            <p:ph idx="1"/>
          </p:nvPr>
        </p:nvSpPr>
        <p:spPr>
          <a:xfrm>
            <a:off x="838200" y="1825625"/>
            <a:ext cx="7560212" cy="4351338"/>
          </a:xfrm>
          <a:noFill/>
        </p:spPr>
        <p:txBody>
          <a:bodyPr/>
          <a:lstStyle/>
          <a:p>
            <a:pPr algn="just"/>
            <a:r>
              <a:rPr lang="en-GB" dirty="0">
                <a:latin typeface="arial" panose="020B0604020202020204" pitchFamily="34" charset="0"/>
              </a:rPr>
              <a:t>M</a:t>
            </a:r>
            <a:r>
              <a:rPr lang="en-GB" i="0" dirty="0">
                <a:effectLst/>
                <a:latin typeface="arial" panose="020B0604020202020204" pitchFamily="34" charset="0"/>
              </a:rPr>
              <a:t>ultiprocessing, in computing, a mode of operation in which two or more processors in a computer simultaneously process two or more different portions of the same program (set of instructions)</a:t>
            </a:r>
          </a:p>
          <a:p>
            <a:pPr algn="just"/>
            <a:r>
              <a:rPr lang="en-GB" b="0" i="0" dirty="0">
                <a:solidFill>
                  <a:srgbClr val="202124"/>
                </a:solidFill>
                <a:effectLst/>
                <a:latin typeface="arial" panose="020B0604020202020204" pitchFamily="34" charset="0"/>
              </a:rPr>
              <a:t>Each CPU contains a copy of the OS, and these copies communicate with one another to coordinate operations</a:t>
            </a:r>
            <a:endParaRPr lang="en-GB" i="0" dirty="0">
              <a:effectLst/>
              <a:latin typeface="arial" panose="020B0604020202020204" pitchFamily="34" charset="0"/>
            </a:endParaRPr>
          </a:p>
          <a:p>
            <a:pPr algn="just"/>
            <a:r>
              <a:rPr lang="en-GB" b="0" i="0" dirty="0">
                <a:solidFill>
                  <a:srgbClr val="202124"/>
                </a:solidFill>
                <a:effectLst/>
                <a:latin typeface="arial" panose="020B0604020202020204" pitchFamily="34" charset="0"/>
              </a:rPr>
              <a:t>These operating systems include Windows NT, 2000, XP, and Unix.</a:t>
            </a:r>
            <a:endParaRPr lang="en-GB" dirty="0"/>
          </a:p>
        </p:txBody>
      </p:sp>
      <p:sp>
        <p:nvSpPr>
          <p:cNvPr id="4" name="Date Placeholder 3">
            <a:extLst>
              <a:ext uri="{FF2B5EF4-FFF2-40B4-BE49-F238E27FC236}">
                <a16:creationId xmlns:a16="http://schemas.microsoft.com/office/drawing/2014/main" id="{E3C8EE0F-327C-49DB-99EC-AA35D1929EED}"/>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4D6DFE79-20D3-4772-88ED-EC1BE32A52CB}"/>
              </a:ext>
            </a:extLst>
          </p:cNvPr>
          <p:cNvSpPr>
            <a:spLocks noGrp="1"/>
          </p:cNvSpPr>
          <p:nvPr>
            <p:ph type="ftr" sz="quarter" idx="11"/>
          </p:nvPr>
        </p:nvSpPr>
        <p:spPr/>
        <p:txBody>
          <a:bodyPr/>
          <a:lstStyle/>
          <a:p>
            <a:r>
              <a:rPr lang="en-GB"/>
              <a:t>Computer System and Operating System</a:t>
            </a:r>
          </a:p>
        </p:txBody>
      </p:sp>
      <p:pic>
        <p:nvPicPr>
          <p:cNvPr id="3074" name="Picture 2" descr="Multiprocessor System in details and with suitable examples - Zitoc">
            <a:extLst>
              <a:ext uri="{FF2B5EF4-FFF2-40B4-BE49-F238E27FC236}">
                <a16:creationId xmlns:a16="http://schemas.microsoft.com/office/drawing/2014/main" id="{5A67C65C-9CD2-4513-AA3D-D64C36F8CA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081"/>
          <a:stretch/>
        </p:blipFill>
        <p:spPr bwMode="auto">
          <a:xfrm>
            <a:off x="8536957" y="2062957"/>
            <a:ext cx="3530352" cy="3222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576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EC1F-3DDD-4D36-9503-6EB34C4728E6}"/>
              </a:ext>
            </a:extLst>
          </p:cNvPr>
          <p:cNvSpPr>
            <a:spLocks noGrp="1"/>
          </p:cNvSpPr>
          <p:nvPr>
            <p:ph type="title"/>
          </p:nvPr>
        </p:nvSpPr>
        <p:spPr/>
        <p:txBody>
          <a:bodyPr/>
          <a:lstStyle/>
          <a:p>
            <a:r>
              <a:rPr lang="en-GB" dirty="0"/>
              <a:t>Real time Operating System(RTOS)</a:t>
            </a:r>
          </a:p>
        </p:txBody>
      </p:sp>
      <p:sp>
        <p:nvSpPr>
          <p:cNvPr id="3" name="Content Placeholder 2">
            <a:extLst>
              <a:ext uri="{FF2B5EF4-FFF2-40B4-BE49-F238E27FC236}">
                <a16:creationId xmlns:a16="http://schemas.microsoft.com/office/drawing/2014/main" id="{6F13324D-294A-4C7F-9A44-E43C4370C8A8}"/>
              </a:ext>
            </a:extLst>
          </p:cNvPr>
          <p:cNvSpPr>
            <a:spLocks noGrp="1"/>
          </p:cNvSpPr>
          <p:nvPr>
            <p:ph idx="1"/>
          </p:nvPr>
        </p:nvSpPr>
        <p:spPr>
          <a:xfrm>
            <a:off x="1011382" y="1825625"/>
            <a:ext cx="10342418" cy="3009611"/>
          </a:xfrm>
        </p:spPr>
        <p:txBody>
          <a:bodyPr>
            <a:normAutofit fontScale="85000" lnSpcReduction="20000"/>
          </a:bodyPr>
          <a:lstStyle/>
          <a:p>
            <a:pPr algn="just"/>
            <a:r>
              <a:rPr lang="en-GB" i="0" dirty="0">
                <a:solidFill>
                  <a:srgbClr val="202122"/>
                </a:solidFill>
                <a:effectLst/>
                <a:latin typeface="Arial" panose="020B0604020202020204" pitchFamily="34" charset="0"/>
              </a:rPr>
              <a:t>For real time applications that processes data and events that have critically defined time constraints</a:t>
            </a:r>
          </a:p>
          <a:p>
            <a:pPr algn="just"/>
            <a:r>
              <a:rPr lang="en-GB" dirty="0">
                <a:solidFill>
                  <a:srgbClr val="202124"/>
                </a:solidFill>
                <a:latin typeface="arial" panose="020B0604020202020204" pitchFamily="34" charset="0"/>
              </a:rPr>
              <a:t>System which can predict the outer world</a:t>
            </a:r>
          </a:p>
          <a:p>
            <a:pPr algn="just"/>
            <a:r>
              <a:rPr lang="en-GB" i="0" dirty="0">
                <a:solidFill>
                  <a:srgbClr val="202124"/>
                </a:solidFill>
                <a:effectLst/>
                <a:latin typeface="arial" panose="020B0604020202020204" pitchFamily="34" charset="0"/>
              </a:rPr>
              <a:t>Real-time operating systems are commonly found and used in robotics, cameras, complex multimedia animation systems, and communications.</a:t>
            </a:r>
            <a:endParaRPr lang="en-GB" dirty="0">
              <a:solidFill>
                <a:srgbClr val="202124"/>
              </a:solidFill>
              <a:latin typeface="arial" panose="020B0604020202020204" pitchFamily="34" charset="0"/>
            </a:endParaRPr>
          </a:p>
          <a:p>
            <a:pPr algn="just"/>
            <a:r>
              <a:rPr lang="en-GB" i="0" dirty="0">
                <a:solidFill>
                  <a:srgbClr val="202122"/>
                </a:solidFill>
                <a:effectLst/>
                <a:latin typeface="Arial" panose="020B0604020202020204" pitchFamily="34" charset="0"/>
              </a:rPr>
              <a:t>Real-time operating systems are event-driven and </a:t>
            </a:r>
            <a:r>
              <a:rPr lang="en-GB" i="0" dirty="0" err="1">
                <a:solidFill>
                  <a:srgbClr val="202122"/>
                </a:solidFill>
                <a:effectLst/>
                <a:latin typeface="Arial" panose="020B0604020202020204" pitchFamily="34" charset="0"/>
              </a:rPr>
              <a:t>preemetive</a:t>
            </a:r>
            <a:r>
              <a:rPr lang="en-GB" i="0" dirty="0">
                <a:solidFill>
                  <a:srgbClr val="202122"/>
                </a:solidFill>
                <a:effectLst/>
                <a:latin typeface="Arial" panose="020B0604020202020204" pitchFamily="34" charset="0"/>
              </a:rPr>
              <a:t>, meaning the OS is capable of monitoring the relevant priority of competing tasks, and make changes to the task priority</a:t>
            </a:r>
            <a:endParaRPr lang="en-GB" dirty="0">
              <a:solidFill>
                <a:srgbClr val="202124"/>
              </a:solidFill>
              <a:latin typeface="arial" panose="020B0604020202020204" pitchFamily="34" charset="0"/>
            </a:endParaRPr>
          </a:p>
          <a:p>
            <a:pPr algn="just"/>
            <a:r>
              <a:rPr lang="en-GB" i="0" dirty="0">
                <a:solidFill>
                  <a:srgbClr val="202124"/>
                </a:solidFill>
                <a:effectLst/>
                <a:latin typeface="arial" panose="020B0604020202020204" pitchFamily="34" charset="0"/>
              </a:rPr>
              <a:t>R</a:t>
            </a:r>
            <a:r>
              <a:rPr lang="en-GB" dirty="0">
                <a:solidFill>
                  <a:srgbClr val="202124"/>
                </a:solidFill>
                <a:latin typeface="arial" panose="020B0604020202020204" pitchFamily="34" charset="0"/>
              </a:rPr>
              <a:t>outing Fax etc </a:t>
            </a:r>
          </a:p>
          <a:p>
            <a:pPr marL="0" indent="0" algn="just">
              <a:buNone/>
            </a:pPr>
            <a:endParaRPr lang="en-GB" i="0" dirty="0">
              <a:solidFill>
                <a:srgbClr val="202124"/>
              </a:solidFill>
              <a:effectLst/>
              <a:latin typeface="arial" panose="020B0604020202020204" pitchFamily="34" charset="0"/>
            </a:endParaRPr>
          </a:p>
        </p:txBody>
      </p:sp>
      <p:sp>
        <p:nvSpPr>
          <p:cNvPr id="4" name="Date Placeholder 3">
            <a:extLst>
              <a:ext uri="{FF2B5EF4-FFF2-40B4-BE49-F238E27FC236}">
                <a16:creationId xmlns:a16="http://schemas.microsoft.com/office/drawing/2014/main" id="{6BB4B2E5-2E5D-4C5A-BC12-273127BBF728}"/>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E7357E57-CE3D-42C8-AEA7-AE4489AF271C}"/>
              </a:ext>
            </a:extLst>
          </p:cNvPr>
          <p:cNvSpPr>
            <a:spLocks noGrp="1"/>
          </p:cNvSpPr>
          <p:nvPr>
            <p:ph type="ftr" sz="quarter" idx="11"/>
          </p:nvPr>
        </p:nvSpPr>
        <p:spPr/>
        <p:txBody>
          <a:bodyPr/>
          <a:lstStyle/>
          <a:p>
            <a:r>
              <a:rPr lang="en-GB"/>
              <a:t>Computer System and Operating System</a:t>
            </a:r>
          </a:p>
        </p:txBody>
      </p:sp>
      <p:pic>
        <p:nvPicPr>
          <p:cNvPr id="4098" name="Picture 2" descr="Real Time operating System | PadaKuu.com">
            <a:extLst>
              <a:ext uri="{FF2B5EF4-FFF2-40B4-BE49-F238E27FC236}">
                <a16:creationId xmlns:a16="http://schemas.microsoft.com/office/drawing/2014/main" id="{95A31C97-184B-4094-9C4D-0353CC67A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736" y="4487863"/>
            <a:ext cx="7337064" cy="1689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336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4E8A-BFF8-471E-97E5-4468B5856A83}"/>
              </a:ext>
            </a:extLst>
          </p:cNvPr>
          <p:cNvSpPr>
            <a:spLocks noGrp="1"/>
          </p:cNvSpPr>
          <p:nvPr>
            <p:ph type="title"/>
          </p:nvPr>
        </p:nvSpPr>
        <p:spPr/>
        <p:txBody>
          <a:bodyPr/>
          <a:lstStyle/>
          <a:p>
            <a:r>
              <a:rPr lang="en-GB" dirty="0"/>
              <a:t>Distributed Operating System</a:t>
            </a:r>
          </a:p>
        </p:txBody>
      </p:sp>
      <p:sp>
        <p:nvSpPr>
          <p:cNvPr id="3" name="Content Placeholder 2">
            <a:extLst>
              <a:ext uri="{FF2B5EF4-FFF2-40B4-BE49-F238E27FC236}">
                <a16:creationId xmlns:a16="http://schemas.microsoft.com/office/drawing/2014/main" id="{4C04FC6E-9E4A-4FC5-A164-5BB6563FE1D3}"/>
              </a:ext>
            </a:extLst>
          </p:cNvPr>
          <p:cNvSpPr>
            <a:spLocks noGrp="1"/>
          </p:cNvSpPr>
          <p:nvPr>
            <p:ph idx="1"/>
          </p:nvPr>
        </p:nvSpPr>
        <p:spPr>
          <a:xfrm>
            <a:off x="374074" y="1302327"/>
            <a:ext cx="11443852" cy="5419148"/>
          </a:xfrm>
        </p:spPr>
        <p:txBody>
          <a:bodyPr>
            <a:normAutofit/>
          </a:bodyPr>
          <a:lstStyle/>
          <a:p>
            <a:pPr algn="just"/>
            <a:r>
              <a:rPr lang="en-GB" sz="1900" i="0" dirty="0">
                <a:effectLst/>
                <a:latin typeface="Times New Roman" panose="02020603050405020304" pitchFamily="18" charset="0"/>
                <a:cs typeface="Times New Roman" panose="02020603050405020304" pitchFamily="18" charset="0"/>
              </a:rPr>
              <a:t>A distributed operating system is system software over a collection of independent, networked, communicating, and physically separate computational nodes</a:t>
            </a:r>
          </a:p>
          <a:p>
            <a:pPr algn="just"/>
            <a:r>
              <a:rPr lang="en-GB" sz="1900" i="0" dirty="0">
                <a:effectLst/>
                <a:latin typeface="Times New Roman" panose="02020603050405020304" pitchFamily="18" charset="0"/>
                <a:cs typeface="Times New Roman" panose="02020603050405020304" pitchFamily="18" charset="0"/>
              </a:rPr>
              <a:t>They handle jobs which are serviced by multiple CPUs</a:t>
            </a:r>
            <a:endParaRPr lang="en-GB" sz="1900" dirty="0">
              <a:latin typeface="Times New Roman" panose="02020603050405020304" pitchFamily="18" charset="0"/>
              <a:cs typeface="Times New Roman" panose="02020603050405020304" pitchFamily="18" charset="0"/>
            </a:endParaRPr>
          </a:p>
          <a:p>
            <a:pPr algn="just"/>
            <a:r>
              <a:rPr lang="en-GB" sz="1900" i="0" dirty="0">
                <a:effectLst/>
                <a:latin typeface="Times New Roman" panose="02020603050405020304" pitchFamily="18" charset="0"/>
                <a:cs typeface="Times New Roman" panose="02020603050405020304" pitchFamily="18" charset="0"/>
              </a:rPr>
              <a:t> Each individual node holds a specific software subset of the global aggregate operating system</a:t>
            </a:r>
          </a:p>
          <a:p>
            <a:pPr algn="just"/>
            <a:r>
              <a:rPr lang="en-GB" sz="1900" dirty="0">
                <a:latin typeface="Times New Roman" panose="02020603050405020304" pitchFamily="18" charset="0"/>
                <a:cs typeface="Times New Roman" panose="02020603050405020304" pitchFamily="18" charset="0"/>
              </a:rPr>
              <a:t>Advantage</a:t>
            </a:r>
          </a:p>
          <a:p>
            <a:pPr lvl="1" algn="just" fontAlgn="base"/>
            <a:r>
              <a:rPr lang="en-GB" sz="1700" b="0" i="0" dirty="0">
                <a:effectLst/>
                <a:latin typeface="Times New Roman" panose="02020603050405020304" pitchFamily="18" charset="0"/>
                <a:cs typeface="Times New Roman" panose="02020603050405020304" pitchFamily="18" charset="0"/>
              </a:rPr>
              <a:t>Failure of one will not affect the other network communication, as all systems are independent from each other</a:t>
            </a:r>
          </a:p>
          <a:p>
            <a:pPr lvl="1" algn="just" fontAlgn="base"/>
            <a:r>
              <a:rPr lang="en-GB" sz="1700" b="0" i="0" dirty="0">
                <a:effectLst/>
                <a:latin typeface="Times New Roman" panose="02020603050405020304" pitchFamily="18" charset="0"/>
                <a:cs typeface="Times New Roman" panose="02020603050405020304" pitchFamily="18" charset="0"/>
              </a:rPr>
              <a:t>Electronic mail increases the data exchange speed</a:t>
            </a:r>
          </a:p>
          <a:p>
            <a:pPr lvl="1" algn="just" fontAlgn="base"/>
            <a:r>
              <a:rPr lang="en-GB" sz="1700" b="0" i="0" dirty="0">
                <a:effectLst/>
                <a:latin typeface="Times New Roman" panose="02020603050405020304" pitchFamily="18" charset="0"/>
                <a:cs typeface="Times New Roman" panose="02020603050405020304" pitchFamily="18" charset="0"/>
              </a:rPr>
              <a:t>Since resources are being shared, computation is highly fast and durable</a:t>
            </a:r>
          </a:p>
          <a:p>
            <a:pPr lvl="1" algn="just" fontAlgn="base"/>
            <a:r>
              <a:rPr lang="en-GB" sz="1700" b="0" i="0" dirty="0">
                <a:effectLst/>
                <a:latin typeface="Times New Roman" panose="02020603050405020304" pitchFamily="18" charset="0"/>
                <a:cs typeface="Times New Roman" panose="02020603050405020304" pitchFamily="18" charset="0"/>
              </a:rPr>
              <a:t>Load on host computer reduces</a:t>
            </a:r>
          </a:p>
          <a:p>
            <a:pPr lvl="1" algn="just" fontAlgn="base"/>
            <a:r>
              <a:rPr lang="en-GB" sz="1700" b="0" i="0" dirty="0">
                <a:effectLst/>
                <a:latin typeface="Times New Roman" panose="02020603050405020304" pitchFamily="18" charset="0"/>
                <a:cs typeface="Times New Roman" panose="02020603050405020304" pitchFamily="18" charset="0"/>
              </a:rPr>
              <a:t>These systems are easily scalable as many systems can be easily added to the network</a:t>
            </a:r>
          </a:p>
          <a:p>
            <a:pPr lvl="1" algn="just" fontAlgn="base"/>
            <a:r>
              <a:rPr lang="en-GB" sz="1700" b="0" i="0" dirty="0">
                <a:effectLst/>
                <a:latin typeface="Times New Roman" panose="02020603050405020304" pitchFamily="18" charset="0"/>
                <a:cs typeface="Times New Roman" panose="02020603050405020304" pitchFamily="18" charset="0"/>
              </a:rPr>
              <a:t>Delay in data processing reduces</a:t>
            </a:r>
          </a:p>
          <a:p>
            <a:pPr algn="just"/>
            <a:r>
              <a:rPr lang="en-GB" sz="1700" dirty="0">
                <a:latin typeface="Times New Roman" panose="02020603050405020304" pitchFamily="18" charset="0"/>
                <a:cs typeface="Times New Roman" panose="02020603050405020304" pitchFamily="18" charset="0"/>
              </a:rPr>
              <a:t>Disadvantage</a:t>
            </a:r>
          </a:p>
          <a:p>
            <a:pPr lvl="1" algn="just" fontAlgn="base"/>
            <a:r>
              <a:rPr lang="en-GB" sz="1700" b="0" i="0" dirty="0">
                <a:solidFill>
                  <a:srgbClr val="273239"/>
                </a:solidFill>
                <a:effectLst/>
                <a:latin typeface="urw-din"/>
              </a:rPr>
              <a:t>Failure of the main network will stop the entire communication</a:t>
            </a:r>
          </a:p>
          <a:p>
            <a:pPr lvl="1" algn="just" fontAlgn="base"/>
            <a:r>
              <a:rPr lang="en-GB" sz="1700" b="0" i="0" dirty="0">
                <a:solidFill>
                  <a:srgbClr val="273239"/>
                </a:solidFill>
                <a:effectLst/>
                <a:latin typeface="urw-din"/>
              </a:rPr>
              <a:t>To establish distributed systems the language which is used are not well defined yet</a:t>
            </a:r>
          </a:p>
          <a:p>
            <a:pPr lvl="1" algn="just" fontAlgn="base"/>
            <a:r>
              <a:rPr lang="en-GB" sz="1700" b="0" i="0" dirty="0">
                <a:solidFill>
                  <a:srgbClr val="273239"/>
                </a:solidFill>
                <a:effectLst/>
                <a:latin typeface="urw-din"/>
              </a:rPr>
              <a:t>These types of systems are not readily available as they are very expensive. Not only that the underlying software is highly complex and not understood well yet</a:t>
            </a:r>
            <a:endParaRPr lang="en-GB" sz="1700" b="0" i="0" dirty="0">
              <a:effectLst/>
              <a:latin typeface="Times New Roman" panose="02020603050405020304" pitchFamily="18" charset="0"/>
              <a:cs typeface="Times New Roman" panose="02020603050405020304" pitchFamily="18" charset="0"/>
            </a:endParaRPr>
          </a:p>
          <a:p>
            <a:pPr lvl="1" algn="just"/>
            <a:endParaRPr lang="en-GB" sz="1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E5228858-5604-4D40-B8D3-8934C9A0EDCC}"/>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D518CF28-C422-4E6D-9BD1-201FA5DDC944}"/>
              </a:ext>
            </a:extLst>
          </p:cNvPr>
          <p:cNvSpPr>
            <a:spLocks noGrp="1"/>
          </p:cNvSpPr>
          <p:nvPr>
            <p:ph type="ftr" sz="quarter" idx="11"/>
          </p:nvPr>
        </p:nvSpPr>
        <p:spPr/>
        <p:txBody>
          <a:bodyPr/>
          <a:lstStyle/>
          <a:p>
            <a:r>
              <a:rPr lang="en-GB"/>
              <a:t>Computer System and Operating System</a:t>
            </a:r>
          </a:p>
        </p:txBody>
      </p:sp>
      <p:pic>
        <p:nvPicPr>
          <p:cNvPr id="2050" name="Picture 2" descr="What are advantages and disadvantages of distributed operating systems - IT  Release">
            <a:extLst>
              <a:ext uri="{FF2B5EF4-FFF2-40B4-BE49-F238E27FC236}">
                <a16:creationId xmlns:a16="http://schemas.microsoft.com/office/drawing/2014/main" id="{1B51FD9C-6E38-4B8D-930E-C48876D76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4510" y="3428999"/>
            <a:ext cx="3477490" cy="2126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619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8FC4-4E3D-4BEB-A003-0E1130AB7571}"/>
              </a:ext>
            </a:extLst>
          </p:cNvPr>
          <p:cNvSpPr>
            <a:spLocks noGrp="1"/>
          </p:cNvSpPr>
          <p:nvPr>
            <p:ph type="title"/>
          </p:nvPr>
        </p:nvSpPr>
        <p:spPr/>
        <p:txBody>
          <a:bodyPr/>
          <a:lstStyle/>
          <a:p>
            <a:r>
              <a:rPr lang="en-GB" dirty="0"/>
              <a:t>Character User Interface</a:t>
            </a:r>
          </a:p>
        </p:txBody>
      </p:sp>
      <p:sp>
        <p:nvSpPr>
          <p:cNvPr id="3" name="Content Placeholder 2">
            <a:extLst>
              <a:ext uri="{FF2B5EF4-FFF2-40B4-BE49-F238E27FC236}">
                <a16:creationId xmlns:a16="http://schemas.microsoft.com/office/drawing/2014/main" id="{EDB75839-969A-471C-A4DF-DA3AFAA97772}"/>
              </a:ext>
            </a:extLst>
          </p:cNvPr>
          <p:cNvSpPr>
            <a:spLocks noGrp="1"/>
          </p:cNvSpPr>
          <p:nvPr>
            <p:ph idx="1"/>
          </p:nvPr>
        </p:nvSpPr>
        <p:spPr>
          <a:xfrm>
            <a:off x="263352" y="1825625"/>
            <a:ext cx="11928648" cy="4051647"/>
          </a:xfrm>
        </p:spPr>
        <p:txBody>
          <a:bodyPr>
            <a:normAutofit lnSpcReduction="10000"/>
          </a:bodyPr>
          <a:lstStyle/>
          <a:p>
            <a:pPr algn="just"/>
            <a:r>
              <a:rPr lang="en-GB" i="0" dirty="0">
                <a:solidFill>
                  <a:srgbClr val="202124"/>
                </a:solidFill>
                <a:effectLst/>
                <a:latin typeface="arial" panose="020B0604020202020204" pitchFamily="34" charset="0"/>
              </a:rPr>
              <a:t>A command-line interface (CLI) processes commands to a computer program in the form of lines of text</a:t>
            </a:r>
          </a:p>
          <a:p>
            <a:pPr algn="just"/>
            <a:r>
              <a:rPr lang="en-GB" i="0" dirty="0">
                <a:solidFill>
                  <a:srgbClr val="202124"/>
                </a:solidFill>
                <a:effectLst/>
                <a:latin typeface="arial" panose="020B0604020202020204" pitchFamily="34" charset="0"/>
              </a:rPr>
              <a:t>The program which handles the interface is called a command-line interpreter or command-line processor</a:t>
            </a:r>
            <a:endParaRPr lang="en-GB" dirty="0">
              <a:solidFill>
                <a:srgbClr val="202124"/>
              </a:solidFill>
              <a:latin typeface="arial" panose="020B0604020202020204" pitchFamily="34" charset="0"/>
            </a:endParaRPr>
          </a:p>
          <a:p>
            <a:pPr algn="just"/>
            <a:r>
              <a:rPr lang="en-GB" i="0" dirty="0">
                <a:solidFill>
                  <a:srgbClr val="202124"/>
                </a:solidFill>
                <a:effectLst/>
                <a:latin typeface="arial" panose="020B0604020202020204" pitchFamily="34" charset="0"/>
              </a:rPr>
              <a:t>The computer displays a prompt, the user keys in the command and presses enter or return</a:t>
            </a:r>
          </a:p>
          <a:p>
            <a:pPr algn="just"/>
            <a:r>
              <a:rPr lang="en-GB" b="0" i="0" dirty="0">
                <a:solidFill>
                  <a:srgbClr val="202124"/>
                </a:solidFill>
                <a:effectLst/>
                <a:latin typeface="arial" panose="020B0604020202020204" pitchFamily="34" charset="0"/>
              </a:rPr>
              <a:t>One of the CUI's uses is that it provides an easy way to implement programming</a:t>
            </a:r>
            <a:endParaRPr lang="en-GB" i="0" dirty="0">
              <a:solidFill>
                <a:srgbClr val="202124"/>
              </a:solidFill>
              <a:effectLst/>
              <a:latin typeface="arial" panose="020B0604020202020204" pitchFamily="34" charset="0"/>
            </a:endParaRPr>
          </a:p>
          <a:p>
            <a:pPr algn="just"/>
            <a:r>
              <a:rPr lang="en-GB" i="0" dirty="0">
                <a:solidFill>
                  <a:srgbClr val="202124"/>
                </a:solidFill>
                <a:effectLst/>
                <a:latin typeface="arial" panose="020B0604020202020204" pitchFamily="34" charset="0"/>
              </a:rPr>
              <a:t>MS-DOS and the Windows Command Prompt</a:t>
            </a:r>
            <a:r>
              <a:rPr lang="en-GB" dirty="0">
                <a:solidFill>
                  <a:srgbClr val="202124"/>
                </a:solidFill>
                <a:latin typeface="arial" panose="020B0604020202020204" pitchFamily="34" charset="0"/>
              </a:rPr>
              <a:t> and Linux OS</a:t>
            </a:r>
          </a:p>
          <a:p>
            <a:pPr algn="just"/>
            <a:endParaRPr lang="en-GB" dirty="0"/>
          </a:p>
        </p:txBody>
      </p:sp>
      <p:sp>
        <p:nvSpPr>
          <p:cNvPr id="4" name="Date Placeholder 3">
            <a:extLst>
              <a:ext uri="{FF2B5EF4-FFF2-40B4-BE49-F238E27FC236}">
                <a16:creationId xmlns:a16="http://schemas.microsoft.com/office/drawing/2014/main" id="{19C97986-65E4-4C85-8A99-3398834E1A1D}"/>
              </a:ext>
            </a:extLst>
          </p:cNvPr>
          <p:cNvSpPr>
            <a:spLocks noGrp="1"/>
          </p:cNvSpPr>
          <p:nvPr>
            <p:ph type="dt" sz="half" idx="10"/>
          </p:nvPr>
        </p:nvSpPr>
        <p:spPr/>
        <p:txBody>
          <a:bodyPr/>
          <a:lstStyle/>
          <a:p>
            <a:fld id="{606154A5-6AE4-4DC5-A045-D3B2686A9269}" type="datetime1">
              <a:rPr lang="en-GB" smtClean="0"/>
              <a:t>01/02/2022</a:t>
            </a:fld>
            <a:endParaRPr lang="en-GB" dirty="0"/>
          </a:p>
        </p:txBody>
      </p:sp>
      <p:sp>
        <p:nvSpPr>
          <p:cNvPr id="5" name="Footer Placeholder 4">
            <a:extLst>
              <a:ext uri="{FF2B5EF4-FFF2-40B4-BE49-F238E27FC236}">
                <a16:creationId xmlns:a16="http://schemas.microsoft.com/office/drawing/2014/main" id="{85AB8147-9301-413A-AA65-D04750D6D857}"/>
              </a:ext>
            </a:extLst>
          </p:cNvPr>
          <p:cNvSpPr>
            <a:spLocks noGrp="1"/>
          </p:cNvSpPr>
          <p:nvPr>
            <p:ph type="ftr" sz="quarter" idx="11"/>
          </p:nvPr>
        </p:nvSpPr>
        <p:spPr/>
        <p:txBody>
          <a:bodyPr/>
          <a:lstStyle/>
          <a:p>
            <a:r>
              <a:rPr lang="en-GB"/>
              <a:t>Computer System and Operating System</a:t>
            </a:r>
          </a:p>
        </p:txBody>
      </p:sp>
      <p:pic>
        <p:nvPicPr>
          <p:cNvPr id="4098" name="Picture 2" descr="Is a character user interface also called a command line interface? - Quora">
            <a:extLst>
              <a:ext uri="{FF2B5EF4-FFF2-40B4-BE49-F238E27FC236}">
                <a16:creationId xmlns:a16="http://schemas.microsoft.com/office/drawing/2014/main" id="{19D4FF54-B45D-47B7-AA18-B3C898A55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412" y="80963"/>
            <a:ext cx="2847975" cy="1744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Operating system and user interface | Student's digital skills">
            <a:extLst>
              <a:ext uri="{FF2B5EF4-FFF2-40B4-BE49-F238E27FC236}">
                <a16:creationId xmlns:a16="http://schemas.microsoft.com/office/drawing/2014/main" id="{843A2E3B-A1AB-498E-AD48-1AD163ADC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92" y="4641850"/>
            <a:ext cx="4367808"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61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7751-EAB3-4780-9670-162F242181F5}"/>
              </a:ext>
            </a:extLst>
          </p:cNvPr>
          <p:cNvSpPr>
            <a:spLocks noGrp="1"/>
          </p:cNvSpPr>
          <p:nvPr>
            <p:ph type="title"/>
          </p:nvPr>
        </p:nvSpPr>
        <p:spPr/>
        <p:txBody>
          <a:bodyPr/>
          <a:lstStyle/>
          <a:p>
            <a:r>
              <a:rPr lang="en-GB" dirty="0"/>
              <a:t>Categories of software</a:t>
            </a:r>
          </a:p>
        </p:txBody>
      </p:sp>
      <p:sp>
        <p:nvSpPr>
          <p:cNvPr id="4" name="Date Placeholder 3">
            <a:extLst>
              <a:ext uri="{FF2B5EF4-FFF2-40B4-BE49-F238E27FC236}">
                <a16:creationId xmlns:a16="http://schemas.microsoft.com/office/drawing/2014/main" id="{2C364B1A-F539-4854-A3C7-9F8012185D64}"/>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2C411629-1CAA-4108-9DF2-7DA4A9EA0CB5}"/>
              </a:ext>
            </a:extLst>
          </p:cNvPr>
          <p:cNvSpPr>
            <a:spLocks noGrp="1"/>
          </p:cNvSpPr>
          <p:nvPr>
            <p:ph type="ftr" sz="quarter" idx="11"/>
          </p:nvPr>
        </p:nvSpPr>
        <p:spPr/>
        <p:txBody>
          <a:bodyPr/>
          <a:lstStyle/>
          <a:p>
            <a:r>
              <a:rPr lang="en-GB"/>
              <a:t>Computer System and Operating System</a:t>
            </a:r>
          </a:p>
        </p:txBody>
      </p:sp>
      <p:pic>
        <p:nvPicPr>
          <p:cNvPr id="1026" name="Picture 2" descr="Software Concept">
            <a:extLst>
              <a:ext uri="{FF2B5EF4-FFF2-40B4-BE49-F238E27FC236}">
                <a16:creationId xmlns:a16="http://schemas.microsoft.com/office/drawing/2014/main" id="{E342AC2C-A1D0-4DB2-92D2-473A1067B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95588"/>
            <a:ext cx="10515600" cy="330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279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10CC-15C4-4867-8623-BCA5342A3479}"/>
              </a:ext>
            </a:extLst>
          </p:cNvPr>
          <p:cNvSpPr>
            <a:spLocks noGrp="1"/>
          </p:cNvSpPr>
          <p:nvPr>
            <p:ph type="title"/>
          </p:nvPr>
        </p:nvSpPr>
        <p:spPr>
          <a:xfrm>
            <a:off x="263352" y="192059"/>
            <a:ext cx="10515600" cy="1325563"/>
          </a:xfrm>
        </p:spPr>
        <p:txBody>
          <a:bodyPr/>
          <a:lstStyle/>
          <a:p>
            <a:r>
              <a:rPr lang="en-GB" dirty="0"/>
              <a:t>Graphical User Interface</a:t>
            </a:r>
          </a:p>
        </p:txBody>
      </p:sp>
      <p:sp>
        <p:nvSpPr>
          <p:cNvPr id="3" name="Content Placeholder 2">
            <a:extLst>
              <a:ext uri="{FF2B5EF4-FFF2-40B4-BE49-F238E27FC236}">
                <a16:creationId xmlns:a16="http://schemas.microsoft.com/office/drawing/2014/main" id="{CCB3600F-9AE7-475C-8F78-DC62E74CF389}"/>
              </a:ext>
            </a:extLst>
          </p:cNvPr>
          <p:cNvSpPr>
            <a:spLocks noGrp="1"/>
          </p:cNvSpPr>
          <p:nvPr>
            <p:ph idx="1"/>
          </p:nvPr>
        </p:nvSpPr>
        <p:spPr>
          <a:xfrm>
            <a:off x="263352" y="1340768"/>
            <a:ext cx="11593288" cy="5380707"/>
          </a:xfrm>
        </p:spPr>
        <p:txBody>
          <a:bodyPr>
            <a:normAutofit/>
          </a:bodyPr>
          <a:lstStyle/>
          <a:p>
            <a:pPr algn="just"/>
            <a:r>
              <a:rPr lang="en-GB" dirty="0">
                <a:latin typeface="Times New Roman" panose="02020603050405020304" pitchFamily="18" charset="0"/>
                <a:cs typeface="Times New Roman" panose="02020603050405020304" pitchFamily="18" charset="0"/>
              </a:rPr>
              <a:t>A</a:t>
            </a:r>
            <a:r>
              <a:rPr lang="en-GB" i="0" dirty="0">
                <a:effectLst/>
                <a:latin typeface="Times New Roman" panose="02020603050405020304" pitchFamily="18" charset="0"/>
                <a:cs typeface="Times New Roman" panose="02020603050405020304" pitchFamily="18" charset="0"/>
              </a:rPr>
              <a:t> computer program that enables a person to communicate with a computer through the use of symbols, visual metaphors, and pointing devices</a:t>
            </a:r>
          </a:p>
          <a:p>
            <a:pPr algn="just"/>
            <a:r>
              <a:rPr lang="en-GB" i="0" strike="noStrike" dirty="0">
                <a:effectLst/>
                <a:latin typeface="Times New Roman" panose="02020603050405020304" pitchFamily="18" charset="0"/>
                <a:cs typeface="Times New Roman" panose="02020603050405020304" pitchFamily="18" charset="0"/>
              </a:rPr>
              <a:t>Ivan Sutherland</a:t>
            </a:r>
            <a:r>
              <a:rPr lang="en-GB" i="0" dirty="0">
                <a:effectLst/>
                <a:latin typeface="Times New Roman" panose="02020603050405020304" pitchFamily="18" charset="0"/>
                <a:cs typeface="Times New Roman" panose="02020603050405020304" pitchFamily="18" charset="0"/>
              </a:rPr>
              <a:t> developed </a:t>
            </a:r>
            <a:r>
              <a:rPr lang="en-GB" i="0" strike="noStrike" dirty="0">
                <a:effectLst/>
                <a:latin typeface="Times New Roman" panose="02020603050405020304" pitchFamily="18" charset="0"/>
                <a:cs typeface="Times New Roman" panose="02020603050405020304" pitchFamily="18" charset="0"/>
              </a:rPr>
              <a:t>Sketchpad</a:t>
            </a:r>
            <a:r>
              <a:rPr lang="en-GB" i="0" dirty="0">
                <a:effectLst/>
                <a:latin typeface="Times New Roman" panose="02020603050405020304" pitchFamily="18" charset="0"/>
                <a:cs typeface="Times New Roman" panose="02020603050405020304" pitchFamily="18" charset="0"/>
              </a:rPr>
              <a:t> in 1963, widely held as the first graphical </a:t>
            </a:r>
            <a:r>
              <a:rPr lang="en-GB" i="0" strike="noStrike" dirty="0">
                <a:effectLst/>
                <a:latin typeface="Times New Roman" panose="02020603050405020304" pitchFamily="18" charset="0"/>
                <a:cs typeface="Times New Roman" panose="02020603050405020304" pitchFamily="18" charset="0"/>
              </a:rPr>
              <a:t>computer-aided design</a:t>
            </a:r>
            <a:r>
              <a:rPr lang="en-GB" i="0" dirty="0">
                <a:effectLst/>
                <a:latin typeface="Times New Roman" panose="02020603050405020304" pitchFamily="18" charset="0"/>
                <a:cs typeface="Times New Roman" panose="02020603050405020304" pitchFamily="18" charset="0"/>
              </a:rPr>
              <a:t> program. It used a </a:t>
            </a:r>
            <a:r>
              <a:rPr lang="en-GB" i="0" strike="noStrike" dirty="0">
                <a:effectLst/>
                <a:latin typeface="Times New Roman" panose="02020603050405020304" pitchFamily="18" charset="0"/>
                <a:cs typeface="Times New Roman" panose="02020603050405020304" pitchFamily="18" charset="0"/>
              </a:rPr>
              <a:t>light pen</a:t>
            </a:r>
            <a:r>
              <a:rPr lang="en-GB" i="0" dirty="0">
                <a:effectLst/>
                <a:latin typeface="Times New Roman" panose="02020603050405020304" pitchFamily="18" charset="0"/>
                <a:cs typeface="Times New Roman" panose="02020603050405020304" pitchFamily="18" charset="0"/>
              </a:rPr>
              <a:t> to create and manipulate objects in engineering drawings in real-time with coordinated graphics</a:t>
            </a:r>
          </a:p>
          <a:p>
            <a:pPr algn="just"/>
            <a:r>
              <a:rPr lang="en-GB" b="0" i="0" dirty="0">
                <a:effectLst/>
                <a:latin typeface="Times New Roman" panose="02020603050405020304" pitchFamily="18" charset="0"/>
                <a:cs typeface="Times New Roman" panose="02020603050405020304" pitchFamily="18" charset="0"/>
              </a:rPr>
              <a:t>GUI are usually performed through </a:t>
            </a:r>
            <a:r>
              <a:rPr lang="en-GB" b="0" i="0" u="none" strike="noStrike" dirty="0">
                <a:effectLst/>
                <a:latin typeface="Times New Roman" panose="02020603050405020304" pitchFamily="18" charset="0"/>
                <a:cs typeface="Times New Roman" panose="02020603050405020304" pitchFamily="18" charset="0"/>
              </a:rPr>
              <a:t>direct manipulation</a:t>
            </a:r>
            <a:r>
              <a:rPr lang="en-GB" b="0" i="0" dirty="0">
                <a:effectLst/>
                <a:latin typeface="Times New Roman" panose="02020603050405020304" pitchFamily="18" charset="0"/>
                <a:cs typeface="Times New Roman" panose="02020603050405020304" pitchFamily="18" charset="0"/>
              </a:rPr>
              <a:t> of the graphical elements</a:t>
            </a:r>
          </a:p>
          <a:p>
            <a:pPr algn="just"/>
            <a:r>
              <a:rPr lang="en-GB" b="0" i="0" dirty="0">
                <a:effectLst/>
                <a:latin typeface="Times New Roman" panose="02020603050405020304" pitchFamily="18" charset="0"/>
                <a:cs typeface="Times New Roman" panose="02020603050405020304" pitchFamily="18" charset="0"/>
              </a:rPr>
              <a:t>GUIs were a hot topic in the early 1980s. The </a:t>
            </a:r>
            <a:r>
              <a:rPr lang="en-GB" b="0" i="0" u="none" strike="noStrike" dirty="0">
                <a:effectLst/>
                <a:latin typeface="Times New Roman" panose="02020603050405020304" pitchFamily="18" charset="0"/>
                <a:cs typeface="Times New Roman" panose="02020603050405020304" pitchFamily="18" charset="0"/>
              </a:rPr>
              <a:t>Apple Lisa</a:t>
            </a:r>
            <a:r>
              <a:rPr lang="en-GB" b="0" i="0" dirty="0">
                <a:effectLst/>
                <a:latin typeface="Times New Roman" panose="02020603050405020304" pitchFamily="18" charset="0"/>
                <a:cs typeface="Times New Roman" panose="02020603050405020304" pitchFamily="18" charset="0"/>
              </a:rPr>
              <a:t> was released in 1983, and various windowing systems existed for </a:t>
            </a:r>
            <a:r>
              <a:rPr lang="en-GB" b="0" i="0" u="none" strike="noStrike" dirty="0">
                <a:effectLst/>
                <a:latin typeface="Times New Roman" panose="02020603050405020304" pitchFamily="18" charset="0"/>
                <a:cs typeface="Times New Roman" panose="02020603050405020304" pitchFamily="18" charset="0"/>
              </a:rPr>
              <a:t>DOS</a:t>
            </a:r>
            <a:r>
              <a:rPr lang="en-GB" b="0" i="0" dirty="0">
                <a:effectLst/>
                <a:latin typeface="Times New Roman" panose="02020603050405020304" pitchFamily="18" charset="0"/>
                <a:cs typeface="Times New Roman" panose="02020603050405020304" pitchFamily="18" charset="0"/>
              </a:rPr>
              <a:t> operating systems (including </a:t>
            </a:r>
            <a:r>
              <a:rPr lang="en-GB" b="0" i="0" u="none" strike="noStrike" dirty="0">
                <a:effectLst/>
                <a:latin typeface="Times New Roman" panose="02020603050405020304" pitchFamily="18" charset="0"/>
                <a:cs typeface="Times New Roman" panose="02020603050405020304" pitchFamily="18" charset="0"/>
              </a:rPr>
              <a:t>PC GEM</a:t>
            </a:r>
            <a:r>
              <a:rPr lang="en-GB" b="0" i="0" dirty="0">
                <a:effectLst/>
                <a:latin typeface="Times New Roman" panose="02020603050405020304" pitchFamily="18" charset="0"/>
                <a:cs typeface="Times New Roman" panose="02020603050405020304" pitchFamily="18" charset="0"/>
              </a:rPr>
              <a:t> and </a:t>
            </a:r>
            <a:r>
              <a:rPr lang="en-GB" b="0" i="0" u="none" strike="noStrike" dirty="0">
                <a:effectLst/>
                <a:latin typeface="Times New Roman" panose="02020603050405020304" pitchFamily="18" charset="0"/>
                <a:cs typeface="Times New Roman" panose="02020603050405020304" pitchFamily="18" charset="0"/>
              </a:rPr>
              <a:t>PC/GEOS</a:t>
            </a:r>
            <a:r>
              <a:rPr lang="en-GB" b="0" i="0" dirty="0">
                <a:effectLst/>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3D12F78-D08D-4AFD-8A9B-9B497D43A495}"/>
              </a:ext>
            </a:extLst>
          </p:cNvPr>
          <p:cNvSpPr>
            <a:spLocks noGrp="1"/>
          </p:cNvSpPr>
          <p:nvPr>
            <p:ph type="dt" sz="half" idx="10"/>
          </p:nvPr>
        </p:nvSpPr>
        <p:spPr/>
        <p:txBody>
          <a:bodyPr/>
          <a:lstStyle/>
          <a:p>
            <a:fld id="{606154A5-6AE4-4DC5-A045-D3B2686A9269}" type="datetime1">
              <a:rPr lang="en-GB" smtClean="0"/>
              <a:t>01/02/2022</a:t>
            </a:fld>
            <a:endParaRPr lang="en-GB" dirty="0"/>
          </a:p>
        </p:txBody>
      </p:sp>
      <p:sp>
        <p:nvSpPr>
          <p:cNvPr id="5" name="Footer Placeholder 4">
            <a:extLst>
              <a:ext uri="{FF2B5EF4-FFF2-40B4-BE49-F238E27FC236}">
                <a16:creationId xmlns:a16="http://schemas.microsoft.com/office/drawing/2014/main" id="{264A0342-325C-4A85-8B98-D8E03BE75467}"/>
              </a:ext>
            </a:extLst>
          </p:cNvPr>
          <p:cNvSpPr>
            <a:spLocks noGrp="1"/>
          </p:cNvSpPr>
          <p:nvPr>
            <p:ph type="ftr" sz="quarter" idx="11"/>
          </p:nvPr>
        </p:nvSpPr>
        <p:spPr/>
        <p:txBody>
          <a:bodyPr/>
          <a:lstStyle/>
          <a:p>
            <a:r>
              <a:rPr lang="en-GB" dirty="0"/>
              <a:t>Computer System and Operating System</a:t>
            </a:r>
          </a:p>
        </p:txBody>
      </p:sp>
      <p:pic>
        <p:nvPicPr>
          <p:cNvPr id="3074" name="Picture 2" descr="What is GUI (Graphical User Interface)">
            <a:extLst>
              <a:ext uri="{FF2B5EF4-FFF2-40B4-BE49-F238E27FC236}">
                <a16:creationId xmlns:a16="http://schemas.microsoft.com/office/drawing/2014/main" id="{81FA5723-F2A6-4FA9-8AF7-CE83F8C91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218" y="194941"/>
            <a:ext cx="2963614" cy="1035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What is a Graphical User Interface (GUI)? - Definition, Components &amp;  Examples - Video &amp; Lesson Transcript | Study.com">
            <a:extLst>
              <a:ext uri="{FF2B5EF4-FFF2-40B4-BE49-F238E27FC236}">
                <a16:creationId xmlns:a16="http://schemas.microsoft.com/office/drawing/2014/main" id="{72E185E3-D426-4939-94CE-3FA3E3CD6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92" y="5733256"/>
            <a:ext cx="2497460" cy="988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What is a GUI (Graphical User Interface)? - YouTube">
            <a:extLst>
              <a:ext uri="{FF2B5EF4-FFF2-40B4-BE49-F238E27FC236}">
                <a16:creationId xmlns:a16="http://schemas.microsoft.com/office/drawing/2014/main" id="{1F2EF6FF-E84E-493E-9B81-2B4027F9D6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202" y="192059"/>
            <a:ext cx="2506438" cy="1038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941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5578-3841-4D4E-B9B0-7B0DA3DF7CF1}"/>
              </a:ext>
            </a:extLst>
          </p:cNvPr>
          <p:cNvSpPr>
            <a:spLocks noGrp="1"/>
          </p:cNvSpPr>
          <p:nvPr>
            <p:ph type="title"/>
          </p:nvPr>
        </p:nvSpPr>
        <p:spPr/>
        <p:txBody>
          <a:bodyPr/>
          <a:lstStyle/>
          <a:p>
            <a:r>
              <a:rPr lang="en-GB" dirty="0"/>
              <a:t>Assignment </a:t>
            </a:r>
          </a:p>
        </p:txBody>
      </p:sp>
      <p:sp>
        <p:nvSpPr>
          <p:cNvPr id="3" name="Content Placeholder 2">
            <a:extLst>
              <a:ext uri="{FF2B5EF4-FFF2-40B4-BE49-F238E27FC236}">
                <a16:creationId xmlns:a16="http://schemas.microsoft.com/office/drawing/2014/main" id="{D38BFA9E-5DB3-4BBD-B5F5-AA3C38D9A3DD}"/>
              </a:ext>
            </a:extLst>
          </p:cNvPr>
          <p:cNvSpPr>
            <a:spLocks noGrp="1"/>
          </p:cNvSpPr>
          <p:nvPr>
            <p:ph idx="1"/>
          </p:nvPr>
        </p:nvSpPr>
        <p:spPr/>
        <p:txBody>
          <a:bodyPr/>
          <a:lstStyle/>
          <a:p>
            <a:pPr algn="just"/>
            <a:r>
              <a:rPr lang="en-GB" dirty="0"/>
              <a:t>What is Operating System and explain its functions.</a:t>
            </a:r>
          </a:p>
          <a:p>
            <a:pPr algn="just"/>
            <a:r>
              <a:rPr lang="en-GB" dirty="0"/>
              <a:t>Explain all types if Operating System(User Interface, Processing Method and mode of user) with advantage and disadvantage</a:t>
            </a:r>
          </a:p>
          <a:p>
            <a:pPr algn="just"/>
            <a:r>
              <a:rPr lang="en-GB" dirty="0"/>
              <a:t>Difference between GUI and CLI</a:t>
            </a:r>
          </a:p>
          <a:p>
            <a:pPr algn="just"/>
            <a:r>
              <a:rPr lang="en-GB" dirty="0"/>
              <a:t>Short Notes :</a:t>
            </a:r>
          </a:p>
          <a:p>
            <a:pPr lvl="1" algn="just"/>
            <a:r>
              <a:rPr lang="en-GB" dirty="0"/>
              <a:t>Buffering</a:t>
            </a:r>
          </a:p>
          <a:p>
            <a:pPr lvl="1" algn="just"/>
            <a:r>
              <a:rPr lang="en-GB" dirty="0"/>
              <a:t>Spooling</a:t>
            </a:r>
          </a:p>
          <a:p>
            <a:pPr algn="just"/>
            <a:endParaRPr lang="en-GB" dirty="0"/>
          </a:p>
          <a:p>
            <a:pPr algn="just"/>
            <a:endParaRPr lang="en-GB" dirty="0"/>
          </a:p>
        </p:txBody>
      </p:sp>
      <p:sp>
        <p:nvSpPr>
          <p:cNvPr id="4" name="Date Placeholder 3">
            <a:extLst>
              <a:ext uri="{FF2B5EF4-FFF2-40B4-BE49-F238E27FC236}">
                <a16:creationId xmlns:a16="http://schemas.microsoft.com/office/drawing/2014/main" id="{0D26FBAC-8F08-472A-8805-0C8F313B6831}"/>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9F4868C6-3B9B-41AC-97A4-E483412A93EF}"/>
              </a:ext>
            </a:extLst>
          </p:cNvPr>
          <p:cNvSpPr>
            <a:spLocks noGrp="1"/>
          </p:cNvSpPr>
          <p:nvPr>
            <p:ph type="ftr" sz="quarter" idx="11"/>
          </p:nvPr>
        </p:nvSpPr>
        <p:spPr/>
        <p:txBody>
          <a:bodyPr/>
          <a:lstStyle/>
          <a:p>
            <a:r>
              <a:rPr lang="en-GB"/>
              <a:t>Computer System and Operating System</a:t>
            </a:r>
          </a:p>
        </p:txBody>
      </p:sp>
    </p:spTree>
    <p:extLst>
      <p:ext uri="{BB962C8B-B14F-4D97-AF65-F5344CB8AC3E}">
        <p14:creationId xmlns:p14="http://schemas.microsoft.com/office/powerpoint/2010/main" val="448672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2CB3-9C78-41EE-8666-CD2A49D08BF6}"/>
              </a:ext>
            </a:extLst>
          </p:cNvPr>
          <p:cNvSpPr>
            <a:spLocks noGrp="1"/>
          </p:cNvSpPr>
          <p:nvPr>
            <p:ph type="title"/>
          </p:nvPr>
        </p:nvSpPr>
        <p:spPr/>
        <p:txBody>
          <a:bodyPr/>
          <a:lstStyle/>
          <a:p>
            <a:r>
              <a:rPr lang="en-GB" dirty="0"/>
              <a:t>Windows OS</a:t>
            </a:r>
          </a:p>
        </p:txBody>
      </p:sp>
      <p:sp>
        <p:nvSpPr>
          <p:cNvPr id="3" name="Content Placeholder 2">
            <a:extLst>
              <a:ext uri="{FF2B5EF4-FFF2-40B4-BE49-F238E27FC236}">
                <a16:creationId xmlns:a16="http://schemas.microsoft.com/office/drawing/2014/main" id="{EBA570C6-32C9-4623-91E2-729077BFEFCE}"/>
              </a:ext>
            </a:extLst>
          </p:cNvPr>
          <p:cNvSpPr>
            <a:spLocks noGrp="1"/>
          </p:cNvSpPr>
          <p:nvPr>
            <p:ph idx="1"/>
          </p:nvPr>
        </p:nvSpPr>
        <p:spPr/>
        <p:txBody>
          <a:bodyPr/>
          <a:lstStyle/>
          <a:p>
            <a:pPr algn="just"/>
            <a:r>
              <a:rPr lang="en-GB" i="0" dirty="0">
                <a:effectLst/>
                <a:latin typeface="Arial" panose="020B0604020202020204" pitchFamily="34" charset="0"/>
              </a:rPr>
              <a:t>Microsoft Windows, commonly referred to as Windows, is a group of several </a:t>
            </a:r>
            <a:r>
              <a:rPr lang="en-GB" i="0" u="none" strike="noStrike" dirty="0">
                <a:effectLst/>
                <a:latin typeface="Arial" panose="020B0604020202020204" pitchFamily="34" charset="0"/>
              </a:rPr>
              <a:t>proprietary</a:t>
            </a:r>
            <a:r>
              <a:rPr lang="en-GB" i="0" dirty="0">
                <a:effectLst/>
                <a:latin typeface="Arial" panose="020B0604020202020204" pitchFamily="34" charset="0"/>
              </a:rPr>
              <a:t> </a:t>
            </a:r>
            <a:r>
              <a:rPr lang="en-GB" i="0" u="none" strike="noStrike" dirty="0">
                <a:effectLst/>
                <a:latin typeface="Arial" panose="020B0604020202020204" pitchFamily="34" charset="0"/>
              </a:rPr>
              <a:t>graphical</a:t>
            </a:r>
            <a:r>
              <a:rPr lang="en-GB" i="0" dirty="0">
                <a:effectLst/>
                <a:latin typeface="Arial" panose="020B0604020202020204" pitchFamily="34" charset="0"/>
              </a:rPr>
              <a:t> </a:t>
            </a:r>
            <a:r>
              <a:rPr lang="en-GB" i="0" u="none" strike="noStrike" dirty="0">
                <a:effectLst/>
                <a:latin typeface="Arial" panose="020B0604020202020204" pitchFamily="34" charset="0"/>
              </a:rPr>
              <a:t>operating system</a:t>
            </a:r>
            <a:r>
              <a:rPr lang="en-GB" i="0" dirty="0">
                <a:effectLst/>
                <a:latin typeface="Arial" panose="020B0604020202020204" pitchFamily="34" charset="0"/>
              </a:rPr>
              <a:t> families, all of which are developed and marketed by </a:t>
            </a:r>
            <a:r>
              <a:rPr lang="en-GB" i="0" u="none" strike="noStrike" dirty="0">
                <a:effectLst/>
                <a:latin typeface="Arial" panose="020B0604020202020204" pitchFamily="34" charset="0"/>
              </a:rPr>
              <a:t>Microsoft</a:t>
            </a:r>
            <a:r>
              <a:rPr lang="en-GB" i="0" dirty="0">
                <a:effectLst/>
                <a:latin typeface="Arial" panose="020B0604020202020204" pitchFamily="34" charset="0"/>
              </a:rPr>
              <a:t>. </a:t>
            </a:r>
            <a:endParaRPr lang="en-GB" dirty="0"/>
          </a:p>
          <a:p>
            <a:pPr algn="just"/>
            <a:r>
              <a:rPr lang="en-GB" dirty="0"/>
              <a:t>Microsoft introduced an operating environment named Windows on November 20, 1985, as a graphical operating system shell for MS-DOS in response to the growing interest in graphical user interfaces (GUIs).</a:t>
            </a:r>
          </a:p>
          <a:p>
            <a:pPr algn="just"/>
            <a:r>
              <a:rPr lang="en-GB" dirty="0"/>
              <a:t>As of October 2021, the most recent version of Windows for PCs and tablets is Windows 11, version 21H2</a:t>
            </a:r>
          </a:p>
        </p:txBody>
      </p:sp>
      <p:sp>
        <p:nvSpPr>
          <p:cNvPr id="4" name="Date Placeholder 3">
            <a:extLst>
              <a:ext uri="{FF2B5EF4-FFF2-40B4-BE49-F238E27FC236}">
                <a16:creationId xmlns:a16="http://schemas.microsoft.com/office/drawing/2014/main" id="{E653FF52-66E8-45EF-9DA9-9316AA8A80F8}"/>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CD519AFD-F6C9-4A5F-878E-AF3B6746AB4C}"/>
              </a:ext>
            </a:extLst>
          </p:cNvPr>
          <p:cNvSpPr>
            <a:spLocks noGrp="1"/>
          </p:cNvSpPr>
          <p:nvPr>
            <p:ph type="ftr" sz="quarter" idx="11"/>
          </p:nvPr>
        </p:nvSpPr>
        <p:spPr/>
        <p:txBody>
          <a:bodyPr/>
          <a:lstStyle/>
          <a:p>
            <a:r>
              <a:rPr lang="en-GB"/>
              <a:t>Computer System and Operating System</a:t>
            </a:r>
          </a:p>
        </p:txBody>
      </p:sp>
      <p:pic>
        <p:nvPicPr>
          <p:cNvPr id="5122" name="Picture 2">
            <a:extLst>
              <a:ext uri="{FF2B5EF4-FFF2-40B4-BE49-F238E27FC236}">
                <a16:creationId xmlns:a16="http://schemas.microsoft.com/office/drawing/2014/main" id="{1BB048C7-E559-4D3E-A256-E502D3FE8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920" y="523081"/>
            <a:ext cx="6336704" cy="96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145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960D-B02E-45A3-822D-CE398CCBB9AC}"/>
              </a:ext>
            </a:extLst>
          </p:cNvPr>
          <p:cNvSpPr>
            <a:spLocks noGrp="1"/>
          </p:cNvSpPr>
          <p:nvPr>
            <p:ph type="title"/>
          </p:nvPr>
        </p:nvSpPr>
        <p:spPr/>
        <p:txBody>
          <a:bodyPr/>
          <a:lstStyle/>
          <a:p>
            <a:r>
              <a:rPr lang="en-GB" dirty="0"/>
              <a:t>Features of Windows Operating System</a:t>
            </a:r>
          </a:p>
        </p:txBody>
      </p:sp>
      <p:sp>
        <p:nvSpPr>
          <p:cNvPr id="3" name="Content Placeholder 2">
            <a:extLst>
              <a:ext uri="{FF2B5EF4-FFF2-40B4-BE49-F238E27FC236}">
                <a16:creationId xmlns:a16="http://schemas.microsoft.com/office/drawing/2014/main" id="{7BB44343-D541-460B-9832-490355B48A27}"/>
              </a:ext>
            </a:extLst>
          </p:cNvPr>
          <p:cNvSpPr>
            <a:spLocks noGrp="1"/>
          </p:cNvSpPr>
          <p:nvPr>
            <p:ph idx="1"/>
          </p:nvPr>
        </p:nvSpPr>
        <p:spPr/>
        <p:txBody>
          <a:bodyPr/>
          <a:lstStyle/>
          <a:p>
            <a:r>
              <a:rPr lang="en-GB" dirty="0"/>
              <a:t>GUI interface is easy to operate and user friendly</a:t>
            </a:r>
          </a:p>
          <a:p>
            <a:r>
              <a:rPr lang="en-GB" dirty="0"/>
              <a:t>Have more icons, image, graphics, buttons etc</a:t>
            </a:r>
          </a:p>
          <a:p>
            <a:r>
              <a:rPr lang="en-GB" dirty="0"/>
              <a:t>Pointing devices used by mouse or joystick help to locate faster</a:t>
            </a:r>
          </a:p>
          <a:p>
            <a:r>
              <a:rPr lang="en-GB" dirty="0"/>
              <a:t>All commands can be executed by clicking or double clicking</a:t>
            </a:r>
          </a:p>
          <a:p>
            <a:r>
              <a:rPr lang="en-GB" dirty="0"/>
              <a:t>Support Multimedia and animation</a:t>
            </a:r>
          </a:p>
          <a:p>
            <a:r>
              <a:rPr lang="en-GB" dirty="0"/>
              <a:t>Capable of multitasking, multimedia and multiuser systems</a:t>
            </a:r>
          </a:p>
          <a:p>
            <a:endParaRPr lang="en-GB" dirty="0"/>
          </a:p>
        </p:txBody>
      </p:sp>
      <p:sp>
        <p:nvSpPr>
          <p:cNvPr id="4" name="Date Placeholder 3">
            <a:extLst>
              <a:ext uri="{FF2B5EF4-FFF2-40B4-BE49-F238E27FC236}">
                <a16:creationId xmlns:a16="http://schemas.microsoft.com/office/drawing/2014/main" id="{6E9A40C6-05B6-49F7-9345-9977A26219B2}"/>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0D109B9D-2B98-4508-B55F-BB0A3FD6CAFF}"/>
              </a:ext>
            </a:extLst>
          </p:cNvPr>
          <p:cNvSpPr>
            <a:spLocks noGrp="1"/>
          </p:cNvSpPr>
          <p:nvPr>
            <p:ph type="ftr" sz="quarter" idx="11"/>
          </p:nvPr>
        </p:nvSpPr>
        <p:spPr/>
        <p:txBody>
          <a:bodyPr/>
          <a:lstStyle/>
          <a:p>
            <a:r>
              <a:rPr lang="en-GB"/>
              <a:t>Computer System and Operating System</a:t>
            </a:r>
          </a:p>
        </p:txBody>
      </p:sp>
      <p:pic>
        <p:nvPicPr>
          <p:cNvPr id="6" name="Picture 4" descr="Windows 10 - Wikipedia">
            <a:extLst>
              <a:ext uri="{FF2B5EF4-FFF2-40B4-BE49-F238E27FC236}">
                <a16:creationId xmlns:a16="http://schemas.microsoft.com/office/drawing/2014/main" id="{29810DAF-AAEA-4241-9264-0B36CB025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176" y="4929187"/>
            <a:ext cx="4320480" cy="192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520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C39E6-A5EB-4AA1-9E1E-F266A62577E6}"/>
              </a:ext>
            </a:extLst>
          </p:cNvPr>
          <p:cNvSpPr>
            <a:spLocks noGrp="1"/>
          </p:cNvSpPr>
          <p:nvPr>
            <p:ph type="title"/>
          </p:nvPr>
        </p:nvSpPr>
        <p:spPr>
          <a:xfrm>
            <a:off x="531222" y="365125"/>
            <a:ext cx="10822578" cy="1325563"/>
          </a:xfrm>
        </p:spPr>
        <p:txBody>
          <a:bodyPr/>
          <a:lstStyle/>
          <a:p>
            <a:r>
              <a:rPr lang="en-GB" dirty="0"/>
              <a:t>Some Basic elements of GUI in Windows</a:t>
            </a:r>
          </a:p>
        </p:txBody>
      </p:sp>
      <p:sp>
        <p:nvSpPr>
          <p:cNvPr id="3" name="Content Placeholder 2">
            <a:extLst>
              <a:ext uri="{FF2B5EF4-FFF2-40B4-BE49-F238E27FC236}">
                <a16:creationId xmlns:a16="http://schemas.microsoft.com/office/drawing/2014/main" id="{DB97E679-D332-4C8A-B913-61A7907D0ACD}"/>
              </a:ext>
            </a:extLst>
          </p:cNvPr>
          <p:cNvSpPr>
            <a:spLocks noGrp="1"/>
          </p:cNvSpPr>
          <p:nvPr>
            <p:ph idx="1"/>
          </p:nvPr>
        </p:nvSpPr>
        <p:spPr>
          <a:xfrm>
            <a:off x="263352" y="1825625"/>
            <a:ext cx="11665296" cy="4351338"/>
          </a:xfrm>
        </p:spPr>
        <p:txBody>
          <a:bodyPr>
            <a:normAutofit fontScale="77500" lnSpcReduction="20000"/>
          </a:bodyPr>
          <a:lstStyle/>
          <a:p>
            <a:pPr algn="just">
              <a:buFont typeface="Arial" panose="020B0604020202020204" pitchFamily="34" charset="0"/>
              <a:buChar char="•"/>
            </a:pPr>
            <a:r>
              <a:rPr lang="en-GB" b="0" i="0" dirty="0">
                <a:solidFill>
                  <a:srgbClr val="212529"/>
                </a:solidFill>
                <a:effectLst/>
                <a:latin typeface="system-ui"/>
              </a:rPr>
              <a:t>A pointer that occur as a small angled arrow and you move it to select object on your display screen is the pointer and basic component of GUI.</a:t>
            </a:r>
          </a:p>
          <a:p>
            <a:pPr algn="just">
              <a:buFont typeface="Arial" panose="020B0604020202020204" pitchFamily="34" charset="0"/>
              <a:buChar char="•"/>
            </a:pPr>
            <a:r>
              <a:rPr lang="en-GB" b="0" i="0" dirty="0">
                <a:solidFill>
                  <a:srgbClr val="212529"/>
                </a:solidFill>
                <a:effectLst/>
                <a:latin typeface="system-ui"/>
              </a:rPr>
              <a:t>A device from which you pointing the objects and which enables you to select specific and required object on the screen such as mouse or trackball are the pointing devices.</a:t>
            </a:r>
          </a:p>
          <a:p>
            <a:pPr algn="just">
              <a:buFont typeface="Arial" panose="020B0604020202020204" pitchFamily="34" charset="0"/>
              <a:buChar char="•"/>
            </a:pPr>
            <a:r>
              <a:rPr lang="en-GB" b="0" i="0" dirty="0">
                <a:solidFill>
                  <a:srgbClr val="212529"/>
                </a:solidFill>
                <a:effectLst/>
                <a:latin typeface="system-ui"/>
              </a:rPr>
              <a:t>Small pictures to represent any file or document are the icons which is also one of the important component of GUI. You can represent the real objects using icons that are responsive.</a:t>
            </a:r>
          </a:p>
          <a:p>
            <a:pPr algn="just">
              <a:buFont typeface="Arial" panose="020B0604020202020204" pitchFamily="34" charset="0"/>
              <a:buChar char="•"/>
            </a:pPr>
            <a:r>
              <a:rPr lang="en-GB" b="0" i="0" dirty="0">
                <a:solidFill>
                  <a:srgbClr val="212529"/>
                </a:solidFill>
                <a:effectLst/>
                <a:latin typeface="system-ui"/>
              </a:rPr>
              <a:t>The area on your computer screen where all the icons group together is referred to as desktop because icons represent real objects.</a:t>
            </a:r>
          </a:p>
          <a:p>
            <a:pPr algn="just">
              <a:buFont typeface="Arial" panose="020B0604020202020204" pitchFamily="34" charset="0"/>
              <a:buChar char="•"/>
            </a:pPr>
            <a:r>
              <a:rPr lang="en-GB" b="0" i="0" dirty="0">
                <a:solidFill>
                  <a:srgbClr val="212529"/>
                </a:solidFill>
                <a:effectLst/>
                <a:latin typeface="system-ui"/>
              </a:rPr>
              <a:t>Window is also important and basic component of GUI in which a single screen is divided into different areas and each window running different program. You can change the size of your window by maximizing and minimizing it.</a:t>
            </a:r>
          </a:p>
          <a:p>
            <a:pPr algn="just">
              <a:buFont typeface="Arial" panose="020B0604020202020204" pitchFamily="34" charset="0"/>
              <a:buChar char="•"/>
            </a:pPr>
            <a:r>
              <a:rPr lang="en-GB" b="0" i="0" dirty="0">
                <a:solidFill>
                  <a:srgbClr val="212529"/>
                </a:solidFill>
                <a:effectLst/>
                <a:latin typeface="system-ui"/>
              </a:rPr>
              <a:t>Menus are basically a list of items from them you can choose according to your requirement and most GUI let you to execute commands by selecting choice from the menus.</a:t>
            </a:r>
          </a:p>
        </p:txBody>
      </p:sp>
      <p:sp>
        <p:nvSpPr>
          <p:cNvPr id="4" name="Date Placeholder 3">
            <a:extLst>
              <a:ext uri="{FF2B5EF4-FFF2-40B4-BE49-F238E27FC236}">
                <a16:creationId xmlns:a16="http://schemas.microsoft.com/office/drawing/2014/main" id="{A44856DD-37E5-418B-A405-8840F5170AAD}"/>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92A8E3A8-9F1E-4203-B11F-DE22D42622B6}"/>
              </a:ext>
            </a:extLst>
          </p:cNvPr>
          <p:cNvSpPr>
            <a:spLocks noGrp="1"/>
          </p:cNvSpPr>
          <p:nvPr>
            <p:ph type="ftr" sz="quarter" idx="11"/>
          </p:nvPr>
        </p:nvSpPr>
        <p:spPr/>
        <p:txBody>
          <a:bodyPr/>
          <a:lstStyle/>
          <a:p>
            <a:r>
              <a:rPr lang="en-GB"/>
              <a:t>Computer System and Operating System</a:t>
            </a:r>
          </a:p>
        </p:txBody>
      </p:sp>
      <p:pic>
        <p:nvPicPr>
          <p:cNvPr id="6146" name="Picture 2" descr="Six things you need to know about Windows 10 S | Windows Experience Blog">
            <a:extLst>
              <a:ext uri="{FF2B5EF4-FFF2-40B4-BE49-F238E27FC236}">
                <a16:creationId xmlns:a16="http://schemas.microsoft.com/office/drawing/2014/main" id="{DB31E6B1-3B10-4610-9177-4B6A6624F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4048" y="5372100"/>
            <a:ext cx="2514600" cy="134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661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8CC8-9EC1-47C4-AA4C-F4161C50D555}"/>
              </a:ext>
            </a:extLst>
          </p:cNvPr>
          <p:cNvSpPr>
            <a:spLocks noGrp="1"/>
          </p:cNvSpPr>
          <p:nvPr>
            <p:ph type="title"/>
          </p:nvPr>
        </p:nvSpPr>
        <p:spPr/>
        <p:txBody>
          <a:bodyPr/>
          <a:lstStyle/>
          <a:p>
            <a:r>
              <a:rPr lang="en-GB" dirty="0"/>
              <a:t>Desktop</a:t>
            </a:r>
          </a:p>
        </p:txBody>
      </p:sp>
      <p:sp>
        <p:nvSpPr>
          <p:cNvPr id="3" name="Content Placeholder 2">
            <a:extLst>
              <a:ext uri="{FF2B5EF4-FFF2-40B4-BE49-F238E27FC236}">
                <a16:creationId xmlns:a16="http://schemas.microsoft.com/office/drawing/2014/main" id="{4D8EB196-CE83-4FF4-9792-0F5202252304}"/>
              </a:ext>
            </a:extLst>
          </p:cNvPr>
          <p:cNvSpPr>
            <a:spLocks noGrp="1"/>
          </p:cNvSpPr>
          <p:nvPr>
            <p:ph idx="1"/>
          </p:nvPr>
        </p:nvSpPr>
        <p:spPr>
          <a:xfrm>
            <a:off x="838200" y="1825625"/>
            <a:ext cx="5545832" cy="4351338"/>
          </a:xfrm>
        </p:spPr>
        <p:txBody>
          <a:bodyPr>
            <a:normAutofit/>
          </a:bodyPr>
          <a:lstStyle/>
          <a:p>
            <a:pPr algn="just"/>
            <a:r>
              <a:rPr lang="en-GB" sz="2000" i="0" dirty="0">
                <a:solidFill>
                  <a:srgbClr val="202124"/>
                </a:solidFill>
                <a:effectLst/>
                <a:latin typeface="arial" panose="020B0604020202020204" pitchFamily="34" charset="0"/>
              </a:rPr>
              <a:t>Whenever we boot our computer we go through login user and once we logged into our user then we get a view of desktop</a:t>
            </a:r>
          </a:p>
          <a:p>
            <a:pPr algn="just"/>
            <a:r>
              <a:rPr lang="en-GB" sz="2000" i="0" dirty="0">
                <a:solidFill>
                  <a:srgbClr val="202124"/>
                </a:solidFill>
                <a:effectLst/>
                <a:latin typeface="arial" panose="020B0604020202020204" pitchFamily="34" charset="0"/>
              </a:rPr>
              <a:t>A desktop is a computer display area that represents the kinds of objects one might find on top of a physical desk, including documents, project folder, applications or other system software</a:t>
            </a:r>
          </a:p>
          <a:p>
            <a:pPr algn="just"/>
            <a:r>
              <a:rPr lang="en-GB" sz="2000" dirty="0">
                <a:solidFill>
                  <a:srgbClr val="202124"/>
                </a:solidFill>
                <a:latin typeface="arial" panose="020B0604020202020204" pitchFamily="34" charset="0"/>
              </a:rPr>
              <a:t>Basically its home screen or main screen through we can interact with other features</a:t>
            </a:r>
            <a:endParaRPr lang="en-GB" sz="2000" i="0" dirty="0">
              <a:solidFill>
                <a:srgbClr val="202124"/>
              </a:solidFill>
              <a:effectLst/>
              <a:latin typeface="arial" panose="020B0604020202020204" pitchFamily="34" charset="0"/>
            </a:endParaRPr>
          </a:p>
          <a:p>
            <a:pPr algn="just"/>
            <a:r>
              <a:rPr lang="en-GB" sz="2000" dirty="0"/>
              <a:t>We can see taskbar, start button and notification bar as well</a:t>
            </a:r>
          </a:p>
        </p:txBody>
      </p:sp>
      <p:sp>
        <p:nvSpPr>
          <p:cNvPr id="4" name="Date Placeholder 3">
            <a:extLst>
              <a:ext uri="{FF2B5EF4-FFF2-40B4-BE49-F238E27FC236}">
                <a16:creationId xmlns:a16="http://schemas.microsoft.com/office/drawing/2014/main" id="{CE72F46B-7DC8-415D-848C-F9BFDDF68125}"/>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91AF892A-8FAC-474F-B569-836330E37062}"/>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D7EC3590-E302-4F4E-98D2-76C943BCB167}"/>
              </a:ext>
            </a:extLst>
          </p:cNvPr>
          <p:cNvPicPr>
            <a:picLocks noChangeAspect="1"/>
          </p:cNvPicPr>
          <p:nvPr/>
        </p:nvPicPr>
        <p:blipFill>
          <a:blip r:embed="rId2"/>
          <a:stretch>
            <a:fillRect/>
          </a:stretch>
        </p:blipFill>
        <p:spPr>
          <a:xfrm>
            <a:off x="6384032" y="389123"/>
            <a:ext cx="5761856" cy="5416141"/>
          </a:xfrm>
          <a:prstGeom prst="rect">
            <a:avLst/>
          </a:prstGeom>
        </p:spPr>
      </p:pic>
      <p:cxnSp>
        <p:nvCxnSpPr>
          <p:cNvPr id="12" name="Straight Arrow Connector 11">
            <a:extLst>
              <a:ext uri="{FF2B5EF4-FFF2-40B4-BE49-F238E27FC236}">
                <a16:creationId xmlns:a16="http://schemas.microsoft.com/office/drawing/2014/main" id="{7E5D72F2-2B2C-4819-8362-95FC96A6F658}"/>
              </a:ext>
            </a:extLst>
          </p:cNvPr>
          <p:cNvCxnSpPr>
            <a:cxnSpLocks/>
          </p:cNvCxnSpPr>
          <p:nvPr/>
        </p:nvCxnSpPr>
        <p:spPr>
          <a:xfrm flipH="1">
            <a:off x="6816080" y="4221088"/>
            <a:ext cx="396000" cy="118800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0307F916-A285-4A3C-AB0D-0EB195B0C04E}"/>
              </a:ext>
            </a:extLst>
          </p:cNvPr>
          <p:cNvCxnSpPr>
            <a:cxnSpLocks/>
          </p:cNvCxnSpPr>
          <p:nvPr/>
        </p:nvCxnSpPr>
        <p:spPr>
          <a:xfrm flipH="1">
            <a:off x="8724336" y="4221088"/>
            <a:ext cx="396000" cy="1188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917A13EB-7632-4A97-908D-171A077CC3D0}"/>
              </a:ext>
            </a:extLst>
          </p:cNvPr>
          <p:cNvCxnSpPr>
            <a:cxnSpLocks/>
          </p:cNvCxnSpPr>
          <p:nvPr/>
        </p:nvCxnSpPr>
        <p:spPr>
          <a:xfrm>
            <a:off x="10182476" y="4221088"/>
            <a:ext cx="455052" cy="11763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F0255F8C-A1DD-492A-BA79-ECADB4F5C20F}"/>
              </a:ext>
            </a:extLst>
          </p:cNvPr>
          <p:cNvCxnSpPr>
            <a:cxnSpLocks/>
          </p:cNvCxnSpPr>
          <p:nvPr/>
        </p:nvCxnSpPr>
        <p:spPr>
          <a:xfrm flipH="1" flipV="1">
            <a:off x="6956126" y="1196752"/>
            <a:ext cx="1189431" cy="28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A021A740-B0EC-44E4-93E9-64B0C3C8AE30}"/>
              </a:ext>
            </a:extLst>
          </p:cNvPr>
          <p:cNvCxnSpPr>
            <a:cxnSpLocks/>
          </p:cNvCxnSpPr>
          <p:nvPr/>
        </p:nvCxnSpPr>
        <p:spPr>
          <a:xfrm flipH="1">
            <a:off x="7229457" y="2729513"/>
            <a:ext cx="800386" cy="7353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Oval 22">
            <a:extLst>
              <a:ext uri="{FF2B5EF4-FFF2-40B4-BE49-F238E27FC236}">
                <a16:creationId xmlns:a16="http://schemas.microsoft.com/office/drawing/2014/main" id="{203C8C66-F5E9-4991-B189-36191CC4EA41}"/>
              </a:ext>
            </a:extLst>
          </p:cNvPr>
          <p:cNvSpPr/>
          <p:nvPr/>
        </p:nvSpPr>
        <p:spPr>
          <a:xfrm>
            <a:off x="7777287" y="4200397"/>
            <a:ext cx="2290098" cy="393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Taskbar</a:t>
            </a:r>
          </a:p>
        </p:txBody>
      </p:sp>
      <p:sp>
        <p:nvSpPr>
          <p:cNvPr id="24" name="Oval 23">
            <a:extLst>
              <a:ext uri="{FF2B5EF4-FFF2-40B4-BE49-F238E27FC236}">
                <a16:creationId xmlns:a16="http://schemas.microsoft.com/office/drawing/2014/main" id="{2AF9BC22-8192-4591-AA13-2853A62F11AE}"/>
              </a:ext>
            </a:extLst>
          </p:cNvPr>
          <p:cNvSpPr/>
          <p:nvPr/>
        </p:nvSpPr>
        <p:spPr>
          <a:xfrm>
            <a:off x="7777287" y="2294699"/>
            <a:ext cx="2290098" cy="393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Images</a:t>
            </a:r>
          </a:p>
        </p:txBody>
      </p:sp>
      <p:sp>
        <p:nvSpPr>
          <p:cNvPr id="25" name="Oval 24">
            <a:extLst>
              <a:ext uri="{FF2B5EF4-FFF2-40B4-BE49-F238E27FC236}">
                <a16:creationId xmlns:a16="http://schemas.microsoft.com/office/drawing/2014/main" id="{E7668E63-9823-4E96-9446-55060F31EF06}"/>
              </a:ext>
            </a:extLst>
          </p:cNvPr>
          <p:cNvSpPr/>
          <p:nvPr/>
        </p:nvSpPr>
        <p:spPr>
          <a:xfrm>
            <a:off x="6632238" y="3738023"/>
            <a:ext cx="2290098" cy="393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Start Menu</a:t>
            </a:r>
          </a:p>
        </p:txBody>
      </p:sp>
      <p:sp>
        <p:nvSpPr>
          <p:cNvPr id="26" name="Oval 25">
            <a:extLst>
              <a:ext uri="{FF2B5EF4-FFF2-40B4-BE49-F238E27FC236}">
                <a16:creationId xmlns:a16="http://schemas.microsoft.com/office/drawing/2014/main" id="{1E651EE4-F0CA-4A09-936D-F5BEF0889800}"/>
              </a:ext>
            </a:extLst>
          </p:cNvPr>
          <p:cNvSpPr/>
          <p:nvPr/>
        </p:nvSpPr>
        <p:spPr>
          <a:xfrm>
            <a:off x="8300769" y="1000066"/>
            <a:ext cx="2290098" cy="393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Shortcut  Apps</a:t>
            </a:r>
          </a:p>
        </p:txBody>
      </p:sp>
      <p:sp>
        <p:nvSpPr>
          <p:cNvPr id="27" name="Oval 26">
            <a:extLst>
              <a:ext uri="{FF2B5EF4-FFF2-40B4-BE49-F238E27FC236}">
                <a16:creationId xmlns:a16="http://schemas.microsoft.com/office/drawing/2014/main" id="{812AA750-06CB-4CC0-B5F8-16939AEA2874}"/>
              </a:ext>
            </a:extLst>
          </p:cNvPr>
          <p:cNvSpPr/>
          <p:nvPr/>
        </p:nvSpPr>
        <p:spPr>
          <a:xfrm>
            <a:off x="9535770" y="3703440"/>
            <a:ext cx="2445704" cy="393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Notification Bar </a:t>
            </a:r>
          </a:p>
        </p:txBody>
      </p:sp>
    </p:spTree>
    <p:extLst>
      <p:ext uri="{BB962C8B-B14F-4D97-AF65-F5344CB8AC3E}">
        <p14:creationId xmlns:p14="http://schemas.microsoft.com/office/powerpoint/2010/main" val="3066098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D7301-3C16-4592-90FA-03F78E9079E9}"/>
              </a:ext>
            </a:extLst>
          </p:cNvPr>
          <p:cNvSpPr>
            <a:spLocks noGrp="1"/>
          </p:cNvSpPr>
          <p:nvPr>
            <p:ph type="title"/>
          </p:nvPr>
        </p:nvSpPr>
        <p:spPr>
          <a:xfrm>
            <a:off x="838200" y="0"/>
            <a:ext cx="10515600" cy="1325563"/>
          </a:xfrm>
        </p:spPr>
        <p:txBody>
          <a:bodyPr/>
          <a:lstStyle/>
          <a:p>
            <a:r>
              <a:rPr lang="en-GB" dirty="0"/>
              <a:t>Working with control</a:t>
            </a:r>
          </a:p>
        </p:txBody>
      </p:sp>
      <p:pic>
        <p:nvPicPr>
          <p:cNvPr id="7" name="Content Placeholder 6">
            <a:extLst>
              <a:ext uri="{FF2B5EF4-FFF2-40B4-BE49-F238E27FC236}">
                <a16:creationId xmlns:a16="http://schemas.microsoft.com/office/drawing/2014/main" id="{29E1F04C-8943-40A6-9084-14E090398015}"/>
              </a:ext>
            </a:extLst>
          </p:cNvPr>
          <p:cNvPicPr>
            <a:picLocks noGrp="1" noChangeAspect="1"/>
          </p:cNvPicPr>
          <p:nvPr>
            <p:ph idx="1"/>
          </p:nvPr>
        </p:nvPicPr>
        <p:blipFill>
          <a:blip r:embed="rId2"/>
          <a:stretch>
            <a:fillRect/>
          </a:stretch>
        </p:blipFill>
        <p:spPr>
          <a:xfrm>
            <a:off x="0" y="908720"/>
            <a:ext cx="12191999" cy="5949280"/>
          </a:xfrm>
        </p:spPr>
      </p:pic>
      <p:sp>
        <p:nvSpPr>
          <p:cNvPr id="4" name="Date Placeholder 3">
            <a:extLst>
              <a:ext uri="{FF2B5EF4-FFF2-40B4-BE49-F238E27FC236}">
                <a16:creationId xmlns:a16="http://schemas.microsoft.com/office/drawing/2014/main" id="{CB6FF7B2-A912-4AC2-8DCC-E336CB9F791F}"/>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AA397D63-7308-484B-BA84-05DDEB866C56}"/>
              </a:ext>
            </a:extLst>
          </p:cNvPr>
          <p:cNvSpPr>
            <a:spLocks noGrp="1"/>
          </p:cNvSpPr>
          <p:nvPr>
            <p:ph type="ftr" sz="quarter" idx="11"/>
          </p:nvPr>
        </p:nvSpPr>
        <p:spPr/>
        <p:txBody>
          <a:bodyPr/>
          <a:lstStyle/>
          <a:p>
            <a:r>
              <a:rPr lang="en-GB"/>
              <a:t>Computer System and Operating System</a:t>
            </a:r>
          </a:p>
        </p:txBody>
      </p:sp>
      <p:cxnSp>
        <p:nvCxnSpPr>
          <p:cNvPr id="10" name="Straight Arrow Connector 9">
            <a:extLst>
              <a:ext uri="{FF2B5EF4-FFF2-40B4-BE49-F238E27FC236}">
                <a16:creationId xmlns:a16="http://schemas.microsoft.com/office/drawing/2014/main" id="{1CCAC84B-512C-47A6-A156-DBE3C27945C4}"/>
              </a:ext>
            </a:extLst>
          </p:cNvPr>
          <p:cNvCxnSpPr/>
          <p:nvPr/>
        </p:nvCxnSpPr>
        <p:spPr>
          <a:xfrm>
            <a:off x="1343472" y="980728"/>
            <a:ext cx="15841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2EF19FAE-6323-41C5-9B94-81E1610AF17D}"/>
              </a:ext>
            </a:extLst>
          </p:cNvPr>
          <p:cNvSpPr/>
          <p:nvPr/>
        </p:nvSpPr>
        <p:spPr>
          <a:xfrm>
            <a:off x="2927648" y="846144"/>
            <a:ext cx="2376264" cy="365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Title Bar</a:t>
            </a:r>
          </a:p>
        </p:txBody>
      </p:sp>
      <p:sp>
        <p:nvSpPr>
          <p:cNvPr id="13" name="Oval 12">
            <a:extLst>
              <a:ext uri="{FF2B5EF4-FFF2-40B4-BE49-F238E27FC236}">
                <a16:creationId xmlns:a16="http://schemas.microsoft.com/office/drawing/2014/main" id="{C4FD4101-6ADC-4CFC-BAF8-7BDEFDD307BB}"/>
              </a:ext>
            </a:extLst>
          </p:cNvPr>
          <p:cNvSpPr/>
          <p:nvPr/>
        </p:nvSpPr>
        <p:spPr>
          <a:xfrm>
            <a:off x="9815736" y="2051722"/>
            <a:ext cx="2376264" cy="365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Maximize</a:t>
            </a:r>
          </a:p>
        </p:txBody>
      </p:sp>
      <p:cxnSp>
        <p:nvCxnSpPr>
          <p:cNvPr id="14" name="Straight Arrow Connector 13">
            <a:extLst>
              <a:ext uri="{FF2B5EF4-FFF2-40B4-BE49-F238E27FC236}">
                <a16:creationId xmlns:a16="http://schemas.microsoft.com/office/drawing/2014/main" id="{5A62A4B7-B9E6-4697-95F8-34500D3A5F59}"/>
              </a:ext>
            </a:extLst>
          </p:cNvPr>
          <p:cNvCxnSpPr>
            <a:cxnSpLocks/>
          </p:cNvCxnSpPr>
          <p:nvPr/>
        </p:nvCxnSpPr>
        <p:spPr>
          <a:xfrm>
            <a:off x="10259455" y="846144"/>
            <a:ext cx="792088" cy="1348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6D74C063-9D00-4B3D-8F96-EE405D881603}"/>
              </a:ext>
            </a:extLst>
          </p:cNvPr>
          <p:cNvSpPr/>
          <p:nvPr/>
        </p:nvSpPr>
        <p:spPr>
          <a:xfrm>
            <a:off x="8095631" y="798167"/>
            <a:ext cx="2376264" cy="365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Minimize</a:t>
            </a:r>
          </a:p>
        </p:txBody>
      </p:sp>
      <p:cxnSp>
        <p:nvCxnSpPr>
          <p:cNvPr id="18" name="Straight Arrow Connector 17">
            <a:extLst>
              <a:ext uri="{FF2B5EF4-FFF2-40B4-BE49-F238E27FC236}">
                <a16:creationId xmlns:a16="http://schemas.microsoft.com/office/drawing/2014/main" id="{7B8C9248-D005-4785-88CC-B2A56FDB0C52}"/>
              </a:ext>
            </a:extLst>
          </p:cNvPr>
          <p:cNvCxnSpPr>
            <a:cxnSpLocks/>
          </p:cNvCxnSpPr>
          <p:nvPr/>
        </p:nvCxnSpPr>
        <p:spPr>
          <a:xfrm>
            <a:off x="11568608" y="476672"/>
            <a:ext cx="360040" cy="4413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10E51E1C-8522-4B68-B580-AE337A987440}"/>
              </a:ext>
            </a:extLst>
          </p:cNvPr>
          <p:cNvCxnSpPr>
            <a:cxnSpLocks/>
          </p:cNvCxnSpPr>
          <p:nvPr/>
        </p:nvCxnSpPr>
        <p:spPr>
          <a:xfrm>
            <a:off x="11568608" y="1091280"/>
            <a:ext cx="0" cy="9180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Oval 21">
            <a:extLst>
              <a:ext uri="{FF2B5EF4-FFF2-40B4-BE49-F238E27FC236}">
                <a16:creationId xmlns:a16="http://schemas.microsoft.com/office/drawing/2014/main" id="{14603157-484F-4E72-9AF1-329ABAD17914}"/>
              </a:ext>
            </a:extLst>
          </p:cNvPr>
          <p:cNvSpPr/>
          <p:nvPr/>
        </p:nvSpPr>
        <p:spPr>
          <a:xfrm>
            <a:off x="9592190" y="72008"/>
            <a:ext cx="2376264" cy="365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Close</a:t>
            </a:r>
          </a:p>
        </p:txBody>
      </p:sp>
      <p:sp>
        <p:nvSpPr>
          <p:cNvPr id="23" name="Oval 22">
            <a:extLst>
              <a:ext uri="{FF2B5EF4-FFF2-40B4-BE49-F238E27FC236}">
                <a16:creationId xmlns:a16="http://schemas.microsoft.com/office/drawing/2014/main" id="{860EFEE0-37F9-446E-A0F2-78A2A91E39A6}"/>
              </a:ext>
            </a:extLst>
          </p:cNvPr>
          <p:cNvSpPr/>
          <p:nvPr/>
        </p:nvSpPr>
        <p:spPr>
          <a:xfrm>
            <a:off x="-23646" y="1367720"/>
            <a:ext cx="3239325" cy="365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Quick Access Toolbar</a:t>
            </a:r>
          </a:p>
        </p:txBody>
      </p:sp>
      <p:cxnSp>
        <p:nvCxnSpPr>
          <p:cNvPr id="24" name="Straight Arrow Connector 23">
            <a:extLst>
              <a:ext uri="{FF2B5EF4-FFF2-40B4-BE49-F238E27FC236}">
                <a16:creationId xmlns:a16="http://schemas.microsoft.com/office/drawing/2014/main" id="{1A56E0E7-B71E-4030-A622-E88F5F138CB8}"/>
              </a:ext>
            </a:extLst>
          </p:cNvPr>
          <p:cNvCxnSpPr>
            <a:cxnSpLocks/>
          </p:cNvCxnSpPr>
          <p:nvPr/>
        </p:nvCxnSpPr>
        <p:spPr>
          <a:xfrm>
            <a:off x="331167" y="1131298"/>
            <a:ext cx="584448" cy="3349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Oval 25">
            <a:extLst>
              <a:ext uri="{FF2B5EF4-FFF2-40B4-BE49-F238E27FC236}">
                <a16:creationId xmlns:a16="http://schemas.microsoft.com/office/drawing/2014/main" id="{438314C2-EDF3-49A4-B2C6-3D2BDB592252}"/>
              </a:ext>
            </a:extLst>
          </p:cNvPr>
          <p:cNvSpPr/>
          <p:nvPr/>
        </p:nvSpPr>
        <p:spPr>
          <a:xfrm>
            <a:off x="4680970" y="1889111"/>
            <a:ext cx="2376264" cy="365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Address Bar</a:t>
            </a:r>
          </a:p>
        </p:txBody>
      </p:sp>
    </p:spTree>
    <p:extLst>
      <p:ext uri="{BB962C8B-B14F-4D97-AF65-F5344CB8AC3E}">
        <p14:creationId xmlns:p14="http://schemas.microsoft.com/office/powerpoint/2010/main" val="352872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B70D-4BBE-49EE-BF2B-55B4DB6702B1}"/>
              </a:ext>
            </a:extLst>
          </p:cNvPr>
          <p:cNvSpPr>
            <a:spLocks noGrp="1"/>
          </p:cNvSpPr>
          <p:nvPr>
            <p:ph type="title"/>
          </p:nvPr>
        </p:nvSpPr>
        <p:spPr/>
        <p:txBody>
          <a:bodyPr/>
          <a:lstStyle/>
          <a:p>
            <a:r>
              <a:rPr lang="en-GB" dirty="0"/>
              <a:t>Working and its control</a:t>
            </a:r>
          </a:p>
        </p:txBody>
      </p:sp>
      <p:sp>
        <p:nvSpPr>
          <p:cNvPr id="3" name="Content Placeholder 2">
            <a:extLst>
              <a:ext uri="{FF2B5EF4-FFF2-40B4-BE49-F238E27FC236}">
                <a16:creationId xmlns:a16="http://schemas.microsoft.com/office/drawing/2014/main" id="{50C2FDFE-C1BB-4654-92C4-8D65E31619D3}"/>
              </a:ext>
            </a:extLst>
          </p:cNvPr>
          <p:cNvSpPr>
            <a:spLocks noGrp="1"/>
          </p:cNvSpPr>
          <p:nvPr>
            <p:ph idx="1"/>
          </p:nvPr>
        </p:nvSpPr>
        <p:spPr/>
        <p:txBody>
          <a:bodyPr>
            <a:normAutofit fontScale="92500" lnSpcReduction="10000"/>
          </a:bodyPr>
          <a:lstStyle/>
          <a:p>
            <a:pPr algn="just"/>
            <a:r>
              <a:rPr lang="en-GB" dirty="0"/>
              <a:t>Quick access toolbar (</a:t>
            </a:r>
            <a:r>
              <a:rPr lang="en-GB" sz="2000" b="0" i="0" dirty="0">
                <a:solidFill>
                  <a:srgbClr val="202124"/>
                </a:solidFill>
                <a:effectLst/>
                <a:latin typeface="arial" panose="020B0604020202020204" pitchFamily="34" charset="0"/>
              </a:rPr>
              <a:t>The Quick Access Toolbar is located to the right . It contains commands that are used most often, for example Redo, Undo and Save</a:t>
            </a:r>
            <a:r>
              <a:rPr lang="en-GB" b="0" i="0" dirty="0">
                <a:solidFill>
                  <a:srgbClr val="202124"/>
                </a:solidFill>
                <a:effectLst/>
                <a:latin typeface="arial" panose="020B0604020202020204" pitchFamily="34" charset="0"/>
              </a:rPr>
              <a:t>. </a:t>
            </a:r>
            <a:r>
              <a:rPr lang="en-GB" dirty="0"/>
              <a:t>)</a:t>
            </a:r>
          </a:p>
          <a:p>
            <a:pPr algn="just"/>
            <a:r>
              <a:rPr lang="en-GB" dirty="0"/>
              <a:t>Title Bar (</a:t>
            </a:r>
            <a:r>
              <a:rPr lang="en-GB" sz="2000" dirty="0"/>
              <a:t>Shows windows name and displayed on top</a:t>
            </a:r>
            <a:r>
              <a:rPr lang="en-GB" dirty="0"/>
              <a:t>)</a:t>
            </a:r>
          </a:p>
          <a:p>
            <a:pPr algn="just"/>
            <a:r>
              <a:rPr lang="en-GB" dirty="0"/>
              <a:t>Control Buttons( </a:t>
            </a:r>
            <a:r>
              <a:rPr lang="en-GB" sz="2000" dirty="0"/>
              <a:t>Located at the top right corner of all windows</a:t>
            </a:r>
            <a:r>
              <a:rPr lang="en-GB" dirty="0"/>
              <a:t>)</a:t>
            </a:r>
          </a:p>
          <a:p>
            <a:pPr lvl="1" algn="just"/>
            <a:r>
              <a:rPr lang="en-GB" sz="2000" b="1" dirty="0"/>
              <a:t>Minimize</a:t>
            </a:r>
            <a:r>
              <a:rPr lang="en-GB" sz="2000" dirty="0"/>
              <a:t> : Temporarily Hides the window</a:t>
            </a:r>
          </a:p>
          <a:p>
            <a:pPr lvl="1" algn="just"/>
            <a:r>
              <a:rPr lang="en-GB" sz="2000" b="1" dirty="0"/>
              <a:t>Maximize</a:t>
            </a:r>
            <a:r>
              <a:rPr lang="en-GB" sz="2000" dirty="0"/>
              <a:t> : Makes windows fit to screen or make small according to necessity</a:t>
            </a:r>
          </a:p>
          <a:p>
            <a:pPr lvl="1" algn="just"/>
            <a:r>
              <a:rPr lang="en-GB" sz="2000" b="1" dirty="0"/>
              <a:t>Close</a:t>
            </a:r>
            <a:r>
              <a:rPr lang="en-GB" sz="2000" dirty="0"/>
              <a:t> : End or close the window</a:t>
            </a:r>
          </a:p>
          <a:p>
            <a:pPr algn="just"/>
            <a:r>
              <a:rPr lang="en-GB" dirty="0"/>
              <a:t>Menu bar ( </a:t>
            </a:r>
            <a:r>
              <a:rPr lang="en-GB" sz="2000" dirty="0"/>
              <a:t>Give a menu system which give access to all available commands</a:t>
            </a:r>
            <a:r>
              <a:rPr lang="en-GB" dirty="0"/>
              <a:t>)</a:t>
            </a:r>
          </a:p>
          <a:p>
            <a:pPr algn="just"/>
            <a:r>
              <a:rPr lang="en-GB" dirty="0"/>
              <a:t>Address bar( </a:t>
            </a:r>
            <a:r>
              <a:rPr lang="en-GB" sz="2000" dirty="0"/>
              <a:t>A place where we can get more access various parts of system)</a:t>
            </a:r>
          </a:p>
          <a:p>
            <a:pPr algn="just"/>
            <a:r>
              <a:rPr lang="en-GB" dirty="0"/>
              <a:t>Scroll Bars	(</a:t>
            </a:r>
            <a:r>
              <a:rPr lang="en-GB" sz="2200" dirty="0"/>
              <a:t>allow us to view information which are outside of window</a:t>
            </a:r>
            <a:r>
              <a:rPr lang="en-GB" dirty="0"/>
              <a:t>)</a:t>
            </a:r>
          </a:p>
          <a:p>
            <a:pPr algn="just"/>
            <a:r>
              <a:rPr lang="en-GB" dirty="0"/>
              <a:t>Task panes (</a:t>
            </a:r>
            <a:r>
              <a:rPr lang="en-GB" sz="2200" dirty="0"/>
              <a:t>Displayed sometimes and help us help to look what is going on background</a:t>
            </a:r>
            <a:r>
              <a:rPr lang="en-GB" dirty="0"/>
              <a:t>) </a:t>
            </a:r>
          </a:p>
        </p:txBody>
      </p:sp>
      <p:sp>
        <p:nvSpPr>
          <p:cNvPr id="4" name="Date Placeholder 3">
            <a:extLst>
              <a:ext uri="{FF2B5EF4-FFF2-40B4-BE49-F238E27FC236}">
                <a16:creationId xmlns:a16="http://schemas.microsoft.com/office/drawing/2014/main" id="{27EACAB8-2F26-4D44-B244-54196D74B1B5}"/>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2A3FA479-D889-4984-9BCA-54BC91F10725}"/>
              </a:ext>
            </a:extLst>
          </p:cNvPr>
          <p:cNvSpPr>
            <a:spLocks noGrp="1"/>
          </p:cNvSpPr>
          <p:nvPr>
            <p:ph type="ftr" sz="quarter" idx="11"/>
          </p:nvPr>
        </p:nvSpPr>
        <p:spPr/>
        <p:txBody>
          <a:bodyPr/>
          <a:lstStyle/>
          <a:p>
            <a:r>
              <a:rPr lang="en-GB"/>
              <a:t>Computer System and Operating System</a:t>
            </a:r>
          </a:p>
        </p:txBody>
      </p:sp>
    </p:spTree>
    <p:extLst>
      <p:ext uri="{BB962C8B-B14F-4D97-AF65-F5344CB8AC3E}">
        <p14:creationId xmlns:p14="http://schemas.microsoft.com/office/powerpoint/2010/main" val="1906270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D0EC-B6EC-40B6-BC01-57CE6EE7845E}"/>
              </a:ext>
            </a:extLst>
          </p:cNvPr>
          <p:cNvSpPr>
            <a:spLocks noGrp="1"/>
          </p:cNvSpPr>
          <p:nvPr>
            <p:ph type="title"/>
          </p:nvPr>
        </p:nvSpPr>
        <p:spPr/>
        <p:txBody>
          <a:bodyPr/>
          <a:lstStyle/>
          <a:p>
            <a:r>
              <a:rPr lang="en-GB" dirty="0"/>
              <a:t>Start Menu</a:t>
            </a:r>
          </a:p>
        </p:txBody>
      </p:sp>
      <p:sp>
        <p:nvSpPr>
          <p:cNvPr id="3" name="Content Placeholder 2">
            <a:extLst>
              <a:ext uri="{FF2B5EF4-FFF2-40B4-BE49-F238E27FC236}">
                <a16:creationId xmlns:a16="http://schemas.microsoft.com/office/drawing/2014/main" id="{60B1BD63-BF7C-4838-8226-00791127E6D6}"/>
              </a:ext>
            </a:extLst>
          </p:cNvPr>
          <p:cNvSpPr>
            <a:spLocks noGrp="1"/>
          </p:cNvSpPr>
          <p:nvPr>
            <p:ph idx="1"/>
          </p:nvPr>
        </p:nvSpPr>
        <p:spPr>
          <a:xfrm>
            <a:off x="263352" y="1825625"/>
            <a:ext cx="5526378" cy="4351338"/>
          </a:xfrm>
        </p:spPr>
        <p:txBody>
          <a:bodyPr>
            <a:normAutofit/>
          </a:bodyPr>
          <a:lstStyle/>
          <a:p>
            <a:pPr algn="just"/>
            <a:r>
              <a:rPr lang="en-GB" b="0" i="0" dirty="0">
                <a:solidFill>
                  <a:srgbClr val="202124"/>
                </a:solidFill>
                <a:effectLst/>
                <a:latin typeface="arial" panose="020B0604020202020204" pitchFamily="34" charset="0"/>
              </a:rPr>
              <a:t>The Microsoft Windows Start menu is the primary location in Windows to locate your installed programs and find any files or folder</a:t>
            </a:r>
          </a:p>
          <a:p>
            <a:pPr algn="just"/>
            <a:r>
              <a:rPr lang="en-GB" b="0" i="0" dirty="0">
                <a:solidFill>
                  <a:srgbClr val="202124"/>
                </a:solidFill>
                <a:effectLst/>
                <a:latin typeface="arial" panose="020B0604020202020204" pitchFamily="34" charset="0"/>
              </a:rPr>
              <a:t>For versions of Microsoft Windows supporting the Start menu, it's found by click Start and is shown in the bottom left portion of the screen by default</a:t>
            </a:r>
            <a:endParaRPr lang="en-GB" dirty="0"/>
          </a:p>
        </p:txBody>
      </p:sp>
      <p:sp>
        <p:nvSpPr>
          <p:cNvPr id="4" name="Date Placeholder 3">
            <a:extLst>
              <a:ext uri="{FF2B5EF4-FFF2-40B4-BE49-F238E27FC236}">
                <a16:creationId xmlns:a16="http://schemas.microsoft.com/office/drawing/2014/main" id="{7E625E65-9F4A-4C09-965F-D320EBFA863A}"/>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E9FE1F72-815D-465B-BBFC-FD51DF6BC670}"/>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4917EEA5-C42C-4FA2-AD09-F6467AB050A7}"/>
              </a:ext>
            </a:extLst>
          </p:cNvPr>
          <p:cNvPicPr>
            <a:picLocks noChangeAspect="1"/>
          </p:cNvPicPr>
          <p:nvPr/>
        </p:nvPicPr>
        <p:blipFill>
          <a:blip r:embed="rId2"/>
          <a:stretch>
            <a:fillRect/>
          </a:stretch>
        </p:blipFill>
        <p:spPr>
          <a:xfrm>
            <a:off x="5789730" y="110955"/>
            <a:ext cx="6048375" cy="6276975"/>
          </a:xfrm>
          <a:prstGeom prst="rect">
            <a:avLst/>
          </a:prstGeom>
        </p:spPr>
      </p:pic>
    </p:spTree>
    <p:extLst>
      <p:ext uri="{BB962C8B-B14F-4D97-AF65-F5344CB8AC3E}">
        <p14:creationId xmlns:p14="http://schemas.microsoft.com/office/powerpoint/2010/main" val="1261750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7ACC-8C43-466C-9F88-D11FB1169DB1}"/>
              </a:ext>
            </a:extLst>
          </p:cNvPr>
          <p:cNvSpPr>
            <a:spLocks noGrp="1"/>
          </p:cNvSpPr>
          <p:nvPr>
            <p:ph type="title"/>
          </p:nvPr>
        </p:nvSpPr>
        <p:spPr/>
        <p:txBody>
          <a:bodyPr/>
          <a:lstStyle/>
          <a:p>
            <a:r>
              <a:rPr lang="en-GB" dirty="0"/>
              <a:t>Taskbar</a:t>
            </a:r>
          </a:p>
        </p:txBody>
      </p:sp>
      <p:sp>
        <p:nvSpPr>
          <p:cNvPr id="3" name="Content Placeholder 2">
            <a:extLst>
              <a:ext uri="{FF2B5EF4-FFF2-40B4-BE49-F238E27FC236}">
                <a16:creationId xmlns:a16="http://schemas.microsoft.com/office/drawing/2014/main" id="{21881B84-3341-4C40-95D1-5CDD510E88E0}"/>
              </a:ext>
            </a:extLst>
          </p:cNvPr>
          <p:cNvSpPr>
            <a:spLocks noGrp="1"/>
          </p:cNvSpPr>
          <p:nvPr>
            <p:ph idx="1"/>
          </p:nvPr>
        </p:nvSpPr>
        <p:spPr/>
        <p:txBody>
          <a:bodyPr/>
          <a:lstStyle/>
          <a:p>
            <a:pPr algn="just"/>
            <a:r>
              <a:rPr lang="en-GB" i="0" dirty="0">
                <a:solidFill>
                  <a:srgbClr val="202124"/>
                </a:solidFill>
                <a:effectLst/>
                <a:latin typeface="arial" panose="020B0604020202020204" pitchFamily="34" charset="0"/>
              </a:rPr>
              <a:t>The taskbar is the access point for programs displayed on the desktop, even if the program is minimized</a:t>
            </a:r>
          </a:p>
          <a:p>
            <a:pPr algn="just"/>
            <a:r>
              <a:rPr lang="en-GB" b="0" i="0" dirty="0">
                <a:solidFill>
                  <a:srgbClr val="202124"/>
                </a:solidFill>
                <a:effectLst/>
                <a:latin typeface="arial" panose="020B0604020202020204" pitchFamily="34" charset="0"/>
              </a:rPr>
              <a:t>Users can view the open primary windows and certain secondary windows on the desktop, and can quickly switch between them</a:t>
            </a:r>
          </a:p>
          <a:p>
            <a:pPr algn="just"/>
            <a:endParaRPr lang="en-GB" dirty="0"/>
          </a:p>
        </p:txBody>
      </p:sp>
      <p:sp>
        <p:nvSpPr>
          <p:cNvPr id="4" name="Date Placeholder 3">
            <a:extLst>
              <a:ext uri="{FF2B5EF4-FFF2-40B4-BE49-F238E27FC236}">
                <a16:creationId xmlns:a16="http://schemas.microsoft.com/office/drawing/2014/main" id="{B0FFE240-B985-4945-A6A0-FD20442C260B}"/>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47F656F9-73FD-4B9F-98F9-60E7CE552043}"/>
              </a:ext>
            </a:extLst>
          </p:cNvPr>
          <p:cNvSpPr>
            <a:spLocks noGrp="1"/>
          </p:cNvSpPr>
          <p:nvPr>
            <p:ph type="ftr" sz="quarter" idx="11"/>
          </p:nvPr>
        </p:nvSpPr>
        <p:spPr/>
        <p:txBody>
          <a:bodyPr/>
          <a:lstStyle/>
          <a:p>
            <a:r>
              <a:rPr lang="en-GB"/>
              <a:t>Computer System and Operating System</a:t>
            </a:r>
          </a:p>
        </p:txBody>
      </p:sp>
      <p:pic>
        <p:nvPicPr>
          <p:cNvPr id="10" name="Picture 9">
            <a:extLst>
              <a:ext uri="{FF2B5EF4-FFF2-40B4-BE49-F238E27FC236}">
                <a16:creationId xmlns:a16="http://schemas.microsoft.com/office/drawing/2014/main" id="{CE679E5C-D06D-4545-B6C3-A612C187C836}"/>
              </a:ext>
            </a:extLst>
          </p:cNvPr>
          <p:cNvPicPr>
            <a:picLocks noChangeAspect="1"/>
          </p:cNvPicPr>
          <p:nvPr/>
        </p:nvPicPr>
        <p:blipFill rotWithShape="1">
          <a:blip r:embed="rId2"/>
          <a:srcRect t="94673"/>
          <a:stretch/>
        </p:blipFill>
        <p:spPr>
          <a:xfrm>
            <a:off x="15447" y="4149080"/>
            <a:ext cx="12192000" cy="365125"/>
          </a:xfrm>
          <a:prstGeom prst="rect">
            <a:avLst/>
          </a:prstGeom>
        </p:spPr>
      </p:pic>
      <p:sp>
        <p:nvSpPr>
          <p:cNvPr id="13" name="Oval 12">
            <a:extLst>
              <a:ext uri="{FF2B5EF4-FFF2-40B4-BE49-F238E27FC236}">
                <a16:creationId xmlns:a16="http://schemas.microsoft.com/office/drawing/2014/main" id="{66951ED4-C821-4AE1-B861-BD8B2D10C6A1}"/>
              </a:ext>
            </a:extLst>
          </p:cNvPr>
          <p:cNvSpPr/>
          <p:nvPr/>
        </p:nvSpPr>
        <p:spPr>
          <a:xfrm>
            <a:off x="78584" y="5333258"/>
            <a:ext cx="1821454" cy="365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Start Menu</a:t>
            </a:r>
          </a:p>
        </p:txBody>
      </p:sp>
      <p:sp>
        <p:nvSpPr>
          <p:cNvPr id="14" name="Oval 13">
            <a:extLst>
              <a:ext uri="{FF2B5EF4-FFF2-40B4-BE49-F238E27FC236}">
                <a16:creationId xmlns:a16="http://schemas.microsoft.com/office/drawing/2014/main" id="{141C0D62-C1CF-43DF-ADFB-158AE4495CCC}"/>
              </a:ext>
            </a:extLst>
          </p:cNvPr>
          <p:cNvSpPr/>
          <p:nvPr/>
        </p:nvSpPr>
        <p:spPr>
          <a:xfrm>
            <a:off x="10308902" y="5261983"/>
            <a:ext cx="1821454" cy="365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Notification</a:t>
            </a:r>
          </a:p>
        </p:txBody>
      </p:sp>
      <p:sp>
        <p:nvSpPr>
          <p:cNvPr id="15" name="Oval 14">
            <a:extLst>
              <a:ext uri="{FF2B5EF4-FFF2-40B4-BE49-F238E27FC236}">
                <a16:creationId xmlns:a16="http://schemas.microsoft.com/office/drawing/2014/main" id="{769EA0EB-E277-47AC-B0E1-B39885B10D22}"/>
              </a:ext>
            </a:extLst>
          </p:cNvPr>
          <p:cNvSpPr/>
          <p:nvPr/>
        </p:nvSpPr>
        <p:spPr>
          <a:xfrm>
            <a:off x="5066632" y="5181493"/>
            <a:ext cx="2108879" cy="383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Running Apps</a:t>
            </a:r>
          </a:p>
        </p:txBody>
      </p:sp>
      <p:sp>
        <p:nvSpPr>
          <p:cNvPr id="16" name="Oval 15">
            <a:extLst>
              <a:ext uri="{FF2B5EF4-FFF2-40B4-BE49-F238E27FC236}">
                <a16:creationId xmlns:a16="http://schemas.microsoft.com/office/drawing/2014/main" id="{E00EB1BB-1AE9-4883-BF3C-7A7141A8A412}"/>
              </a:ext>
            </a:extLst>
          </p:cNvPr>
          <p:cNvSpPr/>
          <p:nvPr/>
        </p:nvSpPr>
        <p:spPr>
          <a:xfrm>
            <a:off x="2395652" y="5345584"/>
            <a:ext cx="2108879" cy="724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Quick Lunch Apps</a:t>
            </a:r>
          </a:p>
        </p:txBody>
      </p:sp>
      <p:sp>
        <p:nvSpPr>
          <p:cNvPr id="17" name="Oval 16">
            <a:extLst>
              <a:ext uri="{FF2B5EF4-FFF2-40B4-BE49-F238E27FC236}">
                <a16:creationId xmlns:a16="http://schemas.microsoft.com/office/drawing/2014/main" id="{1C7D863F-BE87-43FA-95ED-AD94F843E8C5}"/>
              </a:ext>
            </a:extLst>
          </p:cNvPr>
          <p:cNvSpPr/>
          <p:nvPr/>
        </p:nvSpPr>
        <p:spPr>
          <a:xfrm>
            <a:off x="15447" y="2760484"/>
            <a:ext cx="1029365" cy="7213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Search Box</a:t>
            </a:r>
          </a:p>
        </p:txBody>
      </p:sp>
      <p:cxnSp>
        <p:nvCxnSpPr>
          <p:cNvPr id="18" name="Straight Arrow Connector 17">
            <a:extLst>
              <a:ext uri="{FF2B5EF4-FFF2-40B4-BE49-F238E27FC236}">
                <a16:creationId xmlns:a16="http://schemas.microsoft.com/office/drawing/2014/main" id="{61A4219D-DFA0-46F7-B268-C5AE58C2FC8C}"/>
              </a:ext>
            </a:extLst>
          </p:cNvPr>
          <p:cNvCxnSpPr>
            <a:cxnSpLocks/>
          </p:cNvCxnSpPr>
          <p:nvPr/>
        </p:nvCxnSpPr>
        <p:spPr>
          <a:xfrm>
            <a:off x="11353800" y="4365104"/>
            <a:ext cx="0" cy="8968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C64E805C-1BA0-4441-AF81-990CB27C6CB2}"/>
              </a:ext>
            </a:extLst>
          </p:cNvPr>
          <p:cNvCxnSpPr>
            <a:cxnSpLocks/>
          </p:cNvCxnSpPr>
          <p:nvPr/>
        </p:nvCxnSpPr>
        <p:spPr>
          <a:xfrm>
            <a:off x="5132997" y="4564602"/>
            <a:ext cx="381296" cy="7809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E6BC03B8-5440-4070-B13C-CD2A71F2DFC3}"/>
              </a:ext>
            </a:extLst>
          </p:cNvPr>
          <p:cNvCxnSpPr>
            <a:cxnSpLocks/>
          </p:cNvCxnSpPr>
          <p:nvPr/>
        </p:nvCxnSpPr>
        <p:spPr>
          <a:xfrm>
            <a:off x="3068795" y="4552276"/>
            <a:ext cx="381296" cy="7809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3AFB6148-E756-4772-AD8F-8C6B61E726B8}"/>
              </a:ext>
            </a:extLst>
          </p:cNvPr>
          <p:cNvCxnSpPr>
            <a:cxnSpLocks/>
          </p:cNvCxnSpPr>
          <p:nvPr/>
        </p:nvCxnSpPr>
        <p:spPr>
          <a:xfrm>
            <a:off x="695400" y="3252201"/>
            <a:ext cx="0" cy="8968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D62404D4-4A69-41A4-98E1-58FEA151A4A4}"/>
              </a:ext>
            </a:extLst>
          </p:cNvPr>
          <p:cNvCxnSpPr>
            <a:cxnSpLocks/>
            <a:stCxn id="13" idx="0"/>
          </p:cNvCxnSpPr>
          <p:nvPr/>
        </p:nvCxnSpPr>
        <p:spPr>
          <a:xfrm flipH="1" flipV="1">
            <a:off x="263353" y="4502576"/>
            <a:ext cx="725958" cy="8306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8719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09FF-430A-4B96-9F6E-61B2F8B6970D}"/>
              </a:ext>
            </a:extLst>
          </p:cNvPr>
          <p:cNvSpPr>
            <a:spLocks noGrp="1"/>
          </p:cNvSpPr>
          <p:nvPr>
            <p:ph type="title"/>
          </p:nvPr>
        </p:nvSpPr>
        <p:spPr/>
        <p:txBody>
          <a:bodyPr/>
          <a:lstStyle/>
          <a:p>
            <a:r>
              <a:rPr lang="en-GB" dirty="0"/>
              <a:t>System Software</a:t>
            </a:r>
          </a:p>
        </p:txBody>
      </p:sp>
      <p:sp>
        <p:nvSpPr>
          <p:cNvPr id="3" name="Content Placeholder 2">
            <a:extLst>
              <a:ext uri="{FF2B5EF4-FFF2-40B4-BE49-F238E27FC236}">
                <a16:creationId xmlns:a16="http://schemas.microsoft.com/office/drawing/2014/main" id="{0A7E42B8-B65F-443B-B8A5-D6E21A998F9F}"/>
              </a:ext>
            </a:extLst>
          </p:cNvPr>
          <p:cNvSpPr>
            <a:spLocks noGrp="1"/>
          </p:cNvSpPr>
          <p:nvPr>
            <p:ph idx="1"/>
          </p:nvPr>
        </p:nvSpPr>
        <p:spPr>
          <a:xfrm>
            <a:off x="380999" y="1372636"/>
            <a:ext cx="11434142" cy="4351338"/>
          </a:xfrm>
        </p:spPr>
        <p:txBody>
          <a:bodyPr>
            <a:normAutofit/>
          </a:bodyPr>
          <a:lstStyle/>
          <a:p>
            <a:pPr algn="just"/>
            <a:r>
              <a:rPr lang="en-GB" i="0" dirty="0">
                <a:effectLst/>
                <a:latin typeface="Times New Roman" panose="02020603050405020304" pitchFamily="18" charset="0"/>
                <a:cs typeface="Times New Roman" panose="02020603050405020304" pitchFamily="18" charset="0"/>
              </a:rPr>
              <a:t>System software is a type of computer program that is designed to run a computer's hardware and application programs</a:t>
            </a:r>
          </a:p>
          <a:p>
            <a:pPr algn="just"/>
            <a:r>
              <a:rPr lang="en-GB" dirty="0">
                <a:latin typeface="Times New Roman" panose="02020603050405020304" pitchFamily="18" charset="0"/>
                <a:cs typeface="Times New Roman" panose="02020603050405020304" pitchFamily="18" charset="0"/>
              </a:rPr>
              <a:t>H</a:t>
            </a:r>
            <a:r>
              <a:rPr lang="en-GB" i="0" dirty="0">
                <a:effectLst/>
                <a:latin typeface="Times New Roman" panose="02020603050405020304" pitchFamily="18" charset="0"/>
                <a:cs typeface="Times New Roman" panose="02020603050405020304" pitchFamily="18" charset="0"/>
              </a:rPr>
              <a:t>elps application programs to execute correctly.</a:t>
            </a:r>
            <a:endParaRPr lang="en-GB" dirty="0">
              <a:latin typeface="Times New Roman" panose="02020603050405020304" pitchFamily="18" charset="0"/>
              <a:cs typeface="Times New Roman" panose="02020603050405020304" pitchFamily="18" charset="0"/>
            </a:endParaRPr>
          </a:p>
          <a:p>
            <a:pPr algn="just"/>
            <a:r>
              <a:rPr lang="en-GB" i="0" dirty="0">
                <a:effectLst/>
                <a:latin typeface="Times New Roman" panose="02020603050405020304" pitchFamily="18" charset="0"/>
                <a:cs typeface="Times New Roman" panose="02020603050405020304" pitchFamily="18" charset="0"/>
              </a:rPr>
              <a:t>System software controls a computer's internal functioning, chiefly through an operating system, and also controls such peripherals as monitors, printers, and other input devices</a:t>
            </a:r>
          </a:p>
        </p:txBody>
      </p:sp>
      <p:sp>
        <p:nvSpPr>
          <p:cNvPr id="4" name="Date Placeholder 3">
            <a:extLst>
              <a:ext uri="{FF2B5EF4-FFF2-40B4-BE49-F238E27FC236}">
                <a16:creationId xmlns:a16="http://schemas.microsoft.com/office/drawing/2014/main" id="{F49ECE7C-CA38-4B57-990D-BEEB4D4AB24C}"/>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8AB13185-9009-43B5-96CE-BD90BD667953}"/>
              </a:ext>
            </a:extLst>
          </p:cNvPr>
          <p:cNvSpPr>
            <a:spLocks noGrp="1"/>
          </p:cNvSpPr>
          <p:nvPr>
            <p:ph type="ftr" sz="quarter" idx="11"/>
          </p:nvPr>
        </p:nvSpPr>
        <p:spPr/>
        <p:txBody>
          <a:bodyPr/>
          <a:lstStyle/>
          <a:p>
            <a:r>
              <a:rPr lang="en-GB"/>
              <a:t>Computer System and Operating System</a:t>
            </a:r>
          </a:p>
        </p:txBody>
      </p:sp>
      <p:pic>
        <p:nvPicPr>
          <p:cNvPr id="3074" name="Picture 2" descr="System Software | Software">
            <a:extLst>
              <a:ext uri="{FF2B5EF4-FFF2-40B4-BE49-F238E27FC236}">
                <a16:creationId xmlns:a16="http://schemas.microsoft.com/office/drawing/2014/main" id="{33822406-9C38-4FA1-B836-0D93C7FC1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871" y="3682516"/>
            <a:ext cx="3429000" cy="2633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Types of System Software in Computer - The Crazy Programmer">
            <a:extLst>
              <a:ext uri="{FF2B5EF4-FFF2-40B4-BE49-F238E27FC236}">
                <a16:creationId xmlns:a16="http://schemas.microsoft.com/office/drawing/2014/main" id="{10623B17-CCF2-43E6-A71D-75A0F4FC4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43" y="50479862"/>
            <a:ext cx="7882558" cy="1877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DEB4240A-E4D8-4B9E-9DA6-F5807FFAC2F0}"/>
              </a:ext>
            </a:extLst>
          </p:cNvPr>
          <p:cNvSpPr/>
          <p:nvPr/>
        </p:nvSpPr>
        <p:spPr>
          <a:xfrm>
            <a:off x="496129" y="4652445"/>
            <a:ext cx="2223052" cy="440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Operating System</a:t>
            </a:r>
          </a:p>
        </p:txBody>
      </p:sp>
      <p:sp>
        <p:nvSpPr>
          <p:cNvPr id="9" name="Oval 8">
            <a:extLst>
              <a:ext uri="{FF2B5EF4-FFF2-40B4-BE49-F238E27FC236}">
                <a16:creationId xmlns:a16="http://schemas.microsoft.com/office/drawing/2014/main" id="{C6E3F444-1C0B-4CC1-92AD-4A4B534F05C3}"/>
              </a:ext>
            </a:extLst>
          </p:cNvPr>
          <p:cNvSpPr/>
          <p:nvPr/>
        </p:nvSpPr>
        <p:spPr>
          <a:xfrm>
            <a:off x="989357" y="5188881"/>
            <a:ext cx="2223052" cy="440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Utility</a:t>
            </a:r>
          </a:p>
        </p:txBody>
      </p:sp>
      <p:sp>
        <p:nvSpPr>
          <p:cNvPr id="10" name="Oval 9">
            <a:extLst>
              <a:ext uri="{FF2B5EF4-FFF2-40B4-BE49-F238E27FC236}">
                <a16:creationId xmlns:a16="http://schemas.microsoft.com/office/drawing/2014/main" id="{075C7EF1-4F32-4A0E-BF8B-BACF667BAF35}"/>
              </a:ext>
            </a:extLst>
          </p:cNvPr>
          <p:cNvSpPr/>
          <p:nvPr/>
        </p:nvSpPr>
        <p:spPr>
          <a:xfrm>
            <a:off x="3208888" y="5485364"/>
            <a:ext cx="2223052" cy="440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Driver</a:t>
            </a:r>
          </a:p>
        </p:txBody>
      </p:sp>
      <p:sp>
        <p:nvSpPr>
          <p:cNvPr id="11" name="Oval 10">
            <a:extLst>
              <a:ext uri="{FF2B5EF4-FFF2-40B4-BE49-F238E27FC236}">
                <a16:creationId xmlns:a16="http://schemas.microsoft.com/office/drawing/2014/main" id="{D2286DB9-F42C-4247-8B3D-BC5707F1FD86}"/>
              </a:ext>
            </a:extLst>
          </p:cNvPr>
          <p:cNvSpPr/>
          <p:nvPr/>
        </p:nvSpPr>
        <p:spPr>
          <a:xfrm>
            <a:off x="5431940" y="5188881"/>
            <a:ext cx="2223052" cy="440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Firmware</a:t>
            </a:r>
          </a:p>
        </p:txBody>
      </p:sp>
      <p:sp>
        <p:nvSpPr>
          <p:cNvPr id="12" name="Oval 11">
            <a:extLst>
              <a:ext uri="{FF2B5EF4-FFF2-40B4-BE49-F238E27FC236}">
                <a16:creationId xmlns:a16="http://schemas.microsoft.com/office/drawing/2014/main" id="{69C2D08C-2121-41E1-AAF1-69CD603AC358}"/>
              </a:ext>
            </a:extLst>
          </p:cNvPr>
          <p:cNvSpPr/>
          <p:nvPr/>
        </p:nvSpPr>
        <p:spPr>
          <a:xfrm>
            <a:off x="5713757" y="4648235"/>
            <a:ext cx="2223052" cy="440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Language Translator</a:t>
            </a:r>
          </a:p>
        </p:txBody>
      </p:sp>
      <p:sp>
        <p:nvSpPr>
          <p:cNvPr id="13" name="Rectangle 12">
            <a:extLst>
              <a:ext uri="{FF2B5EF4-FFF2-40B4-BE49-F238E27FC236}">
                <a16:creationId xmlns:a16="http://schemas.microsoft.com/office/drawing/2014/main" id="{F0D347DE-4E2C-484D-8025-82A5EE27D0C0}"/>
              </a:ext>
            </a:extLst>
          </p:cNvPr>
          <p:cNvSpPr/>
          <p:nvPr/>
        </p:nvSpPr>
        <p:spPr>
          <a:xfrm>
            <a:off x="3166957" y="4287357"/>
            <a:ext cx="2078729" cy="413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System Software</a:t>
            </a:r>
          </a:p>
        </p:txBody>
      </p:sp>
    </p:spTree>
    <p:extLst>
      <p:ext uri="{BB962C8B-B14F-4D97-AF65-F5344CB8AC3E}">
        <p14:creationId xmlns:p14="http://schemas.microsoft.com/office/powerpoint/2010/main" val="2126213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175F-D005-4AA0-8D80-4FF81060910E}"/>
              </a:ext>
            </a:extLst>
          </p:cNvPr>
          <p:cNvSpPr>
            <a:spLocks noGrp="1"/>
          </p:cNvSpPr>
          <p:nvPr>
            <p:ph type="title"/>
          </p:nvPr>
        </p:nvSpPr>
        <p:spPr/>
        <p:txBody>
          <a:bodyPr/>
          <a:lstStyle/>
          <a:p>
            <a:r>
              <a:rPr lang="en-GB" dirty="0"/>
              <a:t>Notification Bar</a:t>
            </a:r>
          </a:p>
        </p:txBody>
      </p:sp>
      <p:sp>
        <p:nvSpPr>
          <p:cNvPr id="3" name="Content Placeholder 2">
            <a:extLst>
              <a:ext uri="{FF2B5EF4-FFF2-40B4-BE49-F238E27FC236}">
                <a16:creationId xmlns:a16="http://schemas.microsoft.com/office/drawing/2014/main" id="{48110C1D-5150-49B1-A6A1-2E9D996CEE76}"/>
              </a:ext>
            </a:extLst>
          </p:cNvPr>
          <p:cNvSpPr>
            <a:spLocks noGrp="1"/>
          </p:cNvSpPr>
          <p:nvPr>
            <p:ph idx="1"/>
          </p:nvPr>
        </p:nvSpPr>
        <p:spPr/>
        <p:txBody>
          <a:bodyPr/>
          <a:lstStyle/>
          <a:p>
            <a:r>
              <a:rPr lang="en-GB" dirty="0"/>
              <a:t>Date and Time</a:t>
            </a:r>
          </a:p>
          <a:p>
            <a:r>
              <a:rPr lang="en-GB" dirty="0"/>
              <a:t>Internet</a:t>
            </a:r>
          </a:p>
          <a:p>
            <a:r>
              <a:rPr lang="en-GB" dirty="0"/>
              <a:t>Battery Status</a:t>
            </a:r>
          </a:p>
          <a:p>
            <a:r>
              <a:rPr lang="en-GB" dirty="0"/>
              <a:t>Back Ground Process</a:t>
            </a:r>
          </a:p>
          <a:p>
            <a:r>
              <a:rPr lang="en-GB" dirty="0"/>
              <a:t>Messages</a:t>
            </a:r>
          </a:p>
          <a:p>
            <a:r>
              <a:rPr lang="en-GB" dirty="0"/>
              <a:t>Show Desktop</a:t>
            </a:r>
          </a:p>
          <a:p>
            <a:r>
              <a:rPr lang="en-GB" dirty="0"/>
              <a:t>Volume</a:t>
            </a:r>
          </a:p>
        </p:txBody>
      </p:sp>
      <p:sp>
        <p:nvSpPr>
          <p:cNvPr id="4" name="Date Placeholder 3">
            <a:extLst>
              <a:ext uri="{FF2B5EF4-FFF2-40B4-BE49-F238E27FC236}">
                <a16:creationId xmlns:a16="http://schemas.microsoft.com/office/drawing/2014/main" id="{9341731B-9CE5-4E6F-82AD-C16B255B1EAC}"/>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1A986EE2-B6B4-488C-B0F4-28AF85444CFA}"/>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85561D00-D672-4A79-B253-F2AB6F5C91B3}"/>
              </a:ext>
            </a:extLst>
          </p:cNvPr>
          <p:cNvPicPr>
            <a:picLocks noChangeAspect="1"/>
          </p:cNvPicPr>
          <p:nvPr/>
        </p:nvPicPr>
        <p:blipFill>
          <a:blip r:embed="rId2"/>
          <a:stretch>
            <a:fillRect/>
          </a:stretch>
        </p:blipFill>
        <p:spPr>
          <a:xfrm>
            <a:off x="4943872" y="471748"/>
            <a:ext cx="6796088" cy="1112316"/>
          </a:xfrm>
          <a:prstGeom prst="rect">
            <a:avLst/>
          </a:prstGeom>
        </p:spPr>
      </p:pic>
    </p:spTree>
    <p:extLst>
      <p:ext uri="{BB962C8B-B14F-4D97-AF65-F5344CB8AC3E}">
        <p14:creationId xmlns:p14="http://schemas.microsoft.com/office/powerpoint/2010/main" val="499491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C4B2-D0C2-41F6-9E04-FF1A695C763E}"/>
              </a:ext>
            </a:extLst>
          </p:cNvPr>
          <p:cNvSpPr>
            <a:spLocks noGrp="1"/>
          </p:cNvSpPr>
          <p:nvPr>
            <p:ph type="title"/>
          </p:nvPr>
        </p:nvSpPr>
        <p:spPr>
          <a:xfrm>
            <a:off x="857175" y="1700808"/>
            <a:ext cx="10515600" cy="1325563"/>
          </a:xfrm>
        </p:spPr>
        <p:txBody>
          <a:bodyPr/>
          <a:lstStyle/>
          <a:p>
            <a:r>
              <a:rPr lang="en-GB" dirty="0"/>
              <a:t>Windows Run</a:t>
            </a:r>
          </a:p>
        </p:txBody>
      </p:sp>
      <p:sp>
        <p:nvSpPr>
          <p:cNvPr id="3" name="Content Placeholder 2">
            <a:extLst>
              <a:ext uri="{FF2B5EF4-FFF2-40B4-BE49-F238E27FC236}">
                <a16:creationId xmlns:a16="http://schemas.microsoft.com/office/drawing/2014/main" id="{35BD0FED-4312-4160-AE43-AC5433E492ED}"/>
              </a:ext>
            </a:extLst>
          </p:cNvPr>
          <p:cNvSpPr>
            <a:spLocks noGrp="1"/>
          </p:cNvSpPr>
          <p:nvPr>
            <p:ph idx="1"/>
          </p:nvPr>
        </p:nvSpPr>
        <p:spPr>
          <a:xfrm>
            <a:off x="838200" y="2780927"/>
            <a:ext cx="10515600" cy="3396035"/>
          </a:xfrm>
        </p:spPr>
        <p:txBody>
          <a:bodyPr/>
          <a:lstStyle/>
          <a:p>
            <a:pPr algn="just"/>
            <a:r>
              <a:rPr lang="en-GB" b="0" i="0" dirty="0">
                <a:solidFill>
                  <a:srgbClr val="202124"/>
                </a:solidFill>
                <a:effectLst/>
                <a:latin typeface="arial" panose="020B0604020202020204" pitchFamily="34" charset="0"/>
              </a:rPr>
              <a:t>The Windows Run box is a feature first introduced in Microsoft Windows 95 and included in all later versions of Window</a:t>
            </a:r>
            <a:endParaRPr lang="en-GB" i="0" dirty="0">
              <a:solidFill>
                <a:srgbClr val="202124"/>
              </a:solidFill>
              <a:effectLst/>
              <a:latin typeface="arial" panose="020B0604020202020204" pitchFamily="34" charset="0"/>
            </a:endParaRPr>
          </a:p>
          <a:p>
            <a:pPr algn="just"/>
            <a:r>
              <a:rPr lang="en-GB" i="0" dirty="0">
                <a:solidFill>
                  <a:srgbClr val="202124"/>
                </a:solidFill>
                <a:effectLst/>
                <a:latin typeface="arial" panose="020B0604020202020204" pitchFamily="34" charset="0"/>
              </a:rPr>
              <a:t>To access it, use the keyboard shortcut Windows key + R .</a:t>
            </a:r>
          </a:p>
          <a:p>
            <a:pPr algn="just"/>
            <a:r>
              <a:rPr lang="en-GB" i="0" dirty="0">
                <a:solidFill>
                  <a:srgbClr val="202124"/>
                </a:solidFill>
                <a:effectLst/>
                <a:latin typeface="arial" panose="020B0604020202020204" pitchFamily="34" charset="0"/>
              </a:rPr>
              <a:t>The Run command on an operating system such as Microsoft Windows and Unix-like systems is used to directly open an application or document whose path is known</a:t>
            </a:r>
          </a:p>
          <a:p>
            <a:pPr algn="just"/>
            <a:r>
              <a:rPr lang="en-GB" b="0" i="0" dirty="0">
                <a:solidFill>
                  <a:srgbClr val="202124"/>
                </a:solidFill>
                <a:effectLst/>
                <a:latin typeface="arial" panose="020B0604020202020204" pitchFamily="34" charset="0"/>
              </a:rPr>
              <a:t>It's kind of a shortcut to access windows services &amp; applications</a:t>
            </a:r>
          </a:p>
          <a:p>
            <a:pPr algn="just"/>
            <a:endParaRPr lang="en-GB" dirty="0"/>
          </a:p>
        </p:txBody>
      </p:sp>
      <p:sp>
        <p:nvSpPr>
          <p:cNvPr id="4" name="Date Placeholder 3">
            <a:extLst>
              <a:ext uri="{FF2B5EF4-FFF2-40B4-BE49-F238E27FC236}">
                <a16:creationId xmlns:a16="http://schemas.microsoft.com/office/drawing/2014/main" id="{B8AA856D-A5AF-46E4-82EC-0940E3E09A85}"/>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A986272B-4BD9-4CD1-BDA7-4FADB220A830}"/>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0DF6827F-6D87-4E16-AB48-D9F2898103D6}"/>
              </a:ext>
            </a:extLst>
          </p:cNvPr>
          <p:cNvPicPr>
            <a:picLocks noChangeAspect="1"/>
          </p:cNvPicPr>
          <p:nvPr/>
        </p:nvPicPr>
        <p:blipFill>
          <a:blip r:embed="rId2"/>
          <a:stretch>
            <a:fillRect/>
          </a:stretch>
        </p:blipFill>
        <p:spPr>
          <a:xfrm>
            <a:off x="4655840" y="150169"/>
            <a:ext cx="7200800" cy="2451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045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2A15E-E241-4D33-B261-141D966CF95D}"/>
              </a:ext>
            </a:extLst>
          </p:cNvPr>
          <p:cNvSpPr>
            <a:spLocks noGrp="1"/>
          </p:cNvSpPr>
          <p:nvPr>
            <p:ph type="title"/>
          </p:nvPr>
        </p:nvSpPr>
        <p:spPr/>
        <p:txBody>
          <a:bodyPr/>
          <a:lstStyle/>
          <a:p>
            <a:r>
              <a:rPr lang="en-GB" dirty="0"/>
              <a:t>Files</a:t>
            </a:r>
          </a:p>
        </p:txBody>
      </p:sp>
      <p:sp>
        <p:nvSpPr>
          <p:cNvPr id="3" name="Content Placeholder 2">
            <a:extLst>
              <a:ext uri="{FF2B5EF4-FFF2-40B4-BE49-F238E27FC236}">
                <a16:creationId xmlns:a16="http://schemas.microsoft.com/office/drawing/2014/main" id="{E28601C6-0D15-4466-8E78-1C5AB072BF7C}"/>
              </a:ext>
            </a:extLst>
          </p:cNvPr>
          <p:cNvSpPr>
            <a:spLocks noGrp="1"/>
          </p:cNvSpPr>
          <p:nvPr>
            <p:ph idx="1"/>
          </p:nvPr>
        </p:nvSpPr>
        <p:spPr>
          <a:xfrm>
            <a:off x="838200" y="1825625"/>
            <a:ext cx="7562056" cy="4351338"/>
          </a:xfrm>
        </p:spPr>
        <p:txBody>
          <a:bodyPr/>
          <a:lstStyle/>
          <a:p>
            <a:pPr algn="just"/>
            <a:r>
              <a:rPr lang="en-GB" dirty="0">
                <a:solidFill>
                  <a:srgbClr val="202124"/>
                </a:solidFill>
                <a:latin typeface="arial" panose="020B0604020202020204" pitchFamily="34" charset="0"/>
              </a:rPr>
              <a:t>F</a:t>
            </a:r>
            <a:r>
              <a:rPr lang="en-GB" i="0" dirty="0">
                <a:solidFill>
                  <a:srgbClr val="202124"/>
                </a:solidFill>
                <a:effectLst/>
                <a:latin typeface="arial" panose="020B0604020202020204" pitchFamily="34" charset="0"/>
              </a:rPr>
              <a:t>ile is a collection or group of interlinked data and information</a:t>
            </a:r>
          </a:p>
          <a:p>
            <a:pPr algn="just"/>
            <a:r>
              <a:rPr lang="en-GB" b="0" i="0" dirty="0">
                <a:solidFill>
                  <a:srgbClr val="000000"/>
                </a:solidFill>
                <a:effectLst/>
                <a:latin typeface="Arial" panose="020B0604020202020204" pitchFamily="34" charset="0"/>
              </a:rPr>
              <a:t>Files have extensions to identify their type but folders do not have extensions</a:t>
            </a:r>
          </a:p>
          <a:p>
            <a:pPr algn="just"/>
            <a:r>
              <a:rPr lang="en-GB" dirty="0">
                <a:solidFill>
                  <a:srgbClr val="000000"/>
                </a:solidFill>
                <a:latin typeface="Arial" panose="020B0604020202020204" pitchFamily="34" charset="0"/>
              </a:rPr>
              <a:t>File extension cab be .</a:t>
            </a:r>
            <a:r>
              <a:rPr lang="en-GB" dirty="0" err="1">
                <a:solidFill>
                  <a:srgbClr val="000000"/>
                </a:solidFill>
                <a:latin typeface="Arial" panose="020B0604020202020204" pitchFamily="34" charset="0"/>
              </a:rPr>
              <a:t>cpp</a:t>
            </a:r>
            <a:r>
              <a:rPr lang="en-GB" dirty="0">
                <a:solidFill>
                  <a:srgbClr val="000000"/>
                </a:solidFill>
                <a:latin typeface="Arial" panose="020B0604020202020204" pitchFamily="34" charset="0"/>
              </a:rPr>
              <a:t> .jpg .xml .java </a:t>
            </a:r>
            <a:r>
              <a:rPr lang="en-GB" dirty="0" err="1">
                <a:solidFill>
                  <a:srgbClr val="000000"/>
                </a:solidFill>
                <a:latin typeface="Arial" panose="020B0604020202020204" pitchFamily="34" charset="0"/>
              </a:rPr>
              <a:t>etcs</a:t>
            </a:r>
            <a:endParaRPr lang="en-GB" i="0" dirty="0">
              <a:solidFill>
                <a:srgbClr val="202124"/>
              </a:solidFill>
              <a:effectLst/>
              <a:latin typeface="arial" panose="020B0604020202020204" pitchFamily="34" charset="0"/>
            </a:endParaRPr>
          </a:p>
          <a:p>
            <a:pPr algn="just"/>
            <a:endParaRPr lang="en-GB" dirty="0"/>
          </a:p>
        </p:txBody>
      </p:sp>
      <p:sp>
        <p:nvSpPr>
          <p:cNvPr id="4" name="Date Placeholder 3">
            <a:extLst>
              <a:ext uri="{FF2B5EF4-FFF2-40B4-BE49-F238E27FC236}">
                <a16:creationId xmlns:a16="http://schemas.microsoft.com/office/drawing/2014/main" id="{450542C7-1673-4D02-844C-BB51F04BC554}"/>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B0F1652E-0F13-42D4-8A41-DFAF51AFA25B}"/>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F6502935-35FA-4439-AD34-6CE8E3C0CD27}"/>
              </a:ext>
            </a:extLst>
          </p:cNvPr>
          <p:cNvPicPr>
            <a:picLocks noChangeAspect="1"/>
          </p:cNvPicPr>
          <p:nvPr/>
        </p:nvPicPr>
        <p:blipFill>
          <a:blip r:embed="rId2"/>
          <a:stretch>
            <a:fillRect/>
          </a:stretch>
        </p:blipFill>
        <p:spPr>
          <a:xfrm>
            <a:off x="8400256" y="188639"/>
            <a:ext cx="3343275" cy="6532835"/>
          </a:xfrm>
          <a:prstGeom prst="rect">
            <a:avLst/>
          </a:prstGeom>
        </p:spPr>
      </p:pic>
    </p:spTree>
    <p:extLst>
      <p:ext uri="{BB962C8B-B14F-4D97-AF65-F5344CB8AC3E}">
        <p14:creationId xmlns:p14="http://schemas.microsoft.com/office/powerpoint/2010/main" val="2243839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0A0E-3C7F-4B2A-A4C7-ABC19D3BD2BC}"/>
              </a:ext>
            </a:extLst>
          </p:cNvPr>
          <p:cNvSpPr>
            <a:spLocks noGrp="1"/>
          </p:cNvSpPr>
          <p:nvPr>
            <p:ph type="title"/>
          </p:nvPr>
        </p:nvSpPr>
        <p:spPr/>
        <p:txBody>
          <a:bodyPr/>
          <a:lstStyle/>
          <a:p>
            <a:r>
              <a:rPr lang="en-GB" dirty="0"/>
              <a:t>Folder </a:t>
            </a:r>
          </a:p>
        </p:txBody>
      </p:sp>
      <p:sp>
        <p:nvSpPr>
          <p:cNvPr id="3" name="Content Placeholder 2">
            <a:extLst>
              <a:ext uri="{FF2B5EF4-FFF2-40B4-BE49-F238E27FC236}">
                <a16:creationId xmlns:a16="http://schemas.microsoft.com/office/drawing/2014/main" id="{5EF36FC8-6ACC-436E-985A-0BB4BE6EFDCE}"/>
              </a:ext>
            </a:extLst>
          </p:cNvPr>
          <p:cNvSpPr>
            <a:spLocks noGrp="1"/>
          </p:cNvSpPr>
          <p:nvPr>
            <p:ph idx="1"/>
          </p:nvPr>
        </p:nvSpPr>
        <p:spPr/>
        <p:txBody>
          <a:bodyPr/>
          <a:lstStyle/>
          <a:p>
            <a:r>
              <a:rPr lang="en-GB" dirty="0">
                <a:solidFill>
                  <a:srgbClr val="202124"/>
                </a:solidFill>
                <a:latin typeface="arial" panose="020B0604020202020204" pitchFamily="34" charset="0"/>
              </a:rPr>
              <a:t>F</a:t>
            </a:r>
            <a:r>
              <a:rPr lang="en-GB" i="0" dirty="0">
                <a:solidFill>
                  <a:srgbClr val="202124"/>
                </a:solidFill>
                <a:effectLst/>
                <a:latin typeface="arial" panose="020B0604020202020204" pitchFamily="34" charset="0"/>
              </a:rPr>
              <a:t>older is a container used to store files and subfolders</a:t>
            </a:r>
          </a:p>
          <a:p>
            <a:r>
              <a:rPr lang="en-GB" i="0" dirty="0">
                <a:solidFill>
                  <a:srgbClr val="202124"/>
                </a:solidFill>
                <a:effectLst/>
                <a:latin typeface="arial" panose="020B0604020202020204" pitchFamily="34" charset="0"/>
              </a:rPr>
              <a:t>F:\Study Material\Grade XI XII Slides</a:t>
            </a:r>
            <a:endParaRPr lang="en-GB" dirty="0">
              <a:solidFill>
                <a:srgbClr val="202124"/>
              </a:solidFill>
              <a:latin typeface="arial" panose="020B0604020202020204" pitchFamily="34" charset="0"/>
            </a:endParaRPr>
          </a:p>
          <a:p>
            <a:r>
              <a:rPr lang="en-GB" i="0" dirty="0">
                <a:solidFill>
                  <a:srgbClr val="202124"/>
                </a:solidFill>
                <a:effectLst/>
                <a:latin typeface="arial" panose="020B0604020202020204" pitchFamily="34" charset="0"/>
              </a:rPr>
              <a:t>We need to uniquely give name to folders</a:t>
            </a:r>
          </a:p>
          <a:p>
            <a:r>
              <a:rPr lang="en-GB" b="0" i="0" dirty="0">
                <a:solidFill>
                  <a:srgbClr val="000000"/>
                </a:solidFill>
                <a:effectLst/>
                <a:latin typeface="Arial" panose="020B0604020202020204" pitchFamily="34" charset="0"/>
              </a:rPr>
              <a:t>Folders are allowed to be shared on the network</a:t>
            </a:r>
          </a:p>
          <a:p>
            <a:endParaRPr lang="en-GB" i="0" dirty="0">
              <a:solidFill>
                <a:srgbClr val="202124"/>
              </a:solidFill>
              <a:effectLst/>
              <a:latin typeface="arial" panose="020B0604020202020204" pitchFamily="34" charset="0"/>
            </a:endParaRPr>
          </a:p>
          <a:p>
            <a:endParaRPr lang="en-GB" dirty="0"/>
          </a:p>
        </p:txBody>
      </p:sp>
      <p:sp>
        <p:nvSpPr>
          <p:cNvPr id="4" name="Date Placeholder 3">
            <a:extLst>
              <a:ext uri="{FF2B5EF4-FFF2-40B4-BE49-F238E27FC236}">
                <a16:creationId xmlns:a16="http://schemas.microsoft.com/office/drawing/2014/main" id="{F7F3665E-57E0-4138-8AF5-7FCE0D1E80E2}"/>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DDFE918E-CD29-4B74-A8DD-ABD65EEFFC54}"/>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4A808F8E-E210-4957-8589-EC351CAF0E9B}"/>
              </a:ext>
            </a:extLst>
          </p:cNvPr>
          <p:cNvPicPr>
            <a:picLocks noChangeAspect="1"/>
          </p:cNvPicPr>
          <p:nvPr/>
        </p:nvPicPr>
        <p:blipFill>
          <a:blip r:embed="rId2"/>
          <a:stretch>
            <a:fillRect/>
          </a:stretch>
        </p:blipFill>
        <p:spPr>
          <a:xfrm>
            <a:off x="2927648" y="243681"/>
            <a:ext cx="8640960" cy="1514475"/>
          </a:xfrm>
          <a:prstGeom prst="rect">
            <a:avLst/>
          </a:prstGeom>
        </p:spPr>
      </p:pic>
    </p:spTree>
    <p:extLst>
      <p:ext uri="{BB962C8B-B14F-4D97-AF65-F5344CB8AC3E}">
        <p14:creationId xmlns:p14="http://schemas.microsoft.com/office/powerpoint/2010/main" val="1269937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DA98-9A6A-4DD7-80E5-A16A809F08EE}"/>
              </a:ext>
            </a:extLst>
          </p:cNvPr>
          <p:cNvSpPr>
            <a:spLocks noGrp="1"/>
          </p:cNvSpPr>
          <p:nvPr>
            <p:ph type="title"/>
          </p:nvPr>
        </p:nvSpPr>
        <p:spPr/>
        <p:txBody>
          <a:bodyPr/>
          <a:lstStyle/>
          <a:p>
            <a:r>
              <a:rPr lang="en-GB" dirty="0"/>
              <a:t>My Document</a:t>
            </a:r>
          </a:p>
        </p:txBody>
      </p:sp>
      <p:sp>
        <p:nvSpPr>
          <p:cNvPr id="3" name="Content Placeholder 2">
            <a:extLst>
              <a:ext uri="{FF2B5EF4-FFF2-40B4-BE49-F238E27FC236}">
                <a16:creationId xmlns:a16="http://schemas.microsoft.com/office/drawing/2014/main" id="{F993BACD-E9FF-4AFF-846D-3FC3746700BB}"/>
              </a:ext>
            </a:extLst>
          </p:cNvPr>
          <p:cNvSpPr>
            <a:spLocks noGrp="1"/>
          </p:cNvSpPr>
          <p:nvPr>
            <p:ph idx="1"/>
          </p:nvPr>
        </p:nvSpPr>
        <p:spPr>
          <a:xfrm>
            <a:off x="623392" y="1690688"/>
            <a:ext cx="6624736" cy="4351338"/>
          </a:xfrm>
        </p:spPr>
        <p:txBody>
          <a:bodyPr/>
          <a:lstStyle/>
          <a:p>
            <a:pPr algn="just"/>
            <a:r>
              <a:rPr lang="en-GB" dirty="0"/>
              <a:t>It’s a default folder where our documents are saved</a:t>
            </a:r>
          </a:p>
          <a:p>
            <a:pPr algn="just"/>
            <a:r>
              <a:rPr lang="en-GB" dirty="0"/>
              <a:t>We store some personal files documents and other files</a:t>
            </a:r>
          </a:p>
          <a:p>
            <a:pPr algn="just"/>
            <a:r>
              <a:rPr lang="en-GB" dirty="0"/>
              <a:t>If we have to change OS then this all files will be delete because its all stored on C Drive</a:t>
            </a:r>
          </a:p>
        </p:txBody>
      </p:sp>
      <p:sp>
        <p:nvSpPr>
          <p:cNvPr id="4" name="Date Placeholder 3">
            <a:extLst>
              <a:ext uri="{FF2B5EF4-FFF2-40B4-BE49-F238E27FC236}">
                <a16:creationId xmlns:a16="http://schemas.microsoft.com/office/drawing/2014/main" id="{B3C20342-633E-4BD9-B6C2-636A2F23CF48}"/>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47205A58-68EB-4637-B6CF-CAEB0FE7B2F4}"/>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944221EC-5A78-407C-B023-F56A871C09A3}"/>
              </a:ext>
            </a:extLst>
          </p:cNvPr>
          <p:cNvPicPr>
            <a:picLocks noChangeAspect="1"/>
          </p:cNvPicPr>
          <p:nvPr/>
        </p:nvPicPr>
        <p:blipFill>
          <a:blip r:embed="rId2"/>
          <a:stretch>
            <a:fillRect/>
          </a:stretch>
        </p:blipFill>
        <p:spPr>
          <a:xfrm>
            <a:off x="7392144" y="0"/>
            <a:ext cx="4799855" cy="6856326"/>
          </a:xfrm>
          <a:prstGeom prst="rect">
            <a:avLst/>
          </a:prstGeom>
        </p:spPr>
      </p:pic>
    </p:spTree>
    <p:extLst>
      <p:ext uri="{BB962C8B-B14F-4D97-AF65-F5344CB8AC3E}">
        <p14:creationId xmlns:p14="http://schemas.microsoft.com/office/powerpoint/2010/main" val="968511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B027-5C71-485E-8284-5A724FC7EAAF}"/>
              </a:ext>
            </a:extLst>
          </p:cNvPr>
          <p:cNvSpPr>
            <a:spLocks noGrp="1"/>
          </p:cNvSpPr>
          <p:nvPr>
            <p:ph type="title"/>
          </p:nvPr>
        </p:nvSpPr>
        <p:spPr/>
        <p:txBody>
          <a:bodyPr/>
          <a:lstStyle/>
          <a:p>
            <a:r>
              <a:rPr lang="en-GB" dirty="0"/>
              <a:t>My Computer </a:t>
            </a:r>
          </a:p>
        </p:txBody>
      </p:sp>
      <p:sp>
        <p:nvSpPr>
          <p:cNvPr id="3" name="Content Placeholder 2">
            <a:extLst>
              <a:ext uri="{FF2B5EF4-FFF2-40B4-BE49-F238E27FC236}">
                <a16:creationId xmlns:a16="http://schemas.microsoft.com/office/drawing/2014/main" id="{CBCE6664-C09E-4949-A942-1765AFBD35DA}"/>
              </a:ext>
            </a:extLst>
          </p:cNvPr>
          <p:cNvSpPr>
            <a:spLocks noGrp="1"/>
          </p:cNvSpPr>
          <p:nvPr>
            <p:ph idx="1"/>
          </p:nvPr>
        </p:nvSpPr>
        <p:spPr/>
        <p:txBody>
          <a:bodyPr/>
          <a:lstStyle/>
          <a:p>
            <a:pPr algn="just"/>
            <a:r>
              <a:rPr lang="en-GB" i="0" dirty="0">
                <a:solidFill>
                  <a:srgbClr val="202124"/>
                </a:solidFill>
                <a:effectLst/>
                <a:latin typeface="arial" panose="020B0604020202020204" pitchFamily="34" charset="0"/>
              </a:rPr>
              <a:t>My Computer is seen on the Microsoft Windows computers which allows the user to access the local drives, such as the local disk, also known as the C: Drive</a:t>
            </a:r>
          </a:p>
          <a:p>
            <a:pPr algn="just"/>
            <a:r>
              <a:rPr lang="en-GB" b="0" i="0" dirty="0">
                <a:solidFill>
                  <a:srgbClr val="202124"/>
                </a:solidFill>
                <a:effectLst/>
                <a:latin typeface="arial" panose="020B0604020202020204" pitchFamily="34" charset="0"/>
              </a:rPr>
              <a:t>My computer also lets the user access My Documents and other files</a:t>
            </a:r>
            <a:endParaRPr lang="en-GB" b="0" dirty="0">
              <a:solidFill>
                <a:srgbClr val="202124"/>
              </a:solidFill>
              <a:latin typeface="arial" panose="020B0604020202020204" pitchFamily="34" charset="0"/>
            </a:endParaRPr>
          </a:p>
          <a:p>
            <a:pPr algn="just"/>
            <a:r>
              <a:rPr lang="en-GB" b="0" i="0" dirty="0">
                <a:solidFill>
                  <a:srgbClr val="202122"/>
                </a:solidFill>
                <a:effectLst/>
                <a:latin typeface="Arial" panose="020B0604020202020204" pitchFamily="34" charset="0"/>
              </a:rPr>
              <a:t> My Computer folder is a gateway to all the data stored on the computer, attached devices, and the network -- as well as a shortcut to most of your system information</a:t>
            </a:r>
            <a:endParaRPr lang="en-GB" dirty="0"/>
          </a:p>
        </p:txBody>
      </p:sp>
      <p:sp>
        <p:nvSpPr>
          <p:cNvPr id="4" name="Date Placeholder 3">
            <a:extLst>
              <a:ext uri="{FF2B5EF4-FFF2-40B4-BE49-F238E27FC236}">
                <a16:creationId xmlns:a16="http://schemas.microsoft.com/office/drawing/2014/main" id="{5EB4CCBB-2C8A-481E-9E10-F15623324B71}"/>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9E025750-49C7-45FA-9614-4499AB858686}"/>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D1D9F1A6-2C4F-40AB-B5E4-C77E71CAE8DD}"/>
              </a:ext>
            </a:extLst>
          </p:cNvPr>
          <p:cNvPicPr>
            <a:picLocks noChangeAspect="1"/>
          </p:cNvPicPr>
          <p:nvPr/>
        </p:nvPicPr>
        <p:blipFill>
          <a:blip r:embed="rId2"/>
          <a:stretch>
            <a:fillRect/>
          </a:stretch>
        </p:blipFill>
        <p:spPr>
          <a:xfrm>
            <a:off x="6693886" y="3861048"/>
            <a:ext cx="5583692" cy="3139294"/>
          </a:xfrm>
          <a:prstGeom prst="rect">
            <a:avLst/>
          </a:prstGeom>
        </p:spPr>
      </p:pic>
    </p:spTree>
    <p:extLst>
      <p:ext uri="{BB962C8B-B14F-4D97-AF65-F5344CB8AC3E}">
        <p14:creationId xmlns:p14="http://schemas.microsoft.com/office/powerpoint/2010/main" val="1427531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2F49-B497-495C-8379-27C66DD91961}"/>
              </a:ext>
            </a:extLst>
          </p:cNvPr>
          <p:cNvSpPr>
            <a:spLocks noGrp="1"/>
          </p:cNvSpPr>
          <p:nvPr>
            <p:ph type="title"/>
          </p:nvPr>
        </p:nvSpPr>
        <p:spPr/>
        <p:txBody>
          <a:bodyPr/>
          <a:lstStyle/>
          <a:p>
            <a:r>
              <a:rPr lang="en-GB" dirty="0"/>
              <a:t>File Explorer</a:t>
            </a:r>
          </a:p>
        </p:txBody>
      </p:sp>
      <p:sp>
        <p:nvSpPr>
          <p:cNvPr id="3" name="Content Placeholder 2">
            <a:extLst>
              <a:ext uri="{FF2B5EF4-FFF2-40B4-BE49-F238E27FC236}">
                <a16:creationId xmlns:a16="http://schemas.microsoft.com/office/drawing/2014/main" id="{1E577916-AEC4-445E-9001-0D619746F7E0}"/>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DECD9248-D534-483B-A184-EE9F9BD55D88}"/>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740E4EC1-9227-4B80-BF38-56BEBEE92B30}"/>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1BB1BB68-390E-4AF9-8465-27742831EC9E}"/>
              </a:ext>
            </a:extLst>
          </p:cNvPr>
          <p:cNvPicPr>
            <a:picLocks noChangeAspect="1"/>
          </p:cNvPicPr>
          <p:nvPr/>
        </p:nvPicPr>
        <p:blipFill>
          <a:blip r:embed="rId2"/>
          <a:stretch>
            <a:fillRect/>
          </a:stretch>
        </p:blipFill>
        <p:spPr>
          <a:xfrm>
            <a:off x="70944" y="1452765"/>
            <a:ext cx="12192000" cy="5165638"/>
          </a:xfrm>
          <a:prstGeom prst="rect">
            <a:avLst/>
          </a:prstGeom>
        </p:spPr>
      </p:pic>
      <p:sp>
        <p:nvSpPr>
          <p:cNvPr id="8" name="Rectangle: Rounded Corners 7">
            <a:extLst>
              <a:ext uri="{FF2B5EF4-FFF2-40B4-BE49-F238E27FC236}">
                <a16:creationId xmlns:a16="http://schemas.microsoft.com/office/drawing/2014/main" id="{333FE3D5-4E1D-453F-A4C6-B89A2A85DB59}"/>
              </a:ext>
            </a:extLst>
          </p:cNvPr>
          <p:cNvSpPr/>
          <p:nvPr/>
        </p:nvSpPr>
        <p:spPr>
          <a:xfrm>
            <a:off x="154124" y="4447232"/>
            <a:ext cx="136815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Navigation Pane</a:t>
            </a:r>
          </a:p>
        </p:txBody>
      </p:sp>
      <p:sp>
        <p:nvSpPr>
          <p:cNvPr id="9" name="Rectangle: Rounded Corners 8">
            <a:extLst>
              <a:ext uri="{FF2B5EF4-FFF2-40B4-BE49-F238E27FC236}">
                <a16:creationId xmlns:a16="http://schemas.microsoft.com/office/drawing/2014/main" id="{E339C594-066C-49A0-AB53-C1EBAD705DCB}"/>
              </a:ext>
            </a:extLst>
          </p:cNvPr>
          <p:cNvSpPr/>
          <p:nvPr/>
        </p:nvSpPr>
        <p:spPr>
          <a:xfrm>
            <a:off x="7824192" y="2060847"/>
            <a:ext cx="1728192" cy="520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File Explorer</a:t>
            </a:r>
          </a:p>
          <a:p>
            <a:pPr algn="ctr"/>
            <a:r>
              <a:rPr lang="en-GB" dirty="0"/>
              <a:t>Ribbon</a:t>
            </a:r>
          </a:p>
        </p:txBody>
      </p:sp>
      <p:sp>
        <p:nvSpPr>
          <p:cNvPr id="10" name="Rectangle: Rounded Corners 9">
            <a:extLst>
              <a:ext uri="{FF2B5EF4-FFF2-40B4-BE49-F238E27FC236}">
                <a16:creationId xmlns:a16="http://schemas.microsoft.com/office/drawing/2014/main" id="{99716728-C3A4-45B1-9700-C93D650CE2BC}"/>
              </a:ext>
            </a:extLst>
          </p:cNvPr>
          <p:cNvSpPr/>
          <p:nvPr/>
        </p:nvSpPr>
        <p:spPr>
          <a:xfrm>
            <a:off x="3174504" y="2321114"/>
            <a:ext cx="1728192" cy="563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Frequently Used Folder</a:t>
            </a:r>
          </a:p>
        </p:txBody>
      </p:sp>
      <p:sp>
        <p:nvSpPr>
          <p:cNvPr id="12" name="Rectangle: Rounded Corners 11">
            <a:extLst>
              <a:ext uri="{FF2B5EF4-FFF2-40B4-BE49-F238E27FC236}">
                <a16:creationId xmlns:a16="http://schemas.microsoft.com/office/drawing/2014/main" id="{D98CBBB4-F907-4157-B915-55C2A7CAD3AC}"/>
              </a:ext>
            </a:extLst>
          </p:cNvPr>
          <p:cNvSpPr/>
          <p:nvPr/>
        </p:nvSpPr>
        <p:spPr>
          <a:xfrm>
            <a:off x="3103599" y="5013176"/>
            <a:ext cx="1728192" cy="392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Recent Files</a:t>
            </a:r>
          </a:p>
        </p:txBody>
      </p:sp>
    </p:spTree>
    <p:extLst>
      <p:ext uri="{BB962C8B-B14F-4D97-AF65-F5344CB8AC3E}">
        <p14:creationId xmlns:p14="http://schemas.microsoft.com/office/powerpoint/2010/main" val="872594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48646-2E2D-4FEB-9309-0B1FF53CF3D7}"/>
              </a:ext>
            </a:extLst>
          </p:cNvPr>
          <p:cNvSpPr>
            <a:spLocks noGrp="1"/>
          </p:cNvSpPr>
          <p:nvPr>
            <p:ph type="title"/>
          </p:nvPr>
        </p:nvSpPr>
        <p:spPr/>
        <p:txBody>
          <a:bodyPr/>
          <a:lstStyle/>
          <a:p>
            <a:r>
              <a:rPr lang="en-GB" dirty="0"/>
              <a:t>File Explorer</a:t>
            </a:r>
          </a:p>
        </p:txBody>
      </p:sp>
      <p:sp>
        <p:nvSpPr>
          <p:cNvPr id="3" name="Content Placeholder 2">
            <a:extLst>
              <a:ext uri="{FF2B5EF4-FFF2-40B4-BE49-F238E27FC236}">
                <a16:creationId xmlns:a16="http://schemas.microsoft.com/office/drawing/2014/main" id="{80D59ABB-299A-44AA-879F-482B0350074E}"/>
              </a:ext>
            </a:extLst>
          </p:cNvPr>
          <p:cNvSpPr>
            <a:spLocks noGrp="1"/>
          </p:cNvSpPr>
          <p:nvPr>
            <p:ph idx="1"/>
          </p:nvPr>
        </p:nvSpPr>
        <p:spPr/>
        <p:txBody>
          <a:bodyPr/>
          <a:lstStyle/>
          <a:p>
            <a:pPr algn="just"/>
            <a:r>
              <a:rPr lang="en-GB" dirty="0"/>
              <a:t>At menu bar we get many options like copy paste or hide the file/folder</a:t>
            </a:r>
          </a:p>
          <a:p>
            <a:pPr algn="just"/>
            <a:r>
              <a:rPr lang="en-GB" dirty="0"/>
              <a:t>We can change our layouts </a:t>
            </a:r>
          </a:p>
          <a:p>
            <a:pPr algn="just"/>
            <a:r>
              <a:rPr lang="en-GB" dirty="0"/>
              <a:t>By the file explorer we can get into any destination where our files are located and we can do various actions</a:t>
            </a:r>
          </a:p>
          <a:p>
            <a:pPr algn="just"/>
            <a:endParaRPr lang="en-GB" dirty="0"/>
          </a:p>
        </p:txBody>
      </p:sp>
      <p:sp>
        <p:nvSpPr>
          <p:cNvPr id="4" name="Date Placeholder 3">
            <a:extLst>
              <a:ext uri="{FF2B5EF4-FFF2-40B4-BE49-F238E27FC236}">
                <a16:creationId xmlns:a16="http://schemas.microsoft.com/office/drawing/2014/main" id="{3695F176-E411-4B59-AFAD-BE110679BF74}"/>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B638DAC6-E48F-4A49-B261-814972B59B24}"/>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6ACAA1D3-1457-4BFB-9817-68437C127C10}"/>
              </a:ext>
            </a:extLst>
          </p:cNvPr>
          <p:cNvPicPr>
            <a:picLocks noChangeAspect="1"/>
          </p:cNvPicPr>
          <p:nvPr/>
        </p:nvPicPr>
        <p:blipFill>
          <a:blip r:embed="rId2"/>
          <a:stretch>
            <a:fillRect/>
          </a:stretch>
        </p:blipFill>
        <p:spPr>
          <a:xfrm>
            <a:off x="370857" y="4181450"/>
            <a:ext cx="11446743" cy="10477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A302C755-BC54-40FF-B574-DC5A10B4B146}"/>
              </a:ext>
            </a:extLst>
          </p:cNvPr>
          <p:cNvPicPr>
            <a:picLocks noChangeAspect="1"/>
          </p:cNvPicPr>
          <p:nvPr/>
        </p:nvPicPr>
        <p:blipFill>
          <a:blip r:embed="rId3"/>
          <a:stretch>
            <a:fillRect/>
          </a:stretch>
        </p:blipFill>
        <p:spPr>
          <a:xfrm>
            <a:off x="372628" y="5391821"/>
            <a:ext cx="11446743" cy="1085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1777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F2E1-5D68-481C-9C62-DBFBBF10BED3}"/>
              </a:ext>
            </a:extLst>
          </p:cNvPr>
          <p:cNvSpPr>
            <a:spLocks noGrp="1"/>
          </p:cNvSpPr>
          <p:nvPr>
            <p:ph type="title"/>
          </p:nvPr>
        </p:nvSpPr>
        <p:spPr/>
        <p:txBody>
          <a:bodyPr/>
          <a:lstStyle/>
          <a:p>
            <a:r>
              <a:rPr lang="en-GB" dirty="0"/>
              <a:t>Creating Deleting or Renaming Folder</a:t>
            </a:r>
          </a:p>
        </p:txBody>
      </p:sp>
      <p:sp>
        <p:nvSpPr>
          <p:cNvPr id="4" name="Date Placeholder 3">
            <a:extLst>
              <a:ext uri="{FF2B5EF4-FFF2-40B4-BE49-F238E27FC236}">
                <a16:creationId xmlns:a16="http://schemas.microsoft.com/office/drawing/2014/main" id="{5D387A6C-DC05-4323-AE32-12C6653CD93F}"/>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5833A26A-0368-4E07-A393-BC969381423E}"/>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FF5BA618-1ABD-4A94-A1D6-CCF9A236A54A}"/>
              </a:ext>
            </a:extLst>
          </p:cNvPr>
          <p:cNvPicPr>
            <a:picLocks noChangeAspect="1"/>
          </p:cNvPicPr>
          <p:nvPr/>
        </p:nvPicPr>
        <p:blipFill>
          <a:blip r:embed="rId2"/>
          <a:stretch>
            <a:fillRect/>
          </a:stretch>
        </p:blipFill>
        <p:spPr>
          <a:xfrm>
            <a:off x="335360" y="1658324"/>
            <a:ext cx="5524500" cy="3752850"/>
          </a:xfrm>
          <a:prstGeom prst="rect">
            <a:avLst/>
          </a:prstGeom>
        </p:spPr>
      </p:pic>
      <p:pic>
        <p:nvPicPr>
          <p:cNvPr id="9" name="Picture 8">
            <a:extLst>
              <a:ext uri="{FF2B5EF4-FFF2-40B4-BE49-F238E27FC236}">
                <a16:creationId xmlns:a16="http://schemas.microsoft.com/office/drawing/2014/main" id="{4F2881CF-9752-4CC8-9B88-91F53CD6B91B}"/>
              </a:ext>
            </a:extLst>
          </p:cNvPr>
          <p:cNvPicPr>
            <a:picLocks noChangeAspect="1"/>
          </p:cNvPicPr>
          <p:nvPr/>
        </p:nvPicPr>
        <p:blipFill>
          <a:blip r:embed="rId3"/>
          <a:stretch>
            <a:fillRect/>
          </a:stretch>
        </p:blipFill>
        <p:spPr>
          <a:xfrm>
            <a:off x="8544272" y="1712679"/>
            <a:ext cx="3190875" cy="4391025"/>
          </a:xfrm>
          <a:prstGeom prst="rect">
            <a:avLst/>
          </a:prstGeom>
        </p:spPr>
      </p:pic>
    </p:spTree>
    <p:extLst>
      <p:ext uri="{BB962C8B-B14F-4D97-AF65-F5344CB8AC3E}">
        <p14:creationId xmlns:p14="http://schemas.microsoft.com/office/powerpoint/2010/main" val="2727211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42B966-D6F6-4980-9E40-06E588A28930}"/>
              </a:ext>
            </a:extLst>
          </p:cNvPr>
          <p:cNvSpPr>
            <a:spLocks noGrp="1"/>
          </p:cNvSpPr>
          <p:nvPr>
            <p:ph type="body" idx="1"/>
          </p:nvPr>
        </p:nvSpPr>
        <p:spPr>
          <a:xfrm>
            <a:off x="814014" y="167482"/>
            <a:ext cx="5157787" cy="823912"/>
          </a:xfrm>
        </p:spPr>
        <p:txBody>
          <a:bodyPr/>
          <a:lstStyle/>
          <a:p>
            <a:r>
              <a:rPr lang="en-GB" dirty="0"/>
              <a:t>Move </a:t>
            </a:r>
          </a:p>
        </p:txBody>
      </p:sp>
      <p:sp>
        <p:nvSpPr>
          <p:cNvPr id="4" name="Content Placeholder 3">
            <a:extLst>
              <a:ext uri="{FF2B5EF4-FFF2-40B4-BE49-F238E27FC236}">
                <a16:creationId xmlns:a16="http://schemas.microsoft.com/office/drawing/2014/main" id="{D8F75527-35D5-49BC-8BC4-658D0ECA8915}"/>
              </a:ext>
            </a:extLst>
          </p:cNvPr>
          <p:cNvSpPr>
            <a:spLocks noGrp="1"/>
          </p:cNvSpPr>
          <p:nvPr>
            <p:ph sz="half" idx="2"/>
          </p:nvPr>
        </p:nvSpPr>
        <p:spPr>
          <a:xfrm>
            <a:off x="814013" y="1158080"/>
            <a:ext cx="5157787" cy="5198269"/>
          </a:xfrm>
        </p:spPr>
        <p:txBody>
          <a:bodyPr>
            <a:normAutofit fontScale="92500" lnSpcReduction="20000"/>
          </a:bodyPr>
          <a:lstStyle/>
          <a:p>
            <a:pPr marL="514350" indent="-514350">
              <a:buFont typeface="+mj-lt"/>
              <a:buAutoNum type="arabicPeriod"/>
            </a:pPr>
            <a:r>
              <a:rPr lang="en-GB" dirty="0"/>
              <a:t>Select the file or folder</a:t>
            </a:r>
          </a:p>
          <a:p>
            <a:pPr marL="514350" indent="-514350">
              <a:buFont typeface="+mj-lt"/>
              <a:buAutoNum type="arabicPeriod"/>
            </a:pPr>
            <a:r>
              <a:rPr lang="en-GB" dirty="0"/>
              <a:t>Select Home tab and choose “Move to” tab</a:t>
            </a:r>
          </a:p>
          <a:p>
            <a:pPr marL="514350" indent="-514350">
              <a:buFont typeface="+mj-lt"/>
              <a:buAutoNum type="arabicPeriod"/>
            </a:pPr>
            <a:r>
              <a:rPr lang="en-GB" dirty="0"/>
              <a:t>Choose the location using navigation </a:t>
            </a:r>
          </a:p>
          <a:p>
            <a:pPr marL="514350" indent="-514350">
              <a:buFont typeface="+mj-lt"/>
              <a:buAutoNum type="arabicPeriod"/>
            </a:pPr>
            <a:r>
              <a:rPr lang="en-GB" dirty="0"/>
              <a:t>Click on Move Button</a:t>
            </a:r>
          </a:p>
          <a:p>
            <a:pPr marL="0" indent="0">
              <a:buNone/>
            </a:pPr>
            <a:r>
              <a:rPr lang="en-GB" dirty="0"/>
              <a:t>		Or,</a:t>
            </a:r>
          </a:p>
          <a:p>
            <a:pPr marL="514350" indent="-514350">
              <a:buFont typeface="+mj-lt"/>
              <a:buAutoNum type="arabicPeriod"/>
            </a:pPr>
            <a:r>
              <a:rPr lang="en-GB" dirty="0"/>
              <a:t>Select the file or Folder</a:t>
            </a:r>
          </a:p>
          <a:p>
            <a:pPr marL="514350" indent="-514350">
              <a:buFont typeface="+mj-lt"/>
              <a:buAutoNum type="arabicPeriod"/>
            </a:pPr>
            <a:r>
              <a:rPr lang="en-GB" dirty="0"/>
              <a:t>Right click on mouse and select Move</a:t>
            </a:r>
          </a:p>
          <a:p>
            <a:pPr marL="514350" indent="-514350">
              <a:buFont typeface="+mj-lt"/>
              <a:buAutoNum type="arabicPeriod"/>
            </a:pPr>
            <a:r>
              <a:rPr lang="en-GB" dirty="0"/>
              <a:t>Go to folder where we want to paste</a:t>
            </a:r>
          </a:p>
          <a:p>
            <a:pPr marL="514350" indent="-514350">
              <a:buFont typeface="+mj-lt"/>
              <a:buAutoNum type="arabicPeriod"/>
            </a:pPr>
            <a:r>
              <a:rPr lang="en-GB" dirty="0"/>
              <a:t>Right click on mouse and select paste</a:t>
            </a:r>
          </a:p>
        </p:txBody>
      </p:sp>
      <p:sp>
        <p:nvSpPr>
          <p:cNvPr id="5" name="Text Placeholder 4">
            <a:extLst>
              <a:ext uri="{FF2B5EF4-FFF2-40B4-BE49-F238E27FC236}">
                <a16:creationId xmlns:a16="http://schemas.microsoft.com/office/drawing/2014/main" id="{9A4769B2-BDD7-4357-BA39-896DF1955058}"/>
              </a:ext>
            </a:extLst>
          </p:cNvPr>
          <p:cNvSpPr>
            <a:spLocks noGrp="1"/>
          </p:cNvSpPr>
          <p:nvPr>
            <p:ph type="body" sz="quarter" idx="3"/>
          </p:nvPr>
        </p:nvSpPr>
        <p:spPr>
          <a:xfrm>
            <a:off x="6172200" y="147540"/>
            <a:ext cx="5183188" cy="823912"/>
          </a:xfrm>
        </p:spPr>
        <p:txBody>
          <a:bodyPr/>
          <a:lstStyle/>
          <a:p>
            <a:r>
              <a:rPr lang="en-GB" dirty="0"/>
              <a:t>Copy</a:t>
            </a:r>
          </a:p>
        </p:txBody>
      </p:sp>
      <p:sp>
        <p:nvSpPr>
          <p:cNvPr id="6" name="Content Placeholder 5">
            <a:extLst>
              <a:ext uri="{FF2B5EF4-FFF2-40B4-BE49-F238E27FC236}">
                <a16:creationId xmlns:a16="http://schemas.microsoft.com/office/drawing/2014/main" id="{5305EA58-4FC2-461C-987E-ABC2FFF8253F}"/>
              </a:ext>
            </a:extLst>
          </p:cNvPr>
          <p:cNvSpPr>
            <a:spLocks noGrp="1"/>
          </p:cNvSpPr>
          <p:nvPr>
            <p:ph sz="quarter" idx="4"/>
          </p:nvPr>
        </p:nvSpPr>
        <p:spPr>
          <a:xfrm>
            <a:off x="6172200" y="1158080"/>
            <a:ext cx="5183188" cy="5031583"/>
          </a:xfrm>
        </p:spPr>
        <p:txBody>
          <a:bodyPr>
            <a:normAutofit fontScale="92500" lnSpcReduction="20000"/>
          </a:bodyPr>
          <a:lstStyle/>
          <a:p>
            <a:pPr marL="514350" indent="-514350">
              <a:buFont typeface="+mj-lt"/>
              <a:buAutoNum type="arabicPeriod"/>
            </a:pPr>
            <a:r>
              <a:rPr lang="en-GB" dirty="0"/>
              <a:t>Select the file or folder</a:t>
            </a:r>
          </a:p>
          <a:p>
            <a:pPr marL="514350" indent="-514350">
              <a:buFont typeface="+mj-lt"/>
              <a:buAutoNum type="arabicPeriod"/>
            </a:pPr>
            <a:r>
              <a:rPr lang="en-GB" dirty="0"/>
              <a:t>Select Home tab and choose “Copy to” tab</a:t>
            </a:r>
          </a:p>
          <a:p>
            <a:pPr marL="514350" indent="-514350">
              <a:buFont typeface="+mj-lt"/>
              <a:buAutoNum type="arabicPeriod"/>
            </a:pPr>
            <a:r>
              <a:rPr lang="en-GB" dirty="0"/>
              <a:t>Choose the location using navigation </a:t>
            </a:r>
          </a:p>
          <a:p>
            <a:pPr marL="514350" indent="-514350">
              <a:buFont typeface="+mj-lt"/>
              <a:buAutoNum type="arabicPeriod"/>
            </a:pPr>
            <a:r>
              <a:rPr lang="en-GB" dirty="0"/>
              <a:t>Click on Copy Button</a:t>
            </a:r>
          </a:p>
          <a:p>
            <a:pPr marL="0" indent="0">
              <a:buNone/>
            </a:pPr>
            <a:r>
              <a:rPr lang="en-GB" dirty="0"/>
              <a:t>		Or,</a:t>
            </a:r>
          </a:p>
          <a:p>
            <a:pPr marL="514350" indent="-514350">
              <a:buFont typeface="+mj-lt"/>
              <a:buAutoNum type="arabicPeriod"/>
            </a:pPr>
            <a:r>
              <a:rPr lang="en-GB" dirty="0"/>
              <a:t>Select the file or Folder</a:t>
            </a:r>
          </a:p>
          <a:p>
            <a:pPr marL="514350" indent="-514350">
              <a:buFont typeface="+mj-lt"/>
              <a:buAutoNum type="arabicPeriod"/>
            </a:pPr>
            <a:r>
              <a:rPr lang="en-GB" dirty="0"/>
              <a:t>Right click on mouse and select Copy</a:t>
            </a:r>
          </a:p>
          <a:p>
            <a:pPr marL="514350" indent="-514350">
              <a:buFont typeface="+mj-lt"/>
              <a:buAutoNum type="arabicPeriod"/>
            </a:pPr>
            <a:r>
              <a:rPr lang="en-GB" dirty="0"/>
              <a:t>Go to folder where we want to paste</a:t>
            </a:r>
          </a:p>
          <a:p>
            <a:pPr marL="514350" indent="-514350">
              <a:buFont typeface="+mj-lt"/>
              <a:buAutoNum type="arabicPeriod"/>
            </a:pPr>
            <a:r>
              <a:rPr lang="en-GB" dirty="0"/>
              <a:t>Right click on mouse and select paste</a:t>
            </a:r>
          </a:p>
          <a:p>
            <a:endParaRPr lang="en-GB" dirty="0"/>
          </a:p>
        </p:txBody>
      </p:sp>
      <p:sp>
        <p:nvSpPr>
          <p:cNvPr id="7" name="Date Placeholder 6">
            <a:extLst>
              <a:ext uri="{FF2B5EF4-FFF2-40B4-BE49-F238E27FC236}">
                <a16:creationId xmlns:a16="http://schemas.microsoft.com/office/drawing/2014/main" id="{C86B5EAD-DF1C-49DF-96F2-FA603E63FCC2}"/>
              </a:ext>
            </a:extLst>
          </p:cNvPr>
          <p:cNvSpPr>
            <a:spLocks noGrp="1"/>
          </p:cNvSpPr>
          <p:nvPr>
            <p:ph type="dt" sz="half" idx="10"/>
          </p:nvPr>
        </p:nvSpPr>
        <p:spPr/>
        <p:txBody>
          <a:bodyPr/>
          <a:lstStyle/>
          <a:p>
            <a:fld id="{BF326D0C-0D4A-4B84-A8A6-AF4754C5A9DE}" type="datetime1">
              <a:rPr lang="en-GB" smtClean="0"/>
              <a:t>01/02/2022</a:t>
            </a:fld>
            <a:endParaRPr lang="en-GB"/>
          </a:p>
        </p:txBody>
      </p:sp>
      <p:sp>
        <p:nvSpPr>
          <p:cNvPr id="8" name="Footer Placeholder 7">
            <a:extLst>
              <a:ext uri="{FF2B5EF4-FFF2-40B4-BE49-F238E27FC236}">
                <a16:creationId xmlns:a16="http://schemas.microsoft.com/office/drawing/2014/main" id="{AE751AAB-2266-4730-A34E-A9EE27EEF909}"/>
              </a:ext>
            </a:extLst>
          </p:cNvPr>
          <p:cNvSpPr>
            <a:spLocks noGrp="1"/>
          </p:cNvSpPr>
          <p:nvPr>
            <p:ph type="ftr" sz="quarter" idx="11"/>
          </p:nvPr>
        </p:nvSpPr>
        <p:spPr/>
        <p:txBody>
          <a:bodyPr/>
          <a:lstStyle/>
          <a:p>
            <a:r>
              <a:rPr lang="en-GB"/>
              <a:t>Computer System and Operating System</a:t>
            </a:r>
          </a:p>
        </p:txBody>
      </p:sp>
    </p:spTree>
    <p:extLst>
      <p:ext uri="{BB962C8B-B14F-4D97-AF65-F5344CB8AC3E}">
        <p14:creationId xmlns:p14="http://schemas.microsoft.com/office/powerpoint/2010/main" val="37143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5A53-0A4A-48F0-8514-97293134E8F9}"/>
              </a:ext>
            </a:extLst>
          </p:cNvPr>
          <p:cNvSpPr>
            <a:spLocks noGrp="1"/>
          </p:cNvSpPr>
          <p:nvPr>
            <p:ph type="title"/>
          </p:nvPr>
        </p:nvSpPr>
        <p:spPr/>
        <p:txBody>
          <a:bodyPr/>
          <a:lstStyle/>
          <a:p>
            <a:r>
              <a:rPr lang="en-GB" dirty="0"/>
              <a:t>Operating System</a:t>
            </a:r>
          </a:p>
        </p:txBody>
      </p:sp>
      <p:sp>
        <p:nvSpPr>
          <p:cNvPr id="3" name="Content Placeholder 2">
            <a:extLst>
              <a:ext uri="{FF2B5EF4-FFF2-40B4-BE49-F238E27FC236}">
                <a16:creationId xmlns:a16="http://schemas.microsoft.com/office/drawing/2014/main" id="{8738B0CB-BB16-48FB-B8AD-FEB05D490DD7}"/>
              </a:ext>
            </a:extLst>
          </p:cNvPr>
          <p:cNvSpPr>
            <a:spLocks noGrp="1"/>
          </p:cNvSpPr>
          <p:nvPr>
            <p:ph idx="1"/>
          </p:nvPr>
        </p:nvSpPr>
        <p:spPr>
          <a:xfrm>
            <a:off x="3869633" y="1753636"/>
            <a:ext cx="7590183" cy="4351338"/>
          </a:xfrm>
        </p:spPr>
        <p:txBody>
          <a:bodyPr>
            <a:normAutofit fontScale="92500"/>
          </a:bodyPr>
          <a:lstStyle/>
          <a:p>
            <a:pPr algn="just"/>
            <a:r>
              <a:rPr lang="en-GB" i="0" dirty="0">
                <a:effectLst/>
                <a:latin typeface="arial" panose="020B0604020202020204" pitchFamily="34" charset="0"/>
              </a:rPr>
              <a:t>An operating system (OS) is system software that manages computer hardware, software resources, and provides common services for computer programs.</a:t>
            </a:r>
          </a:p>
          <a:p>
            <a:pPr algn="just"/>
            <a:r>
              <a:rPr lang="en-GB" i="0" dirty="0">
                <a:effectLst/>
                <a:latin typeface="arial" panose="020B0604020202020204" pitchFamily="34" charset="0"/>
              </a:rPr>
              <a:t>It acts as a bridge for the interface between man and machine</a:t>
            </a:r>
          </a:p>
          <a:p>
            <a:pPr algn="just"/>
            <a:r>
              <a:rPr lang="en-GB" dirty="0">
                <a:latin typeface="arial" panose="020B0604020202020204" pitchFamily="34" charset="0"/>
              </a:rPr>
              <a:t>O</a:t>
            </a:r>
            <a:r>
              <a:rPr lang="en-GB" i="0" dirty="0">
                <a:effectLst/>
                <a:latin typeface="arial" panose="020B0604020202020204" pitchFamily="34" charset="0"/>
              </a:rPr>
              <a:t>perating system manages the software side of a computer and controls programs execution</a:t>
            </a:r>
          </a:p>
          <a:p>
            <a:pPr algn="just"/>
            <a:r>
              <a:rPr lang="en-GB" dirty="0">
                <a:latin typeface="arial" panose="020B0604020202020204" pitchFamily="34" charset="0"/>
              </a:rPr>
              <a:t>Without OS normal people can’t use computer</a:t>
            </a:r>
          </a:p>
          <a:p>
            <a:pPr algn="just"/>
            <a:r>
              <a:rPr lang="en-GB" dirty="0">
                <a:latin typeface="arial" panose="020B0604020202020204" pitchFamily="34" charset="0"/>
              </a:rPr>
              <a:t>Operating System make computer easy to use</a:t>
            </a:r>
            <a:endParaRPr lang="en-GB" dirty="0"/>
          </a:p>
        </p:txBody>
      </p:sp>
      <p:sp>
        <p:nvSpPr>
          <p:cNvPr id="4" name="Date Placeholder 3">
            <a:extLst>
              <a:ext uri="{FF2B5EF4-FFF2-40B4-BE49-F238E27FC236}">
                <a16:creationId xmlns:a16="http://schemas.microsoft.com/office/drawing/2014/main" id="{1C915D6D-13B6-4312-A4F0-5FA5EE83CB79}"/>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43FCD11B-F2AB-4ABD-9117-B35960FB62B6}"/>
              </a:ext>
            </a:extLst>
          </p:cNvPr>
          <p:cNvSpPr>
            <a:spLocks noGrp="1"/>
          </p:cNvSpPr>
          <p:nvPr>
            <p:ph type="ftr" sz="quarter" idx="11"/>
          </p:nvPr>
        </p:nvSpPr>
        <p:spPr/>
        <p:txBody>
          <a:bodyPr/>
          <a:lstStyle/>
          <a:p>
            <a:r>
              <a:rPr lang="en-GB"/>
              <a:t>Computer System and Operating System</a:t>
            </a:r>
          </a:p>
        </p:txBody>
      </p:sp>
      <p:pic>
        <p:nvPicPr>
          <p:cNvPr id="4098" name="Picture 2" descr="Operating system, its Functions and Characteristics | by Baseer Hussain |  Computing Technology with IT Fundamentals | Medium">
            <a:extLst>
              <a:ext uri="{FF2B5EF4-FFF2-40B4-BE49-F238E27FC236}">
                <a16:creationId xmlns:a16="http://schemas.microsoft.com/office/drawing/2014/main" id="{C984134C-E6DB-4A2A-BE21-B271527F4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90" y="2453104"/>
            <a:ext cx="3694043" cy="26295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What is an Operating System?">
            <a:extLst>
              <a:ext uri="{FF2B5EF4-FFF2-40B4-BE49-F238E27FC236}">
                <a16:creationId xmlns:a16="http://schemas.microsoft.com/office/drawing/2014/main" id="{7E50D027-B232-461D-A801-99CEA0FED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264" y="134177"/>
            <a:ext cx="3162300" cy="1457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78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42B966-D6F6-4980-9E40-06E588A28930}"/>
              </a:ext>
            </a:extLst>
          </p:cNvPr>
          <p:cNvSpPr>
            <a:spLocks noGrp="1"/>
          </p:cNvSpPr>
          <p:nvPr>
            <p:ph type="body" idx="1"/>
          </p:nvPr>
        </p:nvSpPr>
        <p:spPr>
          <a:xfrm>
            <a:off x="814014" y="167482"/>
            <a:ext cx="5157787" cy="823912"/>
          </a:xfrm>
        </p:spPr>
        <p:txBody>
          <a:bodyPr/>
          <a:lstStyle/>
          <a:p>
            <a:r>
              <a:rPr lang="en-GB" dirty="0"/>
              <a:t>Hiding</a:t>
            </a:r>
          </a:p>
        </p:txBody>
      </p:sp>
      <p:sp>
        <p:nvSpPr>
          <p:cNvPr id="4" name="Content Placeholder 3">
            <a:extLst>
              <a:ext uri="{FF2B5EF4-FFF2-40B4-BE49-F238E27FC236}">
                <a16:creationId xmlns:a16="http://schemas.microsoft.com/office/drawing/2014/main" id="{D8F75527-35D5-49BC-8BC4-658D0ECA8915}"/>
              </a:ext>
            </a:extLst>
          </p:cNvPr>
          <p:cNvSpPr>
            <a:spLocks noGrp="1"/>
          </p:cNvSpPr>
          <p:nvPr>
            <p:ph sz="half" idx="2"/>
          </p:nvPr>
        </p:nvSpPr>
        <p:spPr>
          <a:xfrm>
            <a:off x="814013" y="1158080"/>
            <a:ext cx="5157787" cy="5198269"/>
          </a:xfrm>
        </p:spPr>
        <p:txBody>
          <a:bodyPr>
            <a:normAutofit/>
          </a:bodyPr>
          <a:lstStyle/>
          <a:p>
            <a:pPr marL="514350" indent="-514350">
              <a:buFont typeface="+mj-lt"/>
              <a:buAutoNum type="arabicPeriod"/>
            </a:pPr>
            <a:r>
              <a:rPr lang="en-GB" dirty="0"/>
              <a:t>Select the file or folder</a:t>
            </a:r>
          </a:p>
          <a:p>
            <a:pPr marL="514350" indent="-514350">
              <a:buFont typeface="+mj-lt"/>
              <a:buAutoNum type="arabicPeriod"/>
            </a:pPr>
            <a:r>
              <a:rPr lang="en-GB" dirty="0"/>
              <a:t>Select View tab and choose “Hide” tab</a:t>
            </a:r>
          </a:p>
          <a:p>
            <a:pPr marL="514350" indent="-514350">
              <a:buFont typeface="+mj-lt"/>
              <a:buAutoNum type="arabicPeriod"/>
            </a:pPr>
            <a:r>
              <a:rPr lang="en-GB" dirty="0"/>
              <a:t>Your selected file and folder gets hidden</a:t>
            </a:r>
          </a:p>
        </p:txBody>
      </p:sp>
      <p:sp>
        <p:nvSpPr>
          <p:cNvPr id="5" name="Text Placeholder 4">
            <a:extLst>
              <a:ext uri="{FF2B5EF4-FFF2-40B4-BE49-F238E27FC236}">
                <a16:creationId xmlns:a16="http://schemas.microsoft.com/office/drawing/2014/main" id="{9A4769B2-BDD7-4357-BA39-896DF1955058}"/>
              </a:ext>
            </a:extLst>
          </p:cNvPr>
          <p:cNvSpPr>
            <a:spLocks noGrp="1"/>
          </p:cNvSpPr>
          <p:nvPr>
            <p:ph type="body" sz="quarter" idx="3"/>
          </p:nvPr>
        </p:nvSpPr>
        <p:spPr>
          <a:xfrm>
            <a:off x="6172200" y="147540"/>
            <a:ext cx="5183188" cy="823912"/>
          </a:xfrm>
        </p:spPr>
        <p:txBody>
          <a:bodyPr/>
          <a:lstStyle/>
          <a:p>
            <a:r>
              <a:rPr lang="en-GB" dirty="0"/>
              <a:t>Recycle Bin</a:t>
            </a:r>
          </a:p>
        </p:txBody>
      </p:sp>
      <p:sp>
        <p:nvSpPr>
          <p:cNvPr id="6" name="Content Placeholder 5">
            <a:extLst>
              <a:ext uri="{FF2B5EF4-FFF2-40B4-BE49-F238E27FC236}">
                <a16:creationId xmlns:a16="http://schemas.microsoft.com/office/drawing/2014/main" id="{5305EA58-4FC2-461C-987E-ABC2FFF8253F}"/>
              </a:ext>
            </a:extLst>
          </p:cNvPr>
          <p:cNvSpPr>
            <a:spLocks noGrp="1"/>
          </p:cNvSpPr>
          <p:nvPr>
            <p:ph sz="quarter" idx="4"/>
          </p:nvPr>
        </p:nvSpPr>
        <p:spPr>
          <a:xfrm>
            <a:off x="6172200" y="1158080"/>
            <a:ext cx="5183188" cy="5031583"/>
          </a:xfrm>
        </p:spPr>
        <p:txBody>
          <a:bodyPr>
            <a:normAutofit/>
          </a:bodyPr>
          <a:lstStyle/>
          <a:p>
            <a:r>
              <a:rPr lang="en-GB" dirty="0"/>
              <a:t>Place where all delete files or folder are stored</a:t>
            </a:r>
          </a:p>
          <a:p>
            <a:r>
              <a:rPr lang="en-GB" dirty="0"/>
              <a:t>Unless we don’t clear the recycle bin all files and data are stored in recycle bin</a:t>
            </a:r>
          </a:p>
          <a:p>
            <a:r>
              <a:rPr lang="en-GB" dirty="0"/>
              <a:t>WE can restore files by selecting file which we want to restore and right click you can select restore</a:t>
            </a:r>
          </a:p>
          <a:p>
            <a:r>
              <a:rPr lang="en-GB" dirty="0"/>
              <a:t>Or we can simply delete all for delete option in home tab </a:t>
            </a:r>
          </a:p>
        </p:txBody>
      </p:sp>
      <p:sp>
        <p:nvSpPr>
          <p:cNvPr id="7" name="Date Placeholder 6">
            <a:extLst>
              <a:ext uri="{FF2B5EF4-FFF2-40B4-BE49-F238E27FC236}">
                <a16:creationId xmlns:a16="http://schemas.microsoft.com/office/drawing/2014/main" id="{C86B5EAD-DF1C-49DF-96F2-FA603E63FCC2}"/>
              </a:ext>
            </a:extLst>
          </p:cNvPr>
          <p:cNvSpPr>
            <a:spLocks noGrp="1"/>
          </p:cNvSpPr>
          <p:nvPr>
            <p:ph type="dt" sz="half" idx="10"/>
          </p:nvPr>
        </p:nvSpPr>
        <p:spPr/>
        <p:txBody>
          <a:bodyPr/>
          <a:lstStyle/>
          <a:p>
            <a:fld id="{BF326D0C-0D4A-4B84-A8A6-AF4754C5A9DE}" type="datetime1">
              <a:rPr lang="en-GB" smtClean="0"/>
              <a:t>01/02/2022</a:t>
            </a:fld>
            <a:endParaRPr lang="en-GB"/>
          </a:p>
        </p:txBody>
      </p:sp>
      <p:sp>
        <p:nvSpPr>
          <p:cNvPr id="8" name="Footer Placeholder 7">
            <a:extLst>
              <a:ext uri="{FF2B5EF4-FFF2-40B4-BE49-F238E27FC236}">
                <a16:creationId xmlns:a16="http://schemas.microsoft.com/office/drawing/2014/main" id="{AE751AAB-2266-4730-A34E-A9EE27EEF909}"/>
              </a:ext>
            </a:extLst>
          </p:cNvPr>
          <p:cNvSpPr>
            <a:spLocks noGrp="1"/>
          </p:cNvSpPr>
          <p:nvPr>
            <p:ph type="ftr" sz="quarter" idx="11"/>
          </p:nvPr>
        </p:nvSpPr>
        <p:spPr/>
        <p:txBody>
          <a:bodyPr/>
          <a:lstStyle/>
          <a:p>
            <a:r>
              <a:rPr lang="en-GB"/>
              <a:t>Computer System and Operating System</a:t>
            </a:r>
          </a:p>
        </p:txBody>
      </p:sp>
    </p:spTree>
    <p:extLst>
      <p:ext uri="{BB962C8B-B14F-4D97-AF65-F5344CB8AC3E}">
        <p14:creationId xmlns:p14="http://schemas.microsoft.com/office/powerpoint/2010/main" val="1089124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ECBE-B29F-42B0-AD2A-D63C20DB9452}"/>
              </a:ext>
            </a:extLst>
          </p:cNvPr>
          <p:cNvSpPr>
            <a:spLocks noGrp="1"/>
          </p:cNvSpPr>
          <p:nvPr>
            <p:ph type="title"/>
          </p:nvPr>
        </p:nvSpPr>
        <p:spPr/>
        <p:txBody>
          <a:bodyPr/>
          <a:lstStyle/>
          <a:p>
            <a:r>
              <a:rPr lang="en-GB" dirty="0"/>
              <a:t>Customize your Desktop</a:t>
            </a:r>
          </a:p>
        </p:txBody>
      </p:sp>
      <p:sp>
        <p:nvSpPr>
          <p:cNvPr id="3" name="Content Placeholder 2">
            <a:extLst>
              <a:ext uri="{FF2B5EF4-FFF2-40B4-BE49-F238E27FC236}">
                <a16:creationId xmlns:a16="http://schemas.microsoft.com/office/drawing/2014/main" id="{0ACD9A64-CECD-416F-8B99-8A3419BF27E4}"/>
              </a:ext>
            </a:extLst>
          </p:cNvPr>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We can change our desktop background by different images (single or multiple)</a:t>
            </a:r>
          </a:p>
          <a:p>
            <a:pPr marL="971550" lvl="1" indent="-514350">
              <a:buFont typeface="+mj-lt"/>
              <a:buAutoNum type="arabicPeriod"/>
            </a:pPr>
            <a:r>
              <a:rPr lang="en-GB" i="0" dirty="0">
                <a:solidFill>
                  <a:srgbClr val="1E1E1E"/>
                </a:solidFill>
                <a:effectLst/>
                <a:latin typeface="Times New Roman" panose="02020603050405020304" pitchFamily="18" charset="0"/>
                <a:cs typeface="Times New Roman" panose="02020603050405020304" pitchFamily="18" charset="0"/>
              </a:rPr>
              <a:t>Select Start  </a:t>
            </a:r>
          </a:p>
          <a:p>
            <a:pPr marL="971550" lvl="1" indent="-514350">
              <a:buFont typeface="+mj-lt"/>
              <a:buAutoNum type="arabicPeriod"/>
            </a:pPr>
            <a:r>
              <a:rPr lang="en-GB" i="0" dirty="0">
                <a:solidFill>
                  <a:srgbClr val="1E1E1E"/>
                </a:solidFill>
                <a:effectLst/>
                <a:latin typeface="Times New Roman" panose="02020603050405020304" pitchFamily="18" charset="0"/>
                <a:cs typeface="Times New Roman" panose="02020603050405020304" pitchFamily="18" charset="0"/>
              </a:rPr>
              <a:t>Settings </a:t>
            </a:r>
            <a:endParaRPr lang="en-GB" dirty="0">
              <a:solidFill>
                <a:srgbClr val="1E1E1E"/>
              </a:solidFill>
              <a:latin typeface="Times New Roman" panose="02020603050405020304" pitchFamily="18" charset="0"/>
              <a:cs typeface="Times New Roman" panose="02020603050405020304" pitchFamily="18" charset="0"/>
            </a:endParaRPr>
          </a:p>
          <a:p>
            <a:pPr marL="971550" lvl="1" indent="-514350">
              <a:buFont typeface="+mj-lt"/>
              <a:buAutoNum type="arabicPeriod"/>
            </a:pPr>
            <a:r>
              <a:rPr lang="en-GB" i="0" dirty="0">
                <a:solidFill>
                  <a:srgbClr val="1E1E1E"/>
                </a:solidFill>
                <a:effectLst/>
                <a:latin typeface="Times New Roman" panose="02020603050405020304" pitchFamily="18" charset="0"/>
                <a:cs typeface="Times New Roman" panose="02020603050405020304" pitchFamily="18" charset="0"/>
              </a:rPr>
              <a:t>Personalization </a:t>
            </a:r>
          </a:p>
          <a:p>
            <a:pPr marL="971550" lvl="1" indent="-514350">
              <a:buFont typeface="+mj-lt"/>
              <a:buAutoNum type="arabicPeriod"/>
            </a:pPr>
            <a:r>
              <a:rPr lang="en-GB" i="0" dirty="0">
                <a:solidFill>
                  <a:srgbClr val="1E1E1E"/>
                </a:solidFill>
                <a:effectLst/>
                <a:latin typeface="Times New Roman" panose="02020603050405020304" pitchFamily="18" charset="0"/>
                <a:cs typeface="Times New Roman" panose="02020603050405020304" pitchFamily="18" charset="0"/>
              </a:rPr>
              <a:t>Background.</a:t>
            </a:r>
          </a:p>
          <a:p>
            <a:pPr marL="971550" lvl="1" indent="-514350">
              <a:buFont typeface="+mj-lt"/>
              <a:buAutoNum type="arabicPeriod"/>
            </a:pPr>
            <a:r>
              <a:rPr lang="en-GB" i="0" dirty="0">
                <a:solidFill>
                  <a:srgbClr val="1E1E1E"/>
                </a:solidFill>
                <a:effectLst/>
                <a:latin typeface="Times New Roman" panose="02020603050405020304" pitchFamily="18" charset="0"/>
                <a:cs typeface="Times New Roman" panose="02020603050405020304" pitchFamily="18" charset="0"/>
              </a:rPr>
              <a:t>In the list, select </a:t>
            </a:r>
            <a:br>
              <a:rPr lang="en-GB" i="0" dirty="0">
                <a:solidFill>
                  <a:srgbClr val="1E1E1E"/>
                </a:solidFill>
                <a:effectLst/>
                <a:latin typeface="Times New Roman" panose="02020603050405020304" pitchFamily="18" charset="0"/>
                <a:cs typeface="Times New Roman" panose="02020603050405020304" pitchFamily="18" charset="0"/>
              </a:rPr>
            </a:br>
            <a:r>
              <a:rPr lang="en-GB" i="0" dirty="0">
                <a:solidFill>
                  <a:srgbClr val="1E1E1E"/>
                </a:solidFill>
                <a:effectLst/>
                <a:latin typeface="Times New Roman" panose="02020603050405020304" pitchFamily="18" charset="0"/>
                <a:cs typeface="Times New Roman" panose="02020603050405020304" pitchFamily="18" charset="0"/>
              </a:rPr>
              <a:t>Picture, Solid </a:t>
            </a:r>
            <a:r>
              <a:rPr lang="en-GB" i="0" dirty="0" err="1">
                <a:solidFill>
                  <a:srgbClr val="1E1E1E"/>
                </a:solidFill>
                <a:effectLst/>
                <a:latin typeface="Times New Roman" panose="02020603050405020304" pitchFamily="18" charset="0"/>
                <a:cs typeface="Times New Roman" panose="02020603050405020304" pitchFamily="18" charset="0"/>
              </a:rPr>
              <a:t>color</a:t>
            </a:r>
            <a:r>
              <a:rPr lang="en-GB" i="0" dirty="0">
                <a:solidFill>
                  <a:srgbClr val="1E1E1E"/>
                </a:solidFill>
                <a:effectLst/>
                <a:latin typeface="Times New Roman" panose="02020603050405020304" pitchFamily="18" charset="0"/>
                <a:cs typeface="Times New Roman" panose="02020603050405020304" pitchFamily="18" charset="0"/>
              </a:rPr>
              <a:t>, </a:t>
            </a:r>
            <a:br>
              <a:rPr lang="en-GB" i="0" dirty="0">
                <a:solidFill>
                  <a:srgbClr val="1E1E1E"/>
                </a:solidFill>
                <a:effectLst/>
                <a:latin typeface="Times New Roman" panose="02020603050405020304" pitchFamily="18" charset="0"/>
                <a:cs typeface="Times New Roman" panose="02020603050405020304" pitchFamily="18" charset="0"/>
              </a:rPr>
            </a:br>
            <a:r>
              <a:rPr lang="en-GB" i="0" dirty="0">
                <a:solidFill>
                  <a:srgbClr val="1E1E1E"/>
                </a:solidFill>
                <a:effectLst/>
                <a:latin typeface="Times New Roman" panose="02020603050405020304" pitchFamily="18" charset="0"/>
                <a:cs typeface="Times New Roman" panose="02020603050405020304" pitchFamily="18" charset="0"/>
              </a:rPr>
              <a:t>or Slideshow.</a:t>
            </a:r>
          </a:p>
          <a:p>
            <a:pPr marL="971550" lvl="1" indent="-514350">
              <a:buFont typeface="+mj-lt"/>
              <a:buAutoNum type="arabicPeriod"/>
            </a:pPr>
            <a:r>
              <a:rPr lang="en-GB" dirty="0">
                <a:solidFill>
                  <a:srgbClr val="1E1E1E"/>
                </a:solidFill>
                <a:latin typeface="Times New Roman" panose="02020603050405020304" pitchFamily="18" charset="0"/>
                <a:cs typeface="Times New Roman" panose="02020603050405020304" pitchFamily="18" charset="0"/>
              </a:rPr>
              <a:t>Select image</a:t>
            </a:r>
            <a:endParaRPr lang="en-GB" i="0" dirty="0">
              <a:solidFill>
                <a:srgbClr val="1E1E1E"/>
              </a:solidFill>
              <a:effectLst/>
              <a:latin typeface="Times New Roman" panose="02020603050405020304" pitchFamily="18" charset="0"/>
              <a:cs typeface="Times New Roman" panose="02020603050405020304" pitchFamily="18" charset="0"/>
            </a:endParaRPr>
          </a:p>
          <a:p>
            <a:pPr marL="971550" lvl="1" indent="-514350">
              <a:buFont typeface="+mj-lt"/>
              <a:buAutoNum type="arabicPeriod"/>
            </a:pPr>
            <a:endParaRPr lang="en-GB" i="0" dirty="0">
              <a:solidFill>
                <a:srgbClr val="1E1E1E"/>
              </a:solidFill>
              <a:effectLst/>
              <a:latin typeface="Times New Roman" panose="02020603050405020304" pitchFamily="18" charset="0"/>
              <a:cs typeface="Times New Roman" panose="02020603050405020304" pitchFamily="18" charset="0"/>
            </a:endParaRPr>
          </a:p>
          <a:p>
            <a:pPr marL="971550" lvl="1" indent="-514350">
              <a:buFont typeface="+mj-lt"/>
              <a:buAutoNum type="arabicPeriod"/>
            </a:pPr>
            <a:endParaRPr lang="en-GB"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0E8113BA-2B53-4D55-BD16-CEEB7BD233BC}"/>
              </a:ext>
            </a:extLst>
          </p:cNvPr>
          <p:cNvSpPr>
            <a:spLocks noGrp="1"/>
          </p:cNvSpPr>
          <p:nvPr>
            <p:ph type="dt" sz="half" idx="10"/>
          </p:nvPr>
        </p:nvSpPr>
        <p:spPr/>
        <p:txBody>
          <a:bodyPr/>
          <a:lstStyle/>
          <a:p>
            <a:fld id="{606154A5-6AE4-4DC5-A045-D3B2686A9269}" type="datetime1">
              <a:rPr lang="en-GB" smtClean="0"/>
              <a:t>01/02/2022</a:t>
            </a:fld>
            <a:endParaRPr lang="en-GB" dirty="0"/>
          </a:p>
        </p:txBody>
      </p:sp>
      <p:sp>
        <p:nvSpPr>
          <p:cNvPr id="5" name="Footer Placeholder 4">
            <a:extLst>
              <a:ext uri="{FF2B5EF4-FFF2-40B4-BE49-F238E27FC236}">
                <a16:creationId xmlns:a16="http://schemas.microsoft.com/office/drawing/2014/main" id="{0E52E68E-F92C-4E28-A80E-19DFE8FE1D90}"/>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C0CF372D-4E35-40A3-99EF-007703B69BB6}"/>
              </a:ext>
            </a:extLst>
          </p:cNvPr>
          <p:cNvPicPr>
            <a:picLocks noChangeAspect="1"/>
          </p:cNvPicPr>
          <p:nvPr/>
        </p:nvPicPr>
        <p:blipFill>
          <a:blip r:embed="rId2"/>
          <a:stretch>
            <a:fillRect/>
          </a:stretch>
        </p:blipFill>
        <p:spPr>
          <a:xfrm>
            <a:off x="4452510" y="2504988"/>
            <a:ext cx="7739489" cy="4351338"/>
          </a:xfrm>
          <a:prstGeom prst="rect">
            <a:avLst/>
          </a:prstGeom>
        </p:spPr>
      </p:pic>
    </p:spTree>
    <p:extLst>
      <p:ext uri="{BB962C8B-B14F-4D97-AF65-F5344CB8AC3E}">
        <p14:creationId xmlns:p14="http://schemas.microsoft.com/office/powerpoint/2010/main" val="2974900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AF4B-E7F7-4E62-8AE8-68B08F96DB03}"/>
              </a:ext>
            </a:extLst>
          </p:cNvPr>
          <p:cNvSpPr>
            <a:spLocks noGrp="1"/>
          </p:cNvSpPr>
          <p:nvPr>
            <p:ph type="title"/>
          </p:nvPr>
        </p:nvSpPr>
        <p:spPr/>
        <p:txBody>
          <a:bodyPr/>
          <a:lstStyle/>
          <a:p>
            <a:r>
              <a:rPr lang="en-GB" dirty="0"/>
              <a:t>Customizing Start</a:t>
            </a:r>
          </a:p>
        </p:txBody>
      </p:sp>
      <p:sp>
        <p:nvSpPr>
          <p:cNvPr id="3" name="Content Placeholder 2">
            <a:extLst>
              <a:ext uri="{FF2B5EF4-FFF2-40B4-BE49-F238E27FC236}">
                <a16:creationId xmlns:a16="http://schemas.microsoft.com/office/drawing/2014/main" id="{24B9CBF2-1DD7-4C2D-B578-5EFC15F10548}"/>
              </a:ext>
            </a:extLst>
          </p:cNvPr>
          <p:cNvSpPr>
            <a:spLocks noGrp="1"/>
          </p:cNvSpPr>
          <p:nvPr>
            <p:ph idx="1"/>
          </p:nvPr>
        </p:nvSpPr>
        <p:spPr/>
        <p:txBody>
          <a:bodyPr/>
          <a:lstStyle/>
          <a:p>
            <a:pPr marL="971550" lvl="1" indent="-514350">
              <a:buFont typeface="+mj-lt"/>
              <a:buAutoNum type="arabicPeriod"/>
            </a:pPr>
            <a:r>
              <a:rPr lang="en-GB" i="0" dirty="0">
                <a:solidFill>
                  <a:srgbClr val="1E1E1E"/>
                </a:solidFill>
                <a:effectLst/>
                <a:latin typeface="Segoe UI" panose="020B0502040204020203" pitchFamily="34" charset="0"/>
              </a:rPr>
              <a:t>Select Start  </a:t>
            </a:r>
          </a:p>
          <a:p>
            <a:pPr marL="971550" lvl="1" indent="-514350">
              <a:buFont typeface="+mj-lt"/>
              <a:buAutoNum type="arabicPeriod"/>
            </a:pPr>
            <a:r>
              <a:rPr lang="en-GB" i="0" dirty="0">
                <a:solidFill>
                  <a:srgbClr val="1E1E1E"/>
                </a:solidFill>
                <a:effectLst/>
                <a:latin typeface="Segoe UI" panose="020B0502040204020203" pitchFamily="34" charset="0"/>
              </a:rPr>
              <a:t>Settings </a:t>
            </a:r>
            <a:endParaRPr lang="en-GB" dirty="0">
              <a:solidFill>
                <a:srgbClr val="1E1E1E"/>
              </a:solidFill>
              <a:latin typeface="Segoe UI" panose="020B0502040204020203" pitchFamily="34" charset="0"/>
            </a:endParaRPr>
          </a:p>
          <a:p>
            <a:pPr marL="971550" lvl="1" indent="-514350">
              <a:buFont typeface="+mj-lt"/>
              <a:buAutoNum type="arabicPeriod"/>
            </a:pPr>
            <a:r>
              <a:rPr lang="en-GB" i="0" dirty="0">
                <a:solidFill>
                  <a:srgbClr val="1E1E1E"/>
                </a:solidFill>
                <a:effectLst/>
                <a:latin typeface="Segoe UI" panose="020B0502040204020203" pitchFamily="34" charset="0"/>
              </a:rPr>
              <a:t>Personalization </a:t>
            </a:r>
          </a:p>
          <a:p>
            <a:pPr marL="971550" lvl="1" indent="-514350">
              <a:buFont typeface="+mj-lt"/>
              <a:buAutoNum type="arabicPeriod"/>
            </a:pPr>
            <a:r>
              <a:rPr lang="en-GB" i="0" dirty="0">
                <a:solidFill>
                  <a:srgbClr val="1E1E1E"/>
                </a:solidFill>
                <a:effectLst/>
                <a:latin typeface="Segoe UI" panose="020B0502040204020203" pitchFamily="34" charset="0"/>
              </a:rPr>
              <a:t>Background.</a:t>
            </a:r>
          </a:p>
          <a:p>
            <a:pPr marL="971550" lvl="1" indent="-514350">
              <a:buFont typeface="+mj-lt"/>
              <a:buAutoNum type="arabicPeriod"/>
            </a:pPr>
            <a:r>
              <a:rPr lang="en-GB" i="0" dirty="0">
                <a:solidFill>
                  <a:srgbClr val="1E1E1E"/>
                </a:solidFill>
                <a:effectLst/>
                <a:latin typeface="Segoe UI" panose="020B0502040204020203" pitchFamily="34" charset="0"/>
              </a:rPr>
              <a:t>In the list, select </a:t>
            </a:r>
            <a:br>
              <a:rPr lang="en-GB" i="0" dirty="0">
                <a:solidFill>
                  <a:srgbClr val="1E1E1E"/>
                </a:solidFill>
                <a:effectLst/>
                <a:latin typeface="Segoe UI" panose="020B0502040204020203" pitchFamily="34" charset="0"/>
              </a:rPr>
            </a:br>
            <a:r>
              <a:rPr lang="en-GB" i="0" dirty="0">
                <a:solidFill>
                  <a:srgbClr val="1E1E1E"/>
                </a:solidFill>
                <a:effectLst/>
                <a:latin typeface="Segoe UI" panose="020B0502040204020203" pitchFamily="34" charset="0"/>
              </a:rPr>
              <a:t>Picture, Solid </a:t>
            </a:r>
            <a:r>
              <a:rPr lang="en-GB" i="0" dirty="0" err="1">
                <a:solidFill>
                  <a:srgbClr val="1E1E1E"/>
                </a:solidFill>
                <a:effectLst/>
                <a:latin typeface="Segoe UI" panose="020B0502040204020203" pitchFamily="34" charset="0"/>
              </a:rPr>
              <a:t>color</a:t>
            </a:r>
            <a:r>
              <a:rPr lang="en-GB" i="0" dirty="0">
                <a:solidFill>
                  <a:srgbClr val="1E1E1E"/>
                </a:solidFill>
                <a:effectLst/>
                <a:latin typeface="Segoe UI" panose="020B0502040204020203" pitchFamily="34" charset="0"/>
              </a:rPr>
              <a:t>, </a:t>
            </a:r>
            <a:br>
              <a:rPr lang="en-GB" i="0" dirty="0">
                <a:solidFill>
                  <a:srgbClr val="1E1E1E"/>
                </a:solidFill>
                <a:effectLst/>
                <a:latin typeface="Segoe UI" panose="020B0502040204020203" pitchFamily="34" charset="0"/>
              </a:rPr>
            </a:br>
            <a:r>
              <a:rPr lang="en-GB" i="0" dirty="0">
                <a:solidFill>
                  <a:srgbClr val="1E1E1E"/>
                </a:solidFill>
                <a:effectLst/>
                <a:latin typeface="Segoe UI" panose="020B0502040204020203" pitchFamily="34" charset="0"/>
              </a:rPr>
              <a:t>or Slideshow.</a:t>
            </a:r>
          </a:p>
          <a:p>
            <a:pPr marL="971550" lvl="1" indent="-514350">
              <a:buFont typeface="+mj-lt"/>
              <a:buAutoNum type="arabicPeriod"/>
            </a:pPr>
            <a:r>
              <a:rPr lang="en-GB" dirty="0">
                <a:solidFill>
                  <a:srgbClr val="1E1E1E"/>
                </a:solidFill>
                <a:latin typeface="Segoe UI" panose="020B0502040204020203" pitchFamily="34" charset="0"/>
              </a:rPr>
              <a:t>Select image</a:t>
            </a:r>
            <a:endParaRPr lang="en-GB" i="0" dirty="0">
              <a:solidFill>
                <a:srgbClr val="1E1E1E"/>
              </a:solidFill>
              <a:effectLst/>
              <a:latin typeface="Segoe UI" panose="020B0502040204020203" pitchFamily="34" charset="0"/>
            </a:endParaRPr>
          </a:p>
          <a:p>
            <a:endParaRPr lang="en-GB" dirty="0"/>
          </a:p>
        </p:txBody>
      </p:sp>
      <p:sp>
        <p:nvSpPr>
          <p:cNvPr id="4" name="Date Placeholder 3">
            <a:extLst>
              <a:ext uri="{FF2B5EF4-FFF2-40B4-BE49-F238E27FC236}">
                <a16:creationId xmlns:a16="http://schemas.microsoft.com/office/drawing/2014/main" id="{93885FCE-F324-4A03-A60A-D66209BC7E14}"/>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9DDC8C49-5285-4F9B-A006-C4D8380AAD5A}"/>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F7EA0A53-672F-4F18-A48E-6985CD66AA7B}"/>
              </a:ext>
            </a:extLst>
          </p:cNvPr>
          <p:cNvPicPr>
            <a:picLocks noChangeAspect="1"/>
          </p:cNvPicPr>
          <p:nvPr/>
        </p:nvPicPr>
        <p:blipFill>
          <a:blip r:embed="rId2"/>
          <a:stretch>
            <a:fillRect/>
          </a:stretch>
        </p:blipFill>
        <p:spPr>
          <a:xfrm>
            <a:off x="4943872" y="0"/>
            <a:ext cx="7248128" cy="6856326"/>
          </a:xfrm>
          <a:prstGeom prst="rect">
            <a:avLst/>
          </a:prstGeom>
        </p:spPr>
      </p:pic>
    </p:spTree>
    <p:extLst>
      <p:ext uri="{BB962C8B-B14F-4D97-AF65-F5344CB8AC3E}">
        <p14:creationId xmlns:p14="http://schemas.microsoft.com/office/powerpoint/2010/main" val="1064047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72A1-A1FE-48B4-8AEC-F6076BC68248}"/>
              </a:ext>
            </a:extLst>
          </p:cNvPr>
          <p:cNvSpPr>
            <a:spLocks noGrp="1"/>
          </p:cNvSpPr>
          <p:nvPr>
            <p:ph type="title"/>
          </p:nvPr>
        </p:nvSpPr>
        <p:spPr/>
        <p:txBody>
          <a:bodyPr/>
          <a:lstStyle/>
          <a:p>
            <a:r>
              <a:rPr lang="en-GB" dirty="0"/>
              <a:t>Managing Passwords</a:t>
            </a:r>
          </a:p>
        </p:txBody>
      </p:sp>
      <p:sp>
        <p:nvSpPr>
          <p:cNvPr id="3" name="Content Placeholder 2">
            <a:extLst>
              <a:ext uri="{FF2B5EF4-FFF2-40B4-BE49-F238E27FC236}">
                <a16:creationId xmlns:a16="http://schemas.microsoft.com/office/drawing/2014/main" id="{74979D45-FEB5-473A-91F4-F8E023B81977}"/>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A2F7D028-1C7B-444F-B3A8-3E916EC7B789}"/>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5D6BBDAA-1CA5-4D28-951F-4C49CDEA1A7A}"/>
              </a:ext>
            </a:extLst>
          </p:cNvPr>
          <p:cNvSpPr>
            <a:spLocks noGrp="1"/>
          </p:cNvSpPr>
          <p:nvPr>
            <p:ph type="ftr" sz="quarter" idx="11"/>
          </p:nvPr>
        </p:nvSpPr>
        <p:spPr/>
        <p:txBody>
          <a:bodyPr/>
          <a:lstStyle/>
          <a:p>
            <a:r>
              <a:rPr lang="en-GB"/>
              <a:t>Computer System and Operating System</a:t>
            </a:r>
          </a:p>
        </p:txBody>
      </p:sp>
    </p:spTree>
    <p:extLst>
      <p:ext uri="{BB962C8B-B14F-4D97-AF65-F5344CB8AC3E}">
        <p14:creationId xmlns:p14="http://schemas.microsoft.com/office/powerpoint/2010/main" val="2106741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1C5C-591D-41CC-AB53-20A975FDE1B9}"/>
              </a:ext>
            </a:extLst>
          </p:cNvPr>
          <p:cNvSpPr>
            <a:spLocks noGrp="1"/>
          </p:cNvSpPr>
          <p:nvPr>
            <p:ph type="title"/>
          </p:nvPr>
        </p:nvSpPr>
        <p:spPr/>
        <p:txBody>
          <a:bodyPr/>
          <a:lstStyle/>
          <a:p>
            <a:r>
              <a:rPr lang="en-GB" dirty="0"/>
              <a:t>Control Panel</a:t>
            </a:r>
          </a:p>
        </p:txBody>
      </p:sp>
      <p:sp>
        <p:nvSpPr>
          <p:cNvPr id="3" name="Content Placeholder 2">
            <a:extLst>
              <a:ext uri="{FF2B5EF4-FFF2-40B4-BE49-F238E27FC236}">
                <a16:creationId xmlns:a16="http://schemas.microsoft.com/office/drawing/2014/main" id="{A4DA4F7C-D32C-4006-81C2-8ACCBD6D8007}"/>
              </a:ext>
            </a:extLst>
          </p:cNvPr>
          <p:cNvSpPr>
            <a:spLocks noGrp="1"/>
          </p:cNvSpPr>
          <p:nvPr>
            <p:ph idx="1"/>
          </p:nvPr>
        </p:nvSpPr>
        <p:spPr/>
        <p:txBody>
          <a:bodyPr/>
          <a:lstStyle/>
          <a:p>
            <a:pPr algn="just"/>
            <a:r>
              <a:rPr lang="en-GB" b="0" i="0" dirty="0">
                <a:effectLst/>
                <a:latin typeface="arial" panose="020B0604020202020204" pitchFamily="34" charset="0"/>
              </a:rPr>
              <a:t>The Control Panel is a component of Microsoft Windows that provides the ability to view and change system settings</a:t>
            </a:r>
          </a:p>
          <a:p>
            <a:pPr algn="just"/>
            <a:r>
              <a:rPr lang="en-GB" b="0" i="0" dirty="0">
                <a:effectLst/>
                <a:latin typeface="arial" panose="020B0604020202020204" pitchFamily="34" charset="0"/>
              </a:rPr>
              <a:t>It consists of a set of applets that include adding or removing hardware and software, controlling user accounts, changing accessibility options, and accessing networking settings</a:t>
            </a:r>
            <a:endParaRPr lang="en-GB" dirty="0">
              <a:latin typeface="arial" panose="020B0604020202020204" pitchFamily="34" charset="0"/>
            </a:endParaRPr>
          </a:p>
          <a:p>
            <a:pPr algn="just"/>
            <a:r>
              <a:rPr lang="en-GB" dirty="0">
                <a:latin typeface="arial" panose="020B0604020202020204" pitchFamily="34" charset="0"/>
              </a:rPr>
              <a:t>Add fonts and dealing with date and time changes</a:t>
            </a:r>
          </a:p>
          <a:p>
            <a:pPr algn="just"/>
            <a:r>
              <a:rPr lang="en-GB" dirty="0">
                <a:latin typeface="arial" panose="020B0604020202020204" pitchFamily="34" charset="0"/>
              </a:rPr>
              <a:t>Adding or removing programs</a:t>
            </a:r>
          </a:p>
          <a:p>
            <a:pPr algn="just"/>
            <a:endParaRPr lang="en-GB" dirty="0"/>
          </a:p>
        </p:txBody>
      </p:sp>
      <p:sp>
        <p:nvSpPr>
          <p:cNvPr id="4" name="Date Placeholder 3">
            <a:extLst>
              <a:ext uri="{FF2B5EF4-FFF2-40B4-BE49-F238E27FC236}">
                <a16:creationId xmlns:a16="http://schemas.microsoft.com/office/drawing/2014/main" id="{B0EADEFD-907D-4086-A657-A0DE978D8A69}"/>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37D886F7-F715-4E9B-BCDA-44CD2BC89EF2}"/>
              </a:ext>
            </a:extLst>
          </p:cNvPr>
          <p:cNvSpPr>
            <a:spLocks noGrp="1"/>
          </p:cNvSpPr>
          <p:nvPr>
            <p:ph type="ftr" sz="quarter" idx="11"/>
          </p:nvPr>
        </p:nvSpPr>
        <p:spPr/>
        <p:txBody>
          <a:bodyPr/>
          <a:lstStyle/>
          <a:p>
            <a:r>
              <a:rPr lang="en-GB"/>
              <a:t>Computer System and Operating System</a:t>
            </a:r>
          </a:p>
        </p:txBody>
      </p:sp>
    </p:spTree>
    <p:extLst>
      <p:ext uri="{BB962C8B-B14F-4D97-AF65-F5344CB8AC3E}">
        <p14:creationId xmlns:p14="http://schemas.microsoft.com/office/powerpoint/2010/main" val="1582765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4F6A-8651-4FEC-AA55-C9D06DBEF2F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5C77E6A-3FE7-4A69-AC36-F24D4F35FF58}"/>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F1452233-5E1B-4860-A12C-9F5193ECF6CB}"/>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9440BAFB-AFF5-4EA9-B2A8-0B83879EAD83}"/>
              </a:ext>
            </a:extLst>
          </p:cNvPr>
          <p:cNvSpPr>
            <a:spLocks noGrp="1"/>
          </p:cNvSpPr>
          <p:nvPr>
            <p:ph type="ftr" sz="quarter" idx="11"/>
          </p:nvPr>
        </p:nvSpPr>
        <p:spPr/>
        <p:txBody>
          <a:bodyPr/>
          <a:lstStyle/>
          <a:p>
            <a:r>
              <a:rPr lang="en-GB"/>
              <a:t>Computer System and Operating System</a:t>
            </a:r>
          </a:p>
        </p:txBody>
      </p:sp>
      <p:pic>
        <p:nvPicPr>
          <p:cNvPr id="7" name="Picture 6">
            <a:extLst>
              <a:ext uri="{FF2B5EF4-FFF2-40B4-BE49-F238E27FC236}">
                <a16:creationId xmlns:a16="http://schemas.microsoft.com/office/drawing/2014/main" id="{264F9DCE-84F0-48D1-9254-529043805549}"/>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50301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B2927-22E6-4F08-9E0F-8096EDA42DB6}"/>
              </a:ext>
            </a:extLst>
          </p:cNvPr>
          <p:cNvSpPr>
            <a:spLocks noGrp="1"/>
          </p:cNvSpPr>
          <p:nvPr>
            <p:ph type="title"/>
          </p:nvPr>
        </p:nvSpPr>
        <p:spPr/>
        <p:txBody>
          <a:bodyPr/>
          <a:lstStyle/>
          <a:p>
            <a:r>
              <a:rPr lang="en-GB" dirty="0"/>
              <a:t>Accessories</a:t>
            </a:r>
          </a:p>
        </p:txBody>
      </p:sp>
      <p:sp>
        <p:nvSpPr>
          <p:cNvPr id="3" name="Content Placeholder 2">
            <a:extLst>
              <a:ext uri="{FF2B5EF4-FFF2-40B4-BE49-F238E27FC236}">
                <a16:creationId xmlns:a16="http://schemas.microsoft.com/office/drawing/2014/main" id="{EBDB413B-A9E6-4795-848A-09C409076DDE}"/>
              </a:ext>
            </a:extLst>
          </p:cNvPr>
          <p:cNvSpPr>
            <a:spLocks noGrp="1"/>
          </p:cNvSpPr>
          <p:nvPr>
            <p:ph idx="1"/>
          </p:nvPr>
        </p:nvSpPr>
        <p:spPr/>
        <p:txBody>
          <a:bodyPr/>
          <a:lstStyle/>
          <a:p>
            <a:r>
              <a:rPr lang="en-GB" dirty="0"/>
              <a:t>Calculator</a:t>
            </a:r>
          </a:p>
          <a:p>
            <a:r>
              <a:rPr lang="en-GB" dirty="0"/>
              <a:t>Notepad</a:t>
            </a:r>
          </a:p>
          <a:p>
            <a:r>
              <a:rPr lang="en-GB" dirty="0"/>
              <a:t>WordPad</a:t>
            </a:r>
          </a:p>
          <a:p>
            <a:r>
              <a:rPr lang="en-GB" dirty="0"/>
              <a:t>Paint </a:t>
            </a:r>
          </a:p>
          <a:p>
            <a:r>
              <a:rPr lang="en-GB" dirty="0"/>
              <a:t>Magnifier</a:t>
            </a:r>
          </a:p>
          <a:p>
            <a:r>
              <a:rPr lang="en-GB" dirty="0"/>
              <a:t>On screen Keyboard</a:t>
            </a:r>
          </a:p>
          <a:p>
            <a:endParaRPr lang="en-GB" dirty="0"/>
          </a:p>
        </p:txBody>
      </p:sp>
      <p:sp>
        <p:nvSpPr>
          <p:cNvPr id="4" name="Date Placeholder 3">
            <a:extLst>
              <a:ext uri="{FF2B5EF4-FFF2-40B4-BE49-F238E27FC236}">
                <a16:creationId xmlns:a16="http://schemas.microsoft.com/office/drawing/2014/main" id="{439CF86F-2A9F-47A3-A781-580C01225562}"/>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F6AD77BB-AA0A-426A-9960-77F2D1F7CE14}"/>
              </a:ext>
            </a:extLst>
          </p:cNvPr>
          <p:cNvSpPr>
            <a:spLocks noGrp="1"/>
          </p:cNvSpPr>
          <p:nvPr>
            <p:ph type="ftr" sz="quarter" idx="11"/>
          </p:nvPr>
        </p:nvSpPr>
        <p:spPr/>
        <p:txBody>
          <a:bodyPr/>
          <a:lstStyle/>
          <a:p>
            <a:r>
              <a:rPr lang="en-GB"/>
              <a:t>Computer System and Operating System</a:t>
            </a:r>
          </a:p>
        </p:txBody>
      </p:sp>
    </p:spTree>
    <p:extLst>
      <p:ext uri="{BB962C8B-B14F-4D97-AF65-F5344CB8AC3E}">
        <p14:creationId xmlns:p14="http://schemas.microsoft.com/office/powerpoint/2010/main" val="3659017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807E-4D7F-41EF-90CB-9F38A91776CB}"/>
              </a:ext>
            </a:extLst>
          </p:cNvPr>
          <p:cNvSpPr>
            <a:spLocks noGrp="1"/>
          </p:cNvSpPr>
          <p:nvPr>
            <p:ph type="title"/>
          </p:nvPr>
        </p:nvSpPr>
        <p:spPr>
          <a:xfrm>
            <a:off x="838200" y="124407"/>
            <a:ext cx="10515600" cy="1325563"/>
          </a:xfrm>
        </p:spPr>
        <p:txBody>
          <a:bodyPr/>
          <a:lstStyle/>
          <a:p>
            <a:r>
              <a:rPr lang="en-GB" dirty="0"/>
              <a:t>Open Source Operating System</a:t>
            </a:r>
          </a:p>
        </p:txBody>
      </p:sp>
      <p:sp>
        <p:nvSpPr>
          <p:cNvPr id="3" name="Content Placeholder 2">
            <a:extLst>
              <a:ext uri="{FF2B5EF4-FFF2-40B4-BE49-F238E27FC236}">
                <a16:creationId xmlns:a16="http://schemas.microsoft.com/office/drawing/2014/main" id="{971752D2-966E-4957-9F5A-61AB593124A6}"/>
              </a:ext>
            </a:extLst>
          </p:cNvPr>
          <p:cNvSpPr>
            <a:spLocks noGrp="1"/>
          </p:cNvSpPr>
          <p:nvPr>
            <p:ph idx="1"/>
          </p:nvPr>
        </p:nvSpPr>
        <p:spPr>
          <a:xfrm>
            <a:off x="263352" y="1196752"/>
            <a:ext cx="11665296" cy="5159598"/>
          </a:xfrm>
        </p:spPr>
        <p:txBody>
          <a:bodyPr>
            <a:normAutofit fontScale="92500" lnSpcReduction="20000"/>
          </a:bodyPr>
          <a:lstStyle/>
          <a:p>
            <a:pPr algn="just">
              <a:lnSpc>
                <a:spcPct val="110000"/>
              </a:lnSpc>
            </a:pPr>
            <a:r>
              <a:rPr lang="en-GB" i="0" dirty="0">
                <a:effectLst/>
                <a:latin typeface="Times New Roman" panose="02020603050405020304" pitchFamily="18" charset="0"/>
                <a:cs typeface="Times New Roman" panose="02020603050405020304" pitchFamily="18" charset="0"/>
              </a:rPr>
              <a:t>An Open-source Operating System is the Operating </a:t>
            </a:r>
          </a:p>
          <a:p>
            <a:pPr marL="0" indent="0" algn="just">
              <a:lnSpc>
                <a:spcPct val="110000"/>
              </a:lnSpc>
              <a:buNone/>
            </a:pPr>
            <a:r>
              <a:rPr lang="en-GB" i="0" dirty="0">
                <a:effectLst/>
                <a:latin typeface="Times New Roman" panose="02020603050405020304" pitchFamily="18" charset="0"/>
                <a:cs typeface="Times New Roman" panose="02020603050405020304" pitchFamily="18" charset="0"/>
              </a:rPr>
              <a:t>    System in which source code is visible publicly and editable</a:t>
            </a:r>
          </a:p>
          <a:p>
            <a:pPr algn="just">
              <a:lnSpc>
                <a:spcPct val="110000"/>
              </a:lnSpc>
            </a:pPr>
            <a:r>
              <a:rPr lang="en-GB" dirty="0">
                <a:latin typeface="Times New Roman" panose="02020603050405020304" pitchFamily="18" charset="0"/>
                <a:cs typeface="Times New Roman" panose="02020603050405020304" pitchFamily="18" charset="0"/>
              </a:rPr>
              <a:t>A</a:t>
            </a:r>
            <a:r>
              <a:rPr lang="en-GB" i="0" dirty="0">
                <a:effectLst/>
                <a:latin typeface="Times New Roman" panose="02020603050405020304" pitchFamily="18" charset="0"/>
                <a:cs typeface="Times New Roman" panose="02020603050405020304" pitchFamily="18" charset="0"/>
              </a:rPr>
              <a:t>nyone can inspect, modify, and enhance the source code</a:t>
            </a:r>
          </a:p>
          <a:p>
            <a:pPr algn="just">
              <a:lnSpc>
                <a:spcPct val="110000"/>
              </a:lnSpc>
            </a:pPr>
            <a:r>
              <a:rPr lang="en-GB" i="0" dirty="0">
                <a:effectLst/>
                <a:latin typeface="Times New Roman" panose="02020603050405020304" pitchFamily="18" charset="0"/>
                <a:cs typeface="Times New Roman" panose="02020603050405020304" pitchFamily="18" charset="0"/>
              </a:rPr>
              <a:t>Closed Operating Systems are built with numerous codes and complex programming and that is called source code</a:t>
            </a:r>
          </a:p>
          <a:p>
            <a:pPr algn="just">
              <a:lnSpc>
                <a:spcPct val="110000"/>
              </a:lnSpc>
            </a:pPr>
            <a:r>
              <a:rPr lang="en-GB" i="0" dirty="0">
                <a:effectLst/>
                <a:latin typeface="Times New Roman" panose="02020603050405020304" pitchFamily="18" charset="0"/>
                <a:cs typeface="Times New Roman" panose="02020603050405020304" pitchFamily="18" charset="0"/>
              </a:rPr>
              <a:t>In open source operating system, programmers have access to a computer program's source code can improve that program by adding features to it or fixing parts that don't always work correctly</a:t>
            </a:r>
            <a:endParaRPr lang="en-GB" dirty="0">
              <a:latin typeface="Times New Roman" panose="02020603050405020304" pitchFamily="18" charset="0"/>
              <a:cs typeface="Times New Roman" panose="02020603050405020304" pitchFamily="18" charset="0"/>
            </a:endParaRPr>
          </a:p>
          <a:p>
            <a:pPr algn="just">
              <a:lnSpc>
                <a:spcPct val="110000"/>
              </a:lnSpc>
            </a:pPr>
            <a:r>
              <a:rPr lang="en-GB" i="0" dirty="0">
                <a:effectLst/>
                <a:latin typeface="Times New Roman" panose="02020603050405020304" pitchFamily="18" charset="0"/>
                <a:cs typeface="Times New Roman" panose="02020603050405020304" pitchFamily="18" charset="0"/>
              </a:rPr>
              <a:t>The one who </a:t>
            </a:r>
            <a:r>
              <a:rPr lang="en-GB" dirty="0">
                <a:latin typeface="Times New Roman" panose="02020603050405020304" pitchFamily="18" charset="0"/>
                <a:cs typeface="Times New Roman" panose="02020603050405020304" pitchFamily="18" charset="0"/>
              </a:rPr>
              <a:t>create any open source operating system then developer need to provide code as copyleft licence</a:t>
            </a:r>
          </a:p>
          <a:p>
            <a:pPr algn="just">
              <a:lnSpc>
                <a:spcPct val="110000"/>
              </a:lnSpc>
            </a:pPr>
            <a:r>
              <a:rPr lang="en-GB" i="0" dirty="0">
                <a:effectLst/>
                <a:latin typeface="Times New Roman" panose="02020603050405020304" pitchFamily="18" charset="0"/>
                <a:cs typeface="Times New Roman" panose="02020603050405020304" pitchFamily="18" charset="0"/>
              </a:rPr>
              <a:t>By copyleft licence any can view modify change any </a:t>
            </a:r>
            <a:r>
              <a:rPr lang="en-GB" dirty="0">
                <a:latin typeface="Times New Roman" panose="02020603050405020304" pitchFamily="18" charset="0"/>
                <a:cs typeface="Times New Roman" panose="02020603050405020304" pitchFamily="18" charset="0"/>
              </a:rPr>
              <a:t>line of code as per we need and we need to provide its source code so next one take copyleft licence</a:t>
            </a:r>
            <a:endParaRPr lang="en-GB" i="0" dirty="0">
              <a:effectLst/>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724CE536-0D11-43E0-8BDA-383179BC6F33}"/>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48B21663-EF28-4B70-9D3E-B9083964FE55}"/>
              </a:ext>
            </a:extLst>
          </p:cNvPr>
          <p:cNvSpPr>
            <a:spLocks noGrp="1"/>
          </p:cNvSpPr>
          <p:nvPr>
            <p:ph type="ftr" sz="quarter" idx="11"/>
          </p:nvPr>
        </p:nvSpPr>
        <p:spPr/>
        <p:txBody>
          <a:bodyPr/>
          <a:lstStyle/>
          <a:p>
            <a:r>
              <a:rPr lang="en-GB"/>
              <a:t>Computer System and Operating System</a:t>
            </a:r>
          </a:p>
        </p:txBody>
      </p:sp>
      <p:pic>
        <p:nvPicPr>
          <p:cNvPr id="6" name="Picture 2" descr="System Software: 'Linux' the open source">
            <a:extLst>
              <a:ext uri="{FF2B5EF4-FFF2-40B4-BE49-F238E27FC236}">
                <a16:creationId xmlns:a16="http://schemas.microsoft.com/office/drawing/2014/main" id="{FB1AE279-929C-410A-B5A3-44CC39C0D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573" y="124407"/>
            <a:ext cx="2886075" cy="24404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29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282D-85D8-43AD-8137-881B10F8D741}"/>
              </a:ext>
            </a:extLst>
          </p:cNvPr>
          <p:cNvSpPr>
            <a:spLocks noGrp="1"/>
          </p:cNvSpPr>
          <p:nvPr>
            <p:ph type="title"/>
          </p:nvPr>
        </p:nvSpPr>
        <p:spPr>
          <a:xfrm>
            <a:off x="778217" y="517526"/>
            <a:ext cx="10515600" cy="1325563"/>
          </a:xfrm>
        </p:spPr>
        <p:txBody>
          <a:bodyPr/>
          <a:lstStyle/>
          <a:p>
            <a:r>
              <a:rPr lang="en-GB" dirty="0"/>
              <a:t>Open Source Operating System</a:t>
            </a:r>
          </a:p>
        </p:txBody>
      </p:sp>
      <p:sp>
        <p:nvSpPr>
          <p:cNvPr id="3" name="Text Placeholder 2">
            <a:extLst>
              <a:ext uri="{FF2B5EF4-FFF2-40B4-BE49-F238E27FC236}">
                <a16:creationId xmlns:a16="http://schemas.microsoft.com/office/drawing/2014/main" id="{582E6B5D-9A0D-4D89-A853-655A9D4C97FD}"/>
              </a:ext>
            </a:extLst>
          </p:cNvPr>
          <p:cNvSpPr>
            <a:spLocks noGrp="1"/>
          </p:cNvSpPr>
          <p:nvPr>
            <p:ph type="body" idx="1"/>
          </p:nvPr>
        </p:nvSpPr>
        <p:spPr>
          <a:xfrm>
            <a:off x="839788" y="1185864"/>
            <a:ext cx="5157787" cy="823912"/>
          </a:xfrm>
        </p:spPr>
        <p:txBody>
          <a:bodyPr/>
          <a:lstStyle/>
          <a:p>
            <a:r>
              <a:rPr lang="en-GB" dirty="0"/>
              <a:t>Advantage</a:t>
            </a:r>
          </a:p>
        </p:txBody>
      </p:sp>
      <p:sp>
        <p:nvSpPr>
          <p:cNvPr id="4" name="Content Placeholder 3">
            <a:extLst>
              <a:ext uri="{FF2B5EF4-FFF2-40B4-BE49-F238E27FC236}">
                <a16:creationId xmlns:a16="http://schemas.microsoft.com/office/drawing/2014/main" id="{D3CD47B7-D254-4462-86F8-A27EE5D48666}"/>
              </a:ext>
            </a:extLst>
          </p:cNvPr>
          <p:cNvSpPr>
            <a:spLocks noGrp="1"/>
          </p:cNvSpPr>
          <p:nvPr>
            <p:ph sz="half" idx="2"/>
          </p:nvPr>
        </p:nvSpPr>
        <p:spPr>
          <a:xfrm>
            <a:off x="839788" y="2009776"/>
            <a:ext cx="5157787" cy="4179887"/>
          </a:xfrm>
        </p:spPr>
        <p:txBody>
          <a:bodyPr>
            <a:noAutofit/>
          </a:bodyPr>
          <a:lstStyle/>
          <a:p>
            <a:pPr algn="just">
              <a:lnSpc>
                <a:spcPct val="120000"/>
              </a:lnSpc>
            </a:pPr>
            <a:r>
              <a:rPr lang="en-GB" sz="2000" dirty="0">
                <a:solidFill>
                  <a:srgbClr val="2E2E2E"/>
                </a:solidFill>
                <a:latin typeface="Times New Roman" panose="02020603050405020304" pitchFamily="18" charset="0"/>
                <a:cs typeface="Times New Roman" panose="02020603050405020304" pitchFamily="18" charset="0"/>
              </a:rPr>
              <a:t>O</a:t>
            </a:r>
            <a:r>
              <a:rPr lang="en-GB" sz="2000" b="0" i="0" dirty="0">
                <a:solidFill>
                  <a:srgbClr val="2E2E2E"/>
                </a:solidFill>
                <a:effectLst/>
                <a:latin typeface="Times New Roman" panose="02020603050405020304" pitchFamily="18" charset="0"/>
                <a:cs typeface="Times New Roman" panose="02020603050405020304" pitchFamily="18" charset="0"/>
              </a:rPr>
              <a:t>pen source software is free to use</a:t>
            </a:r>
          </a:p>
          <a:p>
            <a:pPr algn="just">
              <a:lnSpc>
                <a:spcPct val="120000"/>
              </a:lnSpc>
            </a:pPr>
            <a:r>
              <a:rPr lang="en-GB" sz="2000" dirty="0">
                <a:solidFill>
                  <a:srgbClr val="2E2E2E"/>
                </a:solidFill>
                <a:latin typeface="Times New Roman" panose="02020603050405020304" pitchFamily="18" charset="0"/>
                <a:cs typeface="Times New Roman" panose="02020603050405020304" pitchFamily="18" charset="0"/>
              </a:rPr>
              <a:t>T</a:t>
            </a:r>
            <a:r>
              <a:rPr lang="en-GB" sz="2000" b="0" i="0" dirty="0">
                <a:solidFill>
                  <a:srgbClr val="2E2E2E"/>
                </a:solidFill>
                <a:effectLst/>
                <a:latin typeface="Times New Roman" panose="02020603050405020304" pitchFamily="18" charset="0"/>
                <a:cs typeface="Times New Roman" panose="02020603050405020304" pitchFamily="18" charset="0"/>
              </a:rPr>
              <a:t>he users do not need to worry about monitoring and tracking</a:t>
            </a:r>
          </a:p>
          <a:p>
            <a:pPr algn="just">
              <a:lnSpc>
                <a:spcPct val="120000"/>
              </a:lnSpc>
            </a:pPr>
            <a:r>
              <a:rPr lang="en-GB" sz="2000" dirty="0">
                <a:solidFill>
                  <a:srgbClr val="2E2E2E"/>
                </a:solidFill>
                <a:latin typeface="Times New Roman" panose="02020603050405020304" pitchFamily="18" charset="0"/>
                <a:cs typeface="Times New Roman" panose="02020603050405020304" pitchFamily="18" charset="0"/>
              </a:rPr>
              <a:t>I</a:t>
            </a:r>
            <a:r>
              <a:rPr lang="en-GB" sz="2000" b="0" i="0" dirty="0">
                <a:solidFill>
                  <a:srgbClr val="2E2E2E"/>
                </a:solidFill>
                <a:effectLst/>
                <a:latin typeface="Times New Roman" panose="02020603050405020304" pitchFamily="18" charset="0"/>
                <a:cs typeface="Times New Roman" panose="02020603050405020304" pitchFamily="18" charset="0"/>
              </a:rPr>
              <a:t>t does not pose any restrictions on the number of times it can be installed</a:t>
            </a:r>
            <a:endParaRPr lang="en-GB" sz="2000" dirty="0">
              <a:solidFill>
                <a:srgbClr val="2E2E2E"/>
              </a:solidFill>
              <a:latin typeface="Times New Roman" panose="02020603050405020304" pitchFamily="18" charset="0"/>
              <a:cs typeface="Times New Roman" panose="02020603050405020304" pitchFamily="18" charset="0"/>
            </a:endParaRPr>
          </a:p>
          <a:p>
            <a:pPr algn="just">
              <a:lnSpc>
                <a:spcPct val="120000"/>
              </a:lnSpc>
            </a:pPr>
            <a:r>
              <a:rPr lang="en-GB" sz="2000" b="0" i="0" dirty="0">
                <a:solidFill>
                  <a:srgbClr val="2E2E2E"/>
                </a:solidFill>
                <a:effectLst/>
                <a:latin typeface="Times New Roman" panose="02020603050405020304" pitchFamily="18" charset="0"/>
                <a:cs typeface="Times New Roman" panose="02020603050405020304" pitchFamily="18" charset="0"/>
              </a:rPr>
              <a:t>The number of people involve in maintaining an open source software is more in hundreds and thousands.</a:t>
            </a:r>
          </a:p>
          <a:p>
            <a:pPr algn="just">
              <a:lnSpc>
                <a:spcPct val="120000"/>
              </a:lnSpc>
            </a:pPr>
            <a:r>
              <a:rPr lang="en-GB" sz="2000" dirty="0">
                <a:solidFill>
                  <a:srgbClr val="2E2E2E"/>
                </a:solidFill>
                <a:latin typeface="Times New Roman" panose="02020603050405020304" pitchFamily="18" charset="0"/>
                <a:cs typeface="Times New Roman" panose="02020603050405020304" pitchFamily="18" charset="0"/>
              </a:rPr>
              <a:t>Anyone can write modify or view codes and made as per their choice</a:t>
            </a:r>
          </a:p>
        </p:txBody>
      </p:sp>
      <p:sp>
        <p:nvSpPr>
          <p:cNvPr id="5" name="Text Placeholder 4">
            <a:extLst>
              <a:ext uri="{FF2B5EF4-FFF2-40B4-BE49-F238E27FC236}">
                <a16:creationId xmlns:a16="http://schemas.microsoft.com/office/drawing/2014/main" id="{57383D99-8FEA-4167-A69A-693855E74606}"/>
              </a:ext>
            </a:extLst>
          </p:cNvPr>
          <p:cNvSpPr>
            <a:spLocks noGrp="1"/>
          </p:cNvSpPr>
          <p:nvPr>
            <p:ph type="body" sz="quarter" idx="3"/>
          </p:nvPr>
        </p:nvSpPr>
        <p:spPr>
          <a:xfrm>
            <a:off x="6155984" y="1185864"/>
            <a:ext cx="5183188" cy="823912"/>
          </a:xfrm>
        </p:spPr>
        <p:txBody>
          <a:bodyPr/>
          <a:lstStyle/>
          <a:p>
            <a:r>
              <a:rPr lang="en-GB" dirty="0"/>
              <a:t>Disadvantage</a:t>
            </a:r>
          </a:p>
        </p:txBody>
      </p:sp>
      <p:sp>
        <p:nvSpPr>
          <p:cNvPr id="6" name="Content Placeholder 5">
            <a:extLst>
              <a:ext uri="{FF2B5EF4-FFF2-40B4-BE49-F238E27FC236}">
                <a16:creationId xmlns:a16="http://schemas.microsoft.com/office/drawing/2014/main" id="{3032FCB2-2AD9-48E4-893F-0EA957A1AEBC}"/>
              </a:ext>
            </a:extLst>
          </p:cNvPr>
          <p:cNvSpPr>
            <a:spLocks noGrp="1"/>
          </p:cNvSpPr>
          <p:nvPr>
            <p:ph sz="quarter" idx="4"/>
          </p:nvPr>
        </p:nvSpPr>
        <p:spPr>
          <a:xfrm>
            <a:off x="6172200" y="2009776"/>
            <a:ext cx="5468416" cy="4179887"/>
          </a:xfrm>
        </p:spPr>
        <p:txBody>
          <a:bodyPr>
            <a:noAutofit/>
          </a:bodyPr>
          <a:lstStyle/>
          <a:p>
            <a:pPr>
              <a:lnSpc>
                <a:spcPct val="120000"/>
              </a:lnSpc>
            </a:pPr>
            <a:r>
              <a:rPr lang="en-GB" sz="2000" b="0" i="0" dirty="0">
                <a:solidFill>
                  <a:srgbClr val="2E2E2E"/>
                </a:solidFill>
                <a:effectLst/>
                <a:latin typeface="Times New Roman" panose="02020603050405020304" pitchFamily="18" charset="0"/>
                <a:cs typeface="Times New Roman" panose="02020603050405020304" pitchFamily="18" charset="0"/>
              </a:rPr>
              <a:t>Not all the open source applications are easy to use</a:t>
            </a:r>
          </a:p>
          <a:p>
            <a:pPr>
              <a:lnSpc>
                <a:spcPct val="120000"/>
              </a:lnSpc>
            </a:pPr>
            <a:r>
              <a:rPr lang="en-GB" sz="2000" b="0" i="0" dirty="0">
                <a:solidFill>
                  <a:srgbClr val="2E2E2E"/>
                </a:solidFill>
                <a:effectLst/>
                <a:latin typeface="Times New Roman" panose="02020603050405020304" pitchFamily="18" charset="0"/>
                <a:cs typeface="Times New Roman" panose="02020603050405020304" pitchFamily="18" charset="0"/>
              </a:rPr>
              <a:t>someone misuses the code for their own benefits</a:t>
            </a:r>
            <a:endParaRPr lang="en-GB" sz="2000" dirty="0">
              <a:solidFill>
                <a:srgbClr val="2E2E2E"/>
              </a:solidFill>
              <a:latin typeface="Times New Roman" panose="02020603050405020304" pitchFamily="18" charset="0"/>
              <a:cs typeface="Times New Roman" panose="02020603050405020304" pitchFamily="18" charset="0"/>
            </a:endParaRPr>
          </a:p>
          <a:p>
            <a:pPr>
              <a:lnSpc>
                <a:spcPct val="120000"/>
              </a:lnSpc>
            </a:pPr>
            <a:r>
              <a:rPr lang="en-GB" sz="2000" b="0" i="0" dirty="0">
                <a:solidFill>
                  <a:srgbClr val="2E2E2E"/>
                </a:solidFill>
                <a:effectLst/>
                <a:latin typeface="Times New Roman" panose="02020603050405020304" pitchFamily="18" charset="0"/>
                <a:cs typeface="Times New Roman" panose="02020603050405020304" pitchFamily="18" charset="0"/>
              </a:rPr>
              <a:t>Some applications cannot support both open source software and proprietary software</a:t>
            </a:r>
          </a:p>
          <a:p>
            <a:pPr>
              <a:lnSpc>
                <a:spcPct val="120000"/>
              </a:lnSpc>
            </a:pPr>
            <a:r>
              <a:rPr lang="en-GB" sz="2000" b="0" i="0" dirty="0">
                <a:solidFill>
                  <a:srgbClr val="2E2E2E"/>
                </a:solidFill>
                <a:effectLst/>
                <a:latin typeface="Times New Roman" panose="02020603050405020304" pitchFamily="18" charset="0"/>
                <a:cs typeface="Times New Roman" panose="02020603050405020304" pitchFamily="18" charset="0"/>
              </a:rPr>
              <a:t>If you face any problems in the implementation process, a third party support may be needed which could charge additionally</a:t>
            </a:r>
            <a:endParaRPr lang="en-GB" sz="2000" dirty="0">
              <a:solidFill>
                <a:srgbClr val="2E2E2E"/>
              </a:solidFill>
              <a:latin typeface="Times New Roman" panose="02020603050405020304" pitchFamily="18" charset="0"/>
              <a:cs typeface="Times New Roman" panose="02020603050405020304" pitchFamily="18" charset="0"/>
            </a:endParaRPr>
          </a:p>
          <a:p>
            <a:pPr>
              <a:lnSpc>
                <a:spcPct val="120000"/>
              </a:lnSpc>
            </a:pPr>
            <a:r>
              <a:rPr lang="en-GB" sz="2000" b="0" i="0" dirty="0">
                <a:solidFill>
                  <a:srgbClr val="2E2E2E"/>
                </a:solidFill>
                <a:effectLst/>
                <a:latin typeface="Times New Roman" panose="02020603050405020304" pitchFamily="18" charset="0"/>
                <a:cs typeface="Times New Roman" panose="02020603050405020304" pitchFamily="18" charset="0"/>
              </a:rPr>
              <a:t>Finding required drivers for hardware components is not an easy task</a:t>
            </a:r>
            <a:endParaRPr lang="en-GB" sz="2000" dirty="0">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0EF8CC22-0B40-4660-AF43-BEDD0A52C044}"/>
              </a:ext>
            </a:extLst>
          </p:cNvPr>
          <p:cNvSpPr>
            <a:spLocks noGrp="1"/>
          </p:cNvSpPr>
          <p:nvPr>
            <p:ph type="dt" sz="half" idx="10"/>
          </p:nvPr>
        </p:nvSpPr>
        <p:spPr/>
        <p:txBody>
          <a:bodyPr/>
          <a:lstStyle/>
          <a:p>
            <a:fld id="{BF326D0C-0D4A-4B84-A8A6-AF4754C5A9DE}" type="datetime1">
              <a:rPr lang="en-GB" smtClean="0"/>
              <a:t>01/02/2022</a:t>
            </a:fld>
            <a:endParaRPr lang="en-GB" dirty="0"/>
          </a:p>
        </p:txBody>
      </p:sp>
      <p:sp>
        <p:nvSpPr>
          <p:cNvPr id="8" name="Footer Placeholder 7">
            <a:extLst>
              <a:ext uri="{FF2B5EF4-FFF2-40B4-BE49-F238E27FC236}">
                <a16:creationId xmlns:a16="http://schemas.microsoft.com/office/drawing/2014/main" id="{FDD4B333-CD28-4511-B4F9-CA28E531AE35}"/>
              </a:ext>
            </a:extLst>
          </p:cNvPr>
          <p:cNvSpPr>
            <a:spLocks noGrp="1"/>
          </p:cNvSpPr>
          <p:nvPr>
            <p:ph type="ftr" sz="quarter" idx="11"/>
          </p:nvPr>
        </p:nvSpPr>
        <p:spPr/>
        <p:txBody>
          <a:bodyPr/>
          <a:lstStyle/>
          <a:p>
            <a:r>
              <a:rPr lang="en-GB"/>
              <a:t>Computer System and Operating System</a:t>
            </a:r>
          </a:p>
        </p:txBody>
      </p:sp>
      <p:pic>
        <p:nvPicPr>
          <p:cNvPr id="1028" name="Picture 4" descr="Open Source Operating System | Notes, Videos, QA and Tests | Grade  11&gt;Computer Science&gt;Operating System | Kullabs">
            <a:extLst>
              <a:ext uri="{FF2B5EF4-FFF2-40B4-BE49-F238E27FC236}">
                <a16:creationId xmlns:a16="http://schemas.microsoft.com/office/drawing/2014/main" id="{3539537D-83C2-4F6D-B70A-5F20FFEA1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138114"/>
            <a:ext cx="3672408" cy="187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64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9FB3-78B1-4F00-BB4C-926873D4E39A}"/>
              </a:ext>
            </a:extLst>
          </p:cNvPr>
          <p:cNvSpPr>
            <a:spLocks noGrp="1"/>
          </p:cNvSpPr>
          <p:nvPr>
            <p:ph type="title"/>
          </p:nvPr>
        </p:nvSpPr>
        <p:spPr/>
        <p:txBody>
          <a:bodyPr/>
          <a:lstStyle/>
          <a:p>
            <a:r>
              <a:rPr lang="en-GB" dirty="0"/>
              <a:t>UNIX</a:t>
            </a:r>
          </a:p>
        </p:txBody>
      </p:sp>
      <p:sp>
        <p:nvSpPr>
          <p:cNvPr id="3" name="Content Placeholder 2">
            <a:extLst>
              <a:ext uri="{FF2B5EF4-FFF2-40B4-BE49-F238E27FC236}">
                <a16:creationId xmlns:a16="http://schemas.microsoft.com/office/drawing/2014/main" id="{69DDD0D8-3201-4C14-9F34-F26200749F7A}"/>
              </a:ext>
            </a:extLst>
          </p:cNvPr>
          <p:cNvSpPr>
            <a:spLocks noGrp="1"/>
          </p:cNvSpPr>
          <p:nvPr>
            <p:ph idx="1"/>
          </p:nvPr>
        </p:nvSpPr>
        <p:spPr/>
        <p:txBody>
          <a:bodyPr>
            <a:normAutofit fontScale="92500" lnSpcReduction="10000"/>
          </a:bodyPr>
          <a:lstStyle/>
          <a:p>
            <a:pPr algn="just"/>
            <a:r>
              <a:rPr lang="en-GB" i="0" dirty="0">
                <a:effectLst/>
                <a:latin typeface="Arial" panose="020B0604020202020204" pitchFamily="34" charset="0"/>
              </a:rPr>
              <a:t>UNIX is a family of </a:t>
            </a:r>
            <a:r>
              <a:rPr lang="en-GB" i="0" u="none" strike="noStrike" dirty="0">
                <a:effectLst/>
                <a:latin typeface="Arial" panose="020B0604020202020204" pitchFamily="34" charset="0"/>
              </a:rPr>
              <a:t>multitasking</a:t>
            </a:r>
            <a:r>
              <a:rPr lang="en-GB" i="0" dirty="0">
                <a:effectLst/>
                <a:latin typeface="Arial" panose="020B0604020202020204" pitchFamily="34" charset="0"/>
              </a:rPr>
              <a:t>, </a:t>
            </a:r>
            <a:r>
              <a:rPr lang="en-GB" i="0" u="none" strike="noStrike" dirty="0">
                <a:effectLst/>
                <a:latin typeface="Arial" panose="020B0604020202020204" pitchFamily="34" charset="0"/>
              </a:rPr>
              <a:t>multiuser</a:t>
            </a:r>
            <a:r>
              <a:rPr lang="en-GB" i="0" dirty="0">
                <a:effectLst/>
                <a:latin typeface="Arial" panose="020B0604020202020204" pitchFamily="34" charset="0"/>
              </a:rPr>
              <a:t> computer </a:t>
            </a:r>
            <a:r>
              <a:rPr lang="en-GB" i="0" u="none" strike="noStrike" dirty="0">
                <a:effectLst/>
                <a:latin typeface="Arial" panose="020B0604020202020204" pitchFamily="34" charset="0"/>
              </a:rPr>
              <a:t>operating systems</a:t>
            </a:r>
            <a:r>
              <a:rPr lang="en-GB" i="0" dirty="0">
                <a:effectLst/>
                <a:latin typeface="Arial" panose="020B0604020202020204" pitchFamily="34" charset="0"/>
              </a:rPr>
              <a:t> that derive from the original </a:t>
            </a:r>
            <a:r>
              <a:rPr lang="en-GB" i="0" u="none" strike="noStrike" dirty="0">
                <a:effectLst/>
                <a:latin typeface="Arial" panose="020B0604020202020204" pitchFamily="34" charset="0"/>
              </a:rPr>
              <a:t>AT&amp;T</a:t>
            </a:r>
            <a:r>
              <a:rPr lang="en-GB" i="0" dirty="0">
                <a:effectLst/>
                <a:latin typeface="Arial" panose="020B0604020202020204" pitchFamily="34" charset="0"/>
              </a:rPr>
              <a:t> Unix, whose development started in 1969 at the </a:t>
            </a:r>
            <a:r>
              <a:rPr lang="en-GB" i="0" u="none" strike="noStrike" dirty="0">
                <a:effectLst/>
                <a:latin typeface="Arial" panose="020B0604020202020204" pitchFamily="34" charset="0"/>
              </a:rPr>
              <a:t>Bell Labs</a:t>
            </a:r>
            <a:r>
              <a:rPr lang="en-GB" i="0" dirty="0">
                <a:effectLst/>
                <a:latin typeface="Arial" panose="020B0604020202020204" pitchFamily="34" charset="0"/>
              </a:rPr>
              <a:t> research </a:t>
            </a:r>
            <a:r>
              <a:rPr lang="en-GB" i="0" dirty="0" err="1">
                <a:effectLst/>
                <a:latin typeface="Arial" panose="020B0604020202020204" pitchFamily="34" charset="0"/>
              </a:rPr>
              <a:t>center</a:t>
            </a:r>
            <a:r>
              <a:rPr lang="en-GB" i="0" dirty="0">
                <a:effectLst/>
                <a:latin typeface="Arial" panose="020B0604020202020204" pitchFamily="34" charset="0"/>
              </a:rPr>
              <a:t> by </a:t>
            </a:r>
            <a:r>
              <a:rPr lang="en-GB" i="0" u="none" strike="noStrike" dirty="0">
                <a:effectLst/>
                <a:latin typeface="Arial" panose="020B0604020202020204" pitchFamily="34" charset="0"/>
              </a:rPr>
              <a:t>Ken Thompson</a:t>
            </a:r>
            <a:r>
              <a:rPr lang="en-GB" i="0" dirty="0">
                <a:effectLst/>
                <a:latin typeface="Arial" panose="020B0604020202020204" pitchFamily="34" charset="0"/>
              </a:rPr>
              <a:t>, </a:t>
            </a:r>
            <a:r>
              <a:rPr lang="en-GB" i="0" u="none" strike="noStrike" dirty="0">
                <a:effectLst/>
                <a:latin typeface="Arial" panose="020B0604020202020204" pitchFamily="34" charset="0"/>
              </a:rPr>
              <a:t>Dennis Ritchie</a:t>
            </a:r>
            <a:r>
              <a:rPr lang="en-GB" i="0" dirty="0">
                <a:effectLst/>
                <a:latin typeface="Arial" panose="020B0604020202020204" pitchFamily="34" charset="0"/>
              </a:rPr>
              <a:t>, and others</a:t>
            </a:r>
          </a:p>
          <a:p>
            <a:pPr algn="just"/>
            <a:r>
              <a:rPr lang="en-GB" dirty="0">
                <a:solidFill>
                  <a:srgbClr val="202124"/>
                </a:solidFill>
                <a:latin typeface="arial" panose="020B0604020202020204" pitchFamily="34" charset="0"/>
              </a:rPr>
              <a:t>T</a:t>
            </a:r>
            <a:r>
              <a:rPr lang="en-GB" i="0" dirty="0">
                <a:solidFill>
                  <a:srgbClr val="202124"/>
                </a:solidFill>
                <a:effectLst/>
                <a:latin typeface="arial" panose="020B0604020202020204" pitchFamily="34" charset="0"/>
              </a:rPr>
              <a:t>he suite of programs which make the computer work. It is a stable, multi-user, multi-tasking system for servers, desktops and laptops.</a:t>
            </a:r>
          </a:p>
          <a:p>
            <a:pPr algn="just"/>
            <a:r>
              <a:rPr lang="en-GB" dirty="0">
                <a:solidFill>
                  <a:srgbClr val="202124"/>
                </a:solidFill>
                <a:latin typeface="arial" panose="020B0604020202020204" pitchFamily="34" charset="0"/>
              </a:rPr>
              <a:t>B</a:t>
            </a:r>
            <a:r>
              <a:rPr lang="en-GB" i="0" dirty="0">
                <a:solidFill>
                  <a:srgbClr val="202124"/>
                </a:solidFill>
                <a:effectLst/>
                <a:latin typeface="arial" panose="020B0604020202020204" pitchFamily="34" charset="0"/>
              </a:rPr>
              <a:t>est of networking capability.</a:t>
            </a:r>
          </a:p>
          <a:p>
            <a:pPr algn="just"/>
            <a:r>
              <a:rPr lang="en-GB" i="0" dirty="0">
                <a:solidFill>
                  <a:srgbClr val="202124"/>
                </a:solidFill>
                <a:effectLst/>
                <a:latin typeface="arial" panose="020B0604020202020204" pitchFamily="34" charset="0"/>
              </a:rPr>
              <a:t>It allows many users to share a powerful machine and all the available resources, each user running their own processes simultaneously</a:t>
            </a:r>
          </a:p>
          <a:p>
            <a:pPr algn="just"/>
            <a:r>
              <a:rPr lang="pt-BR" i="0" dirty="0">
                <a:solidFill>
                  <a:srgbClr val="202124"/>
                </a:solidFill>
                <a:effectLst/>
                <a:latin typeface="arial" panose="020B0604020202020204" pitchFamily="34" charset="0"/>
              </a:rPr>
              <a:t>Linux, Mac OS X, Android, iOS, Chrome OS, Orbis OS</a:t>
            </a:r>
            <a:endParaRPr lang="en-GB" dirty="0"/>
          </a:p>
        </p:txBody>
      </p:sp>
      <p:sp>
        <p:nvSpPr>
          <p:cNvPr id="4" name="Date Placeholder 3">
            <a:extLst>
              <a:ext uri="{FF2B5EF4-FFF2-40B4-BE49-F238E27FC236}">
                <a16:creationId xmlns:a16="http://schemas.microsoft.com/office/drawing/2014/main" id="{730BCA9D-B9FF-4E24-8A5B-C09A4139E298}"/>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95CF14AE-719B-4481-ABB7-E9DEDED6F4BB}"/>
              </a:ext>
            </a:extLst>
          </p:cNvPr>
          <p:cNvSpPr>
            <a:spLocks noGrp="1"/>
          </p:cNvSpPr>
          <p:nvPr>
            <p:ph type="ftr" sz="quarter" idx="11"/>
          </p:nvPr>
        </p:nvSpPr>
        <p:spPr/>
        <p:txBody>
          <a:bodyPr/>
          <a:lstStyle/>
          <a:p>
            <a:r>
              <a:rPr lang="en-GB"/>
              <a:t>Computer System and Operating System</a:t>
            </a:r>
          </a:p>
        </p:txBody>
      </p:sp>
      <p:pic>
        <p:nvPicPr>
          <p:cNvPr id="2050" name="Picture 2" descr="Unix">
            <a:extLst>
              <a:ext uri="{FF2B5EF4-FFF2-40B4-BE49-F238E27FC236}">
                <a16:creationId xmlns:a16="http://schemas.microsoft.com/office/drawing/2014/main" id="{0A589333-3A21-4CDD-B0AD-B02EB9429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064" y="0"/>
            <a:ext cx="24479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57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A8297-CFE9-4933-95D9-2F9A21ED3CF5}"/>
              </a:ext>
            </a:extLst>
          </p:cNvPr>
          <p:cNvSpPr>
            <a:spLocks noGrp="1"/>
          </p:cNvSpPr>
          <p:nvPr>
            <p:ph type="title"/>
          </p:nvPr>
        </p:nvSpPr>
        <p:spPr>
          <a:xfrm>
            <a:off x="583096" y="365125"/>
            <a:ext cx="10770703" cy="1325563"/>
          </a:xfrm>
        </p:spPr>
        <p:txBody>
          <a:bodyPr/>
          <a:lstStyle/>
          <a:p>
            <a:r>
              <a:rPr lang="en-GB" dirty="0"/>
              <a:t>Translator( Language Processor)</a:t>
            </a:r>
          </a:p>
        </p:txBody>
      </p:sp>
      <p:sp>
        <p:nvSpPr>
          <p:cNvPr id="3" name="Content Placeholder 2">
            <a:extLst>
              <a:ext uri="{FF2B5EF4-FFF2-40B4-BE49-F238E27FC236}">
                <a16:creationId xmlns:a16="http://schemas.microsoft.com/office/drawing/2014/main" id="{42F344E5-0308-4249-82D7-D12C4B8E3F8F}"/>
              </a:ext>
            </a:extLst>
          </p:cNvPr>
          <p:cNvSpPr>
            <a:spLocks noGrp="1"/>
          </p:cNvSpPr>
          <p:nvPr>
            <p:ph idx="1"/>
          </p:nvPr>
        </p:nvSpPr>
        <p:spPr/>
        <p:txBody>
          <a:bodyPr/>
          <a:lstStyle/>
          <a:p>
            <a:pPr algn="just"/>
            <a:r>
              <a:rPr lang="en-GB" i="0" dirty="0">
                <a:effectLst/>
                <a:latin typeface="arial" panose="020B0604020202020204" pitchFamily="34" charset="0"/>
              </a:rPr>
              <a:t>A translator or programming language processor is a generic term that can refer to anything that converts code from one computer language into another</a:t>
            </a:r>
          </a:p>
          <a:p>
            <a:pPr algn="just"/>
            <a:r>
              <a:rPr lang="en-GB" i="0" dirty="0">
                <a:effectLst/>
                <a:latin typeface="arial" panose="020B0604020202020204" pitchFamily="34" charset="0"/>
              </a:rPr>
              <a:t>These source codes need to translate into machine language to be executed because they cannot be executed directly by the computer</a:t>
            </a:r>
            <a:endParaRPr lang="en-GB" dirty="0"/>
          </a:p>
        </p:txBody>
      </p:sp>
      <p:sp>
        <p:nvSpPr>
          <p:cNvPr id="4" name="Date Placeholder 3">
            <a:extLst>
              <a:ext uri="{FF2B5EF4-FFF2-40B4-BE49-F238E27FC236}">
                <a16:creationId xmlns:a16="http://schemas.microsoft.com/office/drawing/2014/main" id="{FD745221-F752-4E79-9BB1-6B939B8FB4BB}"/>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43A593DE-E6F2-4C59-8204-512BE4F4C236}"/>
              </a:ext>
            </a:extLst>
          </p:cNvPr>
          <p:cNvSpPr>
            <a:spLocks noGrp="1"/>
          </p:cNvSpPr>
          <p:nvPr>
            <p:ph type="ftr" sz="quarter" idx="11"/>
          </p:nvPr>
        </p:nvSpPr>
        <p:spPr/>
        <p:txBody>
          <a:bodyPr/>
          <a:lstStyle/>
          <a:p>
            <a:r>
              <a:rPr lang="en-GB"/>
              <a:t>Computer System and Operating System</a:t>
            </a:r>
          </a:p>
        </p:txBody>
      </p:sp>
      <p:pic>
        <p:nvPicPr>
          <p:cNvPr id="5122" name="Picture 2" descr="Translator in Computer System - Difference Between Language Translators">
            <a:extLst>
              <a:ext uri="{FF2B5EF4-FFF2-40B4-BE49-F238E27FC236}">
                <a16:creationId xmlns:a16="http://schemas.microsoft.com/office/drawing/2014/main" id="{DF7E0C8C-44FE-4689-AEC2-64670451C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391" y="4001294"/>
            <a:ext cx="5897217" cy="1947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707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DB29-DBDD-4371-84A9-38B1D6E566C4}"/>
              </a:ext>
            </a:extLst>
          </p:cNvPr>
          <p:cNvSpPr>
            <a:spLocks noGrp="1"/>
          </p:cNvSpPr>
          <p:nvPr>
            <p:ph type="title"/>
          </p:nvPr>
        </p:nvSpPr>
        <p:spPr/>
        <p:txBody>
          <a:bodyPr/>
          <a:lstStyle/>
          <a:p>
            <a:r>
              <a:rPr lang="en-GB" dirty="0"/>
              <a:t>Linux</a:t>
            </a:r>
          </a:p>
        </p:txBody>
      </p:sp>
      <p:sp>
        <p:nvSpPr>
          <p:cNvPr id="3" name="Content Placeholder 2">
            <a:extLst>
              <a:ext uri="{FF2B5EF4-FFF2-40B4-BE49-F238E27FC236}">
                <a16:creationId xmlns:a16="http://schemas.microsoft.com/office/drawing/2014/main" id="{D3F5055A-E17A-42BF-817C-5F127592455D}"/>
              </a:ext>
            </a:extLst>
          </p:cNvPr>
          <p:cNvSpPr>
            <a:spLocks noGrp="1"/>
          </p:cNvSpPr>
          <p:nvPr>
            <p:ph idx="1"/>
          </p:nvPr>
        </p:nvSpPr>
        <p:spPr/>
        <p:txBody>
          <a:bodyPr/>
          <a:lstStyle/>
          <a:p>
            <a:pPr algn="just"/>
            <a:r>
              <a:rPr lang="en-GB" i="0" dirty="0">
                <a:solidFill>
                  <a:srgbClr val="4D5156"/>
                </a:solidFill>
                <a:effectLst/>
                <a:latin typeface="arial" panose="020B0604020202020204" pitchFamily="34" charset="0"/>
              </a:rPr>
              <a:t>Linux is a family of open-source Unix-like operating systems based on the Linux kernel</a:t>
            </a:r>
          </a:p>
          <a:p>
            <a:pPr algn="just"/>
            <a:r>
              <a:rPr lang="en-GB" i="0" dirty="0">
                <a:solidFill>
                  <a:srgbClr val="4D5156"/>
                </a:solidFill>
                <a:effectLst/>
                <a:latin typeface="arial" panose="020B0604020202020204" pitchFamily="34" charset="0"/>
              </a:rPr>
              <a:t>operating system kernel first released on September 17, 1991, by Linus Torvalds</a:t>
            </a:r>
          </a:p>
          <a:p>
            <a:pPr algn="just"/>
            <a:r>
              <a:rPr lang="en-GB" i="0" dirty="0">
                <a:solidFill>
                  <a:srgbClr val="202124"/>
                </a:solidFill>
                <a:effectLst/>
                <a:latin typeface="arial" panose="020B0604020202020204" pitchFamily="34" charset="0"/>
              </a:rPr>
              <a:t>Linux is a free, open source operating system, released under the GNU General Public License (GPL)</a:t>
            </a:r>
          </a:p>
          <a:p>
            <a:pPr algn="just"/>
            <a:r>
              <a:rPr lang="en-GB" i="0" dirty="0">
                <a:solidFill>
                  <a:srgbClr val="202124"/>
                </a:solidFill>
                <a:effectLst/>
                <a:latin typeface="arial" panose="020B0604020202020204" pitchFamily="34" charset="0"/>
              </a:rPr>
              <a:t>It is flexible, open source platform, portability and command line interface and compatibility</a:t>
            </a:r>
            <a:endParaRPr lang="en-GB" dirty="0"/>
          </a:p>
        </p:txBody>
      </p:sp>
      <p:sp>
        <p:nvSpPr>
          <p:cNvPr id="4" name="Date Placeholder 3">
            <a:extLst>
              <a:ext uri="{FF2B5EF4-FFF2-40B4-BE49-F238E27FC236}">
                <a16:creationId xmlns:a16="http://schemas.microsoft.com/office/drawing/2014/main" id="{52EC1665-4EF4-4DA6-AA37-AC2D02D85725}"/>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D57A83B2-7DA8-45AC-AEB4-566662AFD76A}"/>
              </a:ext>
            </a:extLst>
          </p:cNvPr>
          <p:cNvSpPr>
            <a:spLocks noGrp="1"/>
          </p:cNvSpPr>
          <p:nvPr>
            <p:ph type="ftr" sz="quarter" idx="11"/>
          </p:nvPr>
        </p:nvSpPr>
        <p:spPr/>
        <p:txBody>
          <a:bodyPr/>
          <a:lstStyle/>
          <a:p>
            <a:r>
              <a:rPr lang="en-GB"/>
              <a:t>Computer System and Operating System</a:t>
            </a:r>
          </a:p>
        </p:txBody>
      </p:sp>
      <p:pic>
        <p:nvPicPr>
          <p:cNvPr id="4098" name="Picture 2" descr="Linux - Wikipedia">
            <a:extLst>
              <a:ext uri="{FF2B5EF4-FFF2-40B4-BE49-F238E27FC236}">
                <a16:creationId xmlns:a16="http://schemas.microsoft.com/office/drawing/2014/main" id="{D60BD9ED-E0BC-4802-BF0D-AA730A0D8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6" y="260647"/>
            <a:ext cx="1438275" cy="1497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10 Most Stable Linux Distros In 2021">
            <a:extLst>
              <a:ext uri="{FF2B5EF4-FFF2-40B4-BE49-F238E27FC236}">
                <a16:creationId xmlns:a16="http://schemas.microsoft.com/office/drawing/2014/main" id="{7BE1B2D0-3172-40B2-8DFF-E0FF35AFC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328" y="4941167"/>
            <a:ext cx="2952328" cy="178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278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029B0-2BC7-4E53-952C-9C7A72E2E218}"/>
              </a:ext>
            </a:extLst>
          </p:cNvPr>
          <p:cNvSpPr>
            <a:spLocks noGrp="1"/>
          </p:cNvSpPr>
          <p:nvPr>
            <p:ph idx="1"/>
          </p:nvPr>
        </p:nvSpPr>
        <p:spPr>
          <a:xfrm>
            <a:off x="551384" y="908720"/>
            <a:ext cx="11305256" cy="5812754"/>
          </a:xfrm>
        </p:spPr>
        <p:txBody>
          <a:bodyPr>
            <a:normAutofit fontScale="92500"/>
          </a:bodyPr>
          <a:lstStyle/>
          <a:p>
            <a:pPr algn="just">
              <a:buFont typeface="Arial" panose="020B0604020202020204" pitchFamily="34" charset="0"/>
              <a:buChar char="•"/>
            </a:pPr>
            <a:r>
              <a:rPr lang="en-GB" sz="2400" b="1" i="0" dirty="0">
                <a:solidFill>
                  <a:srgbClr val="222222"/>
                </a:solidFill>
                <a:effectLst/>
                <a:latin typeface="Times New Roman" panose="02020603050405020304" pitchFamily="18" charset="0"/>
                <a:cs typeface="Times New Roman" panose="02020603050405020304" pitchFamily="18" charset="0"/>
              </a:rPr>
              <a:t>Bootloader</a:t>
            </a:r>
            <a:r>
              <a:rPr lang="en-GB" sz="2400" b="0" i="0" dirty="0">
                <a:solidFill>
                  <a:srgbClr val="0C0C0C"/>
                </a:solidFill>
                <a:effectLst/>
                <a:latin typeface="Times New Roman" panose="02020603050405020304" pitchFamily="18" charset="0"/>
                <a:cs typeface="Times New Roman" panose="02020603050405020304" pitchFamily="18" charset="0"/>
              </a:rPr>
              <a:t>. (Booting is the process of starting of computer .)</a:t>
            </a:r>
          </a:p>
          <a:p>
            <a:pPr algn="just">
              <a:buFont typeface="Arial" panose="020B0604020202020204" pitchFamily="34" charset="0"/>
              <a:buChar char="•"/>
            </a:pPr>
            <a:r>
              <a:rPr lang="en-GB" sz="2400" b="1" i="0" dirty="0">
                <a:solidFill>
                  <a:srgbClr val="222222"/>
                </a:solidFill>
                <a:effectLst/>
                <a:latin typeface="Times New Roman" panose="02020603050405020304" pitchFamily="18" charset="0"/>
                <a:cs typeface="Times New Roman" panose="02020603050405020304" pitchFamily="18" charset="0"/>
              </a:rPr>
              <a:t>OS Kernel</a:t>
            </a:r>
            <a:r>
              <a:rPr lang="en-GB" sz="2400" b="0" i="0" dirty="0">
                <a:solidFill>
                  <a:srgbClr val="0C0C0C"/>
                </a:solidFill>
                <a:effectLst/>
                <a:latin typeface="Times New Roman" panose="02020603050405020304" pitchFamily="18" charset="0"/>
                <a:cs typeface="Times New Roman" panose="02020603050405020304" pitchFamily="18" charset="0"/>
              </a:rPr>
              <a:t>. (access to memory and any peripheral devices. It is the “lowest” level at which your operating system works.)</a:t>
            </a:r>
          </a:p>
          <a:p>
            <a:pPr algn="just"/>
            <a:r>
              <a:rPr lang="en-GB" sz="2400" b="1" i="0" dirty="0">
                <a:solidFill>
                  <a:srgbClr val="222222"/>
                </a:solidFill>
                <a:effectLst/>
                <a:latin typeface="Times New Roman" panose="02020603050405020304" pitchFamily="18" charset="0"/>
                <a:cs typeface="Times New Roman" panose="02020603050405020304" pitchFamily="18" charset="0"/>
              </a:rPr>
              <a:t>Background services</a:t>
            </a:r>
            <a:r>
              <a:rPr lang="en-GB" sz="2400" b="1" i="0" dirty="0">
                <a:solidFill>
                  <a:srgbClr val="0C0C0C"/>
                </a:solidFill>
                <a:effectLst/>
                <a:latin typeface="Times New Roman" panose="02020603050405020304" pitchFamily="18" charset="0"/>
                <a:cs typeface="Times New Roman" panose="02020603050405020304" pitchFamily="18" charset="0"/>
              </a:rPr>
              <a:t>.[Daemons] </a:t>
            </a:r>
            <a:r>
              <a:rPr lang="en-GB" sz="2400" b="0" i="0" dirty="0">
                <a:solidFill>
                  <a:srgbClr val="0C0C0C"/>
                </a:solidFill>
                <a:effectLst/>
                <a:latin typeface="Times New Roman" panose="02020603050405020304" pitchFamily="18" charset="0"/>
                <a:cs typeface="Times New Roman" panose="02020603050405020304" pitchFamily="18" charset="0"/>
              </a:rPr>
              <a:t>(these small applications act as servants in the background, ensuring that key functions such as scheduling, printing and multimedia function correctly.)</a:t>
            </a:r>
          </a:p>
          <a:p>
            <a:pPr algn="just">
              <a:buFont typeface="Arial" panose="020B0604020202020204" pitchFamily="34" charset="0"/>
              <a:buChar char="•"/>
            </a:pPr>
            <a:r>
              <a:rPr lang="en-GB" sz="2400" b="1" i="0" dirty="0">
                <a:solidFill>
                  <a:srgbClr val="222222"/>
                </a:solidFill>
                <a:effectLst/>
                <a:latin typeface="Times New Roman" panose="02020603050405020304" pitchFamily="18" charset="0"/>
                <a:cs typeface="Times New Roman" panose="02020603050405020304" pitchFamily="18" charset="0"/>
              </a:rPr>
              <a:t>OS Shell.</a:t>
            </a:r>
            <a:r>
              <a:rPr lang="en-GB" sz="2400" b="0" i="0" dirty="0">
                <a:solidFill>
                  <a:srgbClr val="0C0C0C"/>
                </a:solidFill>
                <a:effectLst/>
                <a:latin typeface="Times New Roman" panose="02020603050405020304" pitchFamily="18" charset="0"/>
                <a:cs typeface="Times New Roman" panose="02020603050405020304" pitchFamily="18" charset="0"/>
              </a:rPr>
              <a:t> (You need to be able to tell our operating system what to do, and this is the goal of the shell. Also known as the command line, it is a facility which lets you instruct your OS using text)</a:t>
            </a:r>
          </a:p>
          <a:p>
            <a:pPr algn="just">
              <a:buFont typeface="Arial" panose="020B0604020202020204" pitchFamily="34" charset="0"/>
              <a:buChar char="•"/>
            </a:pPr>
            <a:r>
              <a:rPr lang="en-GB" sz="2400" b="1" i="0" dirty="0">
                <a:solidFill>
                  <a:srgbClr val="222222"/>
                </a:solidFill>
                <a:effectLst/>
                <a:latin typeface="Times New Roman" panose="02020603050405020304" pitchFamily="18" charset="0"/>
                <a:cs typeface="Times New Roman" panose="02020603050405020304" pitchFamily="18" charset="0"/>
              </a:rPr>
              <a:t>Graphics server</a:t>
            </a:r>
            <a:r>
              <a:rPr lang="en-GB" sz="2400" b="0" i="0" dirty="0">
                <a:solidFill>
                  <a:srgbClr val="0C0C0C"/>
                </a:solidFill>
                <a:effectLst/>
                <a:latin typeface="Times New Roman" panose="02020603050405020304" pitchFamily="18" charset="0"/>
                <a:cs typeface="Times New Roman" panose="02020603050405020304" pitchFamily="18" charset="0"/>
              </a:rPr>
              <a:t>. (renders images and shapes on your computer monitor. Linux uses a graphical server called “X” or “X-server”)</a:t>
            </a:r>
          </a:p>
          <a:p>
            <a:pPr algn="just">
              <a:buFont typeface="Arial" panose="020B0604020202020204" pitchFamily="34" charset="0"/>
              <a:buChar char="•"/>
            </a:pPr>
            <a:r>
              <a:rPr lang="en-GB" sz="2400" b="1" i="0" dirty="0">
                <a:solidFill>
                  <a:srgbClr val="222222"/>
                </a:solidFill>
                <a:effectLst/>
                <a:latin typeface="Times New Roman" panose="02020603050405020304" pitchFamily="18" charset="0"/>
                <a:cs typeface="Times New Roman" panose="02020603050405020304" pitchFamily="18" charset="0"/>
              </a:rPr>
              <a:t>Desktop environment</a:t>
            </a:r>
            <a:r>
              <a:rPr lang="en-GB" sz="2400" b="0" i="0" dirty="0">
                <a:solidFill>
                  <a:srgbClr val="0C0C0C"/>
                </a:solidFill>
                <a:effectLst/>
                <a:latin typeface="Times New Roman" panose="02020603050405020304" pitchFamily="18" charset="0"/>
                <a:cs typeface="Times New Roman" panose="02020603050405020304" pitchFamily="18" charset="0"/>
              </a:rPr>
              <a:t>.( You can’t interact with the graphical server directly. Instead you need software that can drive the server. A desktop environment is usually bundled with a number of applications including file and web browsers plus a couple of games.)</a:t>
            </a:r>
          </a:p>
          <a:p>
            <a:pPr algn="just">
              <a:buFont typeface="Arial" panose="020B0604020202020204" pitchFamily="34" charset="0"/>
              <a:buChar char="•"/>
            </a:pPr>
            <a:r>
              <a:rPr lang="en-GB" sz="2400" b="1" i="0" dirty="0">
                <a:solidFill>
                  <a:srgbClr val="222222"/>
                </a:solidFill>
                <a:effectLst/>
                <a:latin typeface="Times New Roman" panose="02020603050405020304" pitchFamily="18" charset="0"/>
                <a:cs typeface="Times New Roman" panose="02020603050405020304" pitchFamily="18" charset="0"/>
              </a:rPr>
              <a:t>Applications</a:t>
            </a:r>
            <a:r>
              <a:rPr lang="en-GB" sz="2400" dirty="0">
                <a:solidFill>
                  <a:srgbClr val="0C0C0C"/>
                </a:solidFill>
                <a:latin typeface="Times New Roman" panose="02020603050405020304" pitchFamily="18" charset="0"/>
                <a:cs typeface="Times New Roman" panose="02020603050405020304" pitchFamily="18" charset="0"/>
              </a:rPr>
              <a:t>( We do have bunch of software but on limited compared to windows and mac OS </a:t>
            </a:r>
            <a:r>
              <a:rPr lang="en-GB" sz="2400" b="0" i="0" dirty="0">
                <a:solidFill>
                  <a:srgbClr val="0C0C0C"/>
                </a:solidFill>
                <a:effectLst/>
                <a:latin typeface="Times New Roman" panose="02020603050405020304" pitchFamily="18" charset="0"/>
                <a:cs typeface="Times New Roman" panose="02020603050405020304" pitchFamily="18" charset="0"/>
              </a:rPr>
              <a:t>Linux distros on app stores which help you find and install apps, for example Ubuntu Software which comes with Ubuntu) </a:t>
            </a:r>
          </a:p>
          <a:p>
            <a:pPr algn="just"/>
            <a:endParaRPr lang="en-GB" sz="24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00529B8C-5813-4EC6-858F-7B8C32181A80}"/>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61599549-1570-4C9B-813E-7A8BDD5E0F54}"/>
              </a:ext>
            </a:extLst>
          </p:cNvPr>
          <p:cNvSpPr>
            <a:spLocks noGrp="1"/>
          </p:cNvSpPr>
          <p:nvPr>
            <p:ph type="ftr" sz="quarter" idx="11"/>
          </p:nvPr>
        </p:nvSpPr>
        <p:spPr/>
        <p:txBody>
          <a:bodyPr/>
          <a:lstStyle/>
          <a:p>
            <a:r>
              <a:rPr lang="en-GB"/>
              <a:t>Computer System and Operating System</a:t>
            </a:r>
          </a:p>
        </p:txBody>
      </p:sp>
      <p:sp>
        <p:nvSpPr>
          <p:cNvPr id="7" name="TextBox 6">
            <a:extLst>
              <a:ext uri="{FF2B5EF4-FFF2-40B4-BE49-F238E27FC236}">
                <a16:creationId xmlns:a16="http://schemas.microsoft.com/office/drawing/2014/main" id="{2B168CC0-D131-4CB6-B48E-149C2EB6786A}"/>
              </a:ext>
            </a:extLst>
          </p:cNvPr>
          <p:cNvSpPr txBox="1"/>
          <p:nvPr/>
        </p:nvSpPr>
        <p:spPr>
          <a:xfrm>
            <a:off x="551384" y="332656"/>
            <a:ext cx="11305256" cy="400110"/>
          </a:xfrm>
          <a:prstGeom prst="rect">
            <a:avLst/>
          </a:prstGeom>
          <a:noFill/>
        </p:spPr>
        <p:txBody>
          <a:bodyPr wrap="square">
            <a:spAutoFit/>
          </a:bodyPr>
          <a:lstStyle/>
          <a:p>
            <a:r>
              <a:rPr lang="en-GB" sz="2000" b="1" i="0" u="sng" dirty="0">
                <a:solidFill>
                  <a:srgbClr val="0C0C0C"/>
                </a:solidFill>
                <a:effectLst/>
                <a:latin typeface="Times New Roman" panose="02020603050405020304" pitchFamily="18" charset="0"/>
                <a:cs typeface="Times New Roman" panose="02020603050405020304" pitchFamily="18" charset="0"/>
              </a:rPr>
              <a:t>Every OS has component parts, and the Linux OS also has the following components parts:</a:t>
            </a:r>
            <a:endParaRPr lang="en-GB" sz="20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475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2A26-E99E-4C63-A601-EFFBD2595444}"/>
              </a:ext>
            </a:extLst>
          </p:cNvPr>
          <p:cNvSpPr>
            <a:spLocks noGrp="1"/>
          </p:cNvSpPr>
          <p:nvPr>
            <p:ph type="title"/>
          </p:nvPr>
        </p:nvSpPr>
        <p:spPr/>
        <p:txBody>
          <a:bodyPr>
            <a:normAutofit/>
          </a:bodyPr>
          <a:lstStyle/>
          <a:p>
            <a:r>
              <a:rPr lang="en-GB" b="0" i="0" dirty="0">
                <a:solidFill>
                  <a:srgbClr val="0C0C0C"/>
                </a:solidFill>
                <a:effectLst/>
                <a:latin typeface="Lato" panose="020F0502020204030203" pitchFamily="34" charset="0"/>
              </a:rPr>
              <a:t>Features of LINUS / UNIX</a:t>
            </a:r>
            <a:endParaRPr lang="en-GB" dirty="0"/>
          </a:p>
        </p:txBody>
      </p:sp>
      <p:sp>
        <p:nvSpPr>
          <p:cNvPr id="3" name="Content Placeholder 2">
            <a:extLst>
              <a:ext uri="{FF2B5EF4-FFF2-40B4-BE49-F238E27FC236}">
                <a16:creationId xmlns:a16="http://schemas.microsoft.com/office/drawing/2014/main" id="{C4BB663B-1147-4D49-9031-943403D1A7BD}"/>
              </a:ext>
            </a:extLst>
          </p:cNvPr>
          <p:cNvSpPr>
            <a:spLocks noGrp="1"/>
          </p:cNvSpPr>
          <p:nvPr>
            <p:ph idx="1"/>
          </p:nvPr>
        </p:nvSpPr>
        <p:spPr/>
        <p:txBody>
          <a:bodyPr>
            <a:normAutofit/>
          </a:bodyPr>
          <a:lstStyle/>
          <a:p>
            <a:pPr algn="just">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Multitasking and multiuser.</a:t>
            </a:r>
          </a:p>
          <a:p>
            <a:pPr algn="just">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Programming interface. </a:t>
            </a:r>
          </a:p>
          <a:p>
            <a:pPr algn="just">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Built-in networking (TCP/IP is standard)</a:t>
            </a:r>
          </a:p>
          <a:p>
            <a:pPr algn="just">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 System hides the machine architecture from the user, making it easier to write applications that can run on micros, mins, and mainframes.</a:t>
            </a:r>
          </a:p>
          <a:p>
            <a:pPr algn="just">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It allows for easy maintenance and efficient implementation</a:t>
            </a:r>
            <a:endParaRPr lang="en-GB"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F2AA1E7-B716-4A2B-85DE-95BAD42784B7}"/>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8E107589-C82B-43F9-BBCC-730FB191BA72}"/>
              </a:ext>
            </a:extLst>
          </p:cNvPr>
          <p:cNvSpPr>
            <a:spLocks noGrp="1"/>
          </p:cNvSpPr>
          <p:nvPr>
            <p:ph type="ftr" sz="quarter" idx="11"/>
          </p:nvPr>
        </p:nvSpPr>
        <p:spPr/>
        <p:txBody>
          <a:bodyPr/>
          <a:lstStyle/>
          <a:p>
            <a:r>
              <a:rPr lang="en-GB"/>
              <a:t>Computer System and Operating System</a:t>
            </a:r>
          </a:p>
        </p:txBody>
      </p:sp>
      <p:pic>
        <p:nvPicPr>
          <p:cNvPr id="5122" name="Picture 2" descr="Linux Logo png download - 1499*742 - Free Transparent Linux png Download. -  CleanPNG / KissPNG">
            <a:extLst>
              <a:ext uri="{FF2B5EF4-FFF2-40B4-BE49-F238E27FC236}">
                <a16:creationId xmlns:a16="http://schemas.microsoft.com/office/drawing/2014/main" id="{D9AB3169-3510-4662-8935-A41935344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157163"/>
            <a:ext cx="3816424"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93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5DA7-E7B9-47BA-B176-D2D8AB2BD294}"/>
              </a:ext>
            </a:extLst>
          </p:cNvPr>
          <p:cNvSpPr>
            <a:spLocks noGrp="1"/>
          </p:cNvSpPr>
          <p:nvPr>
            <p:ph type="title"/>
          </p:nvPr>
        </p:nvSpPr>
        <p:spPr/>
        <p:txBody>
          <a:bodyPr/>
          <a:lstStyle/>
          <a:p>
            <a:r>
              <a:rPr lang="en-GB" dirty="0"/>
              <a:t>Linux Distributor</a:t>
            </a:r>
          </a:p>
        </p:txBody>
      </p:sp>
      <p:sp>
        <p:nvSpPr>
          <p:cNvPr id="3" name="Content Placeholder 2">
            <a:extLst>
              <a:ext uri="{FF2B5EF4-FFF2-40B4-BE49-F238E27FC236}">
                <a16:creationId xmlns:a16="http://schemas.microsoft.com/office/drawing/2014/main" id="{777F0890-9179-422C-AB7A-0F82AC309E62}"/>
              </a:ext>
            </a:extLst>
          </p:cNvPr>
          <p:cNvSpPr>
            <a:spLocks noGrp="1"/>
          </p:cNvSpPr>
          <p:nvPr>
            <p:ph idx="1"/>
          </p:nvPr>
        </p:nvSpPr>
        <p:spPr/>
        <p:txBody>
          <a:bodyPr>
            <a:normAutofit lnSpcReduction="10000"/>
          </a:bodyPr>
          <a:lstStyle/>
          <a:p>
            <a:pPr algn="just"/>
            <a:r>
              <a:rPr lang="en-GB" i="0" dirty="0">
                <a:solidFill>
                  <a:srgbClr val="202124"/>
                </a:solidFill>
                <a:effectLst/>
                <a:latin typeface="arial" panose="020B0604020202020204" pitchFamily="34" charset="0"/>
              </a:rPr>
              <a:t>is an operating system made from a software collection that is based upon the Linux kernel and, often, a package management system</a:t>
            </a:r>
          </a:p>
          <a:p>
            <a:pPr algn="just"/>
            <a:r>
              <a:rPr lang="en-GB" i="0" dirty="0">
                <a:solidFill>
                  <a:srgbClr val="202124"/>
                </a:solidFill>
                <a:effectLst/>
                <a:latin typeface="arial" panose="020B0604020202020204" pitchFamily="34" charset="0"/>
              </a:rPr>
              <a:t>The software packages are available online in so-called repositories, which are storage locations usually distributed around the world.</a:t>
            </a:r>
          </a:p>
          <a:p>
            <a:pPr algn="just"/>
            <a:r>
              <a:rPr lang="en-GB" i="0" dirty="0">
                <a:solidFill>
                  <a:srgbClr val="202124"/>
                </a:solidFill>
                <a:effectLst/>
                <a:latin typeface="arial" panose="020B0604020202020204" pitchFamily="34" charset="0"/>
              </a:rPr>
              <a:t>Currently, more than 600 Linux distributions are actively maintained. There are commercially backed distributions, such as Fedora (Red Hat), openSUSE (SUSE) and Ubuntu (Canonical Ltd.), and entirely community-driven distributions, such as Debian, Slackware, Gentoo and Arch Linux.</a:t>
            </a:r>
            <a:endParaRPr lang="en-GB" dirty="0"/>
          </a:p>
        </p:txBody>
      </p:sp>
      <p:sp>
        <p:nvSpPr>
          <p:cNvPr id="4" name="Date Placeholder 3">
            <a:extLst>
              <a:ext uri="{FF2B5EF4-FFF2-40B4-BE49-F238E27FC236}">
                <a16:creationId xmlns:a16="http://schemas.microsoft.com/office/drawing/2014/main" id="{E1C9B933-ED61-4C66-B413-6FB903137888}"/>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47D5EF0B-38E0-4950-97BB-F4217444DF68}"/>
              </a:ext>
            </a:extLst>
          </p:cNvPr>
          <p:cNvSpPr>
            <a:spLocks noGrp="1"/>
          </p:cNvSpPr>
          <p:nvPr>
            <p:ph type="ftr" sz="quarter" idx="11"/>
          </p:nvPr>
        </p:nvSpPr>
        <p:spPr/>
        <p:txBody>
          <a:bodyPr/>
          <a:lstStyle/>
          <a:p>
            <a:r>
              <a:rPr lang="en-GB"/>
              <a:t>Computer System and Operating System</a:t>
            </a:r>
          </a:p>
        </p:txBody>
      </p:sp>
      <p:pic>
        <p:nvPicPr>
          <p:cNvPr id="6146" name="Picture 2" descr="Linux extends native Mac M1 support with new 5.15 kernel - Review Geek">
            <a:extLst>
              <a:ext uri="{FF2B5EF4-FFF2-40B4-BE49-F238E27FC236}">
                <a16:creationId xmlns:a16="http://schemas.microsoft.com/office/drawing/2014/main" id="{24195E95-E085-48B9-A13B-A6C12F7C2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240" y="71054"/>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822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8C87-A431-413A-8DAA-FAB005E3FC44}"/>
              </a:ext>
            </a:extLst>
          </p:cNvPr>
          <p:cNvSpPr>
            <a:spLocks noGrp="1"/>
          </p:cNvSpPr>
          <p:nvPr>
            <p:ph type="title"/>
          </p:nvPr>
        </p:nvSpPr>
        <p:spPr/>
        <p:txBody>
          <a:bodyPr/>
          <a:lstStyle/>
          <a:p>
            <a:r>
              <a:rPr lang="en-GB" dirty="0"/>
              <a:t>Some Distributor</a:t>
            </a:r>
          </a:p>
        </p:txBody>
      </p:sp>
      <p:sp>
        <p:nvSpPr>
          <p:cNvPr id="3" name="Content Placeholder 2">
            <a:extLst>
              <a:ext uri="{FF2B5EF4-FFF2-40B4-BE49-F238E27FC236}">
                <a16:creationId xmlns:a16="http://schemas.microsoft.com/office/drawing/2014/main" id="{06EDDACB-AFAD-4B32-9589-A660F6325272}"/>
              </a:ext>
            </a:extLst>
          </p:cNvPr>
          <p:cNvSpPr>
            <a:spLocks noGrp="1"/>
          </p:cNvSpPr>
          <p:nvPr>
            <p:ph idx="1"/>
          </p:nvPr>
        </p:nvSpPr>
        <p:spPr>
          <a:xfrm>
            <a:off x="191344" y="1825625"/>
            <a:ext cx="11665296" cy="4351338"/>
          </a:xfrm>
        </p:spPr>
        <p:txBody>
          <a:bodyPr>
            <a:normAutofit fontScale="92500" lnSpcReduction="10000"/>
          </a:bodyPr>
          <a:lstStyle/>
          <a:p>
            <a:pPr algn="just"/>
            <a:r>
              <a:rPr lang="en-GB" dirty="0">
                <a:latin typeface="Times New Roman" panose="02020603050405020304" pitchFamily="18" charset="0"/>
                <a:cs typeface="Times New Roman" panose="02020603050405020304" pitchFamily="18" charset="0"/>
              </a:rPr>
              <a:t>Debian(Earliest Version of Linux )</a:t>
            </a:r>
          </a:p>
          <a:p>
            <a:pPr algn="just"/>
            <a:r>
              <a:rPr lang="en-GB" dirty="0">
                <a:latin typeface="Times New Roman" panose="02020603050405020304" pitchFamily="18" charset="0"/>
                <a:cs typeface="Times New Roman" panose="02020603050405020304" pitchFamily="18" charset="0"/>
              </a:rPr>
              <a:t>Fedora (</a:t>
            </a:r>
            <a:r>
              <a:rPr lang="en-GB" i="0" dirty="0">
                <a:effectLst/>
                <a:latin typeface="Times New Roman" panose="02020603050405020304" pitchFamily="18" charset="0"/>
                <a:cs typeface="Times New Roman" panose="02020603050405020304" pitchFamily="18" charset="0"/>
              </a:rPr>
              <a:t>Fedora Workstation is a polished, easy to use operating system for laptop and desktop computers, with a complete set of tools for developers and makers of all kind</a:t>
            </a:r>
            <a:r>
              <a:rPr lang="en-GB" dirty="0">
                <a:latin typeface="Times New Roman" panose="02020603050405020304" pitchFamily="18" charset="0"/>
                <a:cs typeface="Times New Roman" panose="02020603050405020304" pitchFamily="18" charset="0"/>
              </a:rPr>
              <a:t>)</a:t>
            </a:r>
          </a:p>
          <a:p>
            <a:pPr algn="just"/>
            <a:r>
              <a:rPr lang="en-GB" dirty="0">
                <a:latin typeface="Times New Roman" panose="02020603050405020304" pitchFamily="18" charset="0"/>
                <a:cs typeface="Times New Roman" panose="02020603050405020304" pitchFamily="18" charset="0"/>
              </a:rPr>
              <a:t>openSUSE (</a:t>
            </a:r>
            <a:r>
              <a:rPr lang="en-GB" i="0" dirty="0">
                <a:effectLst/>
                <a:latin typeface="Times New Roman" panose="02020603050405020304" pitchFamily="18" charset="0"/>
                <a:cs typeface="Times New Roman" panose="02020603050405020304" pitchFamily="18" charset="0"/>
              </a:rPr>
              <a:t>openSUSE is a project that serves to promote the use of free and open-source software.</a:t>
            </a:r>
            <a:r>
              <a:rPr lang="en-GB" dirty="0">
                <a:latin typeface="Times New Roman" panose="02020603050405020304" pitchFamily="18" charset="0"/>
                <a:cs typeface="Times New Roman" panose="02020603050405020304" pitchFamily="18" charset="0"/>
              </a:rPr>
              <a:t> )</a:t>
            </a:r>
          </a:p>
          <a:p>
            <a:pPr algn="just"/>
            <a:r>
              <a:rPr lang="en-GB" dirty="0">
                <a:latin typeface="Times New Roman" panose="02020603050405020304" pitchFamily="18" charset="0"/>
                <a:cs typeface="Times New Roman" panose="02020603050405020304" pitchFamily="18" charset="0"/>
              </a:rPr>
              <a:t>Arch Linux (</a:t>
            </a:r>
            <a:r>
              <a:rPr lang="en-GB" i="0" dirty="0">
                <a:effectLst/>
                <a:latin typeface="Times New Roman" panose="02020603050405020304" pitchFamily="18" charset="0"/>
                <a:cs typeface="Times New Roman" panose="02020603050405020304" pitchFamily="18" charset="0"/>
              </a:rPr>
              <a:t>Arch Linux is a Linux distribution created for computers with x86-64 processors</a:t>
            </a:r>
            <a:r>
              <a:rPr lang="en-GB" dirty="0">
                <a:latin typeface="Times New Roman" panose="02020603050405020304" pitchFamily="18" charset="0"/>
                <a:cs typeface="Times New Roman" panose="02020603050405020304" pitchFamily="18" charset="0"/>
              </a:rPr>
              <a:t>)</a:t>
            </a:r>
          </a:p>
          <a:p>
            <a:pPr algn="just"/>
            <a:r>
              <a:rPr lang="en-GB" dirty="0">
                <a:latin typeface="Times New Roman" panose="02020603050405020304" pitchFamily="18" charset="0"/>
                <a:cs typeface="Times New Roman" panose="02020603050405020304" pitchFamily="18" charset="0"/>
              </a:rPr>
              <a:t>Red Hat (</a:t>
            </a:r>
            <a:r>
              <a:rPr lang="en-GB" i="0" dirty="0">
                <a:effectLst/>
                <a:latin typeface="Times New Roman" panose="02020603050405020304" pitchFamily="18" charset="0"/>
                <a:cs typeface="Times New Roman" panose="02020603050405020304" pitchFamily="18" charset="0"/>
              </a:rPr>
              <a:t>Red Hat provides storage, operating system platforms, middleware, applications, management products, and support, training, and consulting services. Red Hat creates, maintains, and contributes to many free software projects.)</a:t>
            </a:r>
            <a:endParaRPr lang="en-GB"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4DF6984-1886-4831-AB64-B21357886F14}"/>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CB45AB7F-42FD-4A04-AF68-0D3AF50AA1B1}"/>
              </a:ext>
            </a:extLst>
          </p:cNvPr>
          <p:cNvSpPr>
            <a:spLocks noGrp="1"/>
          </p:cNvSpPr>
          <p:nvPr>
            <p:ph type="ftr" sz="quarter" idx="11"/>
          </p:nvPr>
        </p:nvSpPr>
        <p:spPr/>
        <p:txBody>
          <a:bodyPr/>
          <a:lstStyle/>
          <a:p>
            <a:r>
              <a:rPr lang="en-GB"/>
              <a:t>Computer System and Operating System</a:t>
            </a:r>
          </a:p>
        </p:txBody>
      </p:sp>
      <p:pic>
        <p:nvPicPr>
          <p:cNvPr id="7170" name="Picture 2" descr="What is Linux? A simple introduction - Explain that Stuff">
            <a:extLst>
              <a:ext uri="{FF2B5EF4-FFF2-40B4-BE49-F238E27FC236}">
                <a16:creationId xmlns:a16="http://schemas.microsoft.com/office/drawing/2014/main" id="{E423B39E-B2D1-4CC3-9853-C72F03BFB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872" y="365125"/>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1822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8060-401B-4AD5-A47F-9EBD85D3B41F}"/>
              </a:ext>
            </a:extLst>
          </p:cNvPr>
          <p:cNvSpPr>
            <a:spLocks noGrp="1"/>
          </p:cNvSpPr>
          <p:nvPr>
            <p:ph type="title"/>
          </p:nvPr>
        </p:nvSpPr>
        <p:spPr/>
        <p:txBody>
          <a:bodyPr/>
          <a:lstStyle/>
          <a:p>
            <a:r>
              <a:rPr lang="en-GB" dirty="0"/>
              <a:t>Mobile Operating System</a:t>
            </a:r>
          </a:p>
        </p:txBody>
      </p:sp>
      <p:sp>
        <p:nvSpPr>
          <p:cNvPr id="3" name="Content Placeholder 2">
            <a:extLst>
              <a:ext uri="{FF2B5EF4-FFF2-40B4-BE49-F238E27FC236}">
                <a16:creationId xmlns:a16="http://schemas.microsoft.com/office/drawing/2014/main" id="{0BA31E7A-9346-4D99-9E75-F4F3A7D7649B}"/>
              </a:ext>
            </a:extLst>
          </p:cNvPr>
          <p:cNvSpPr>
            <a:spLocks noGrp="1"/>
          </p:cNvSpPr>
          <p:nvPr>
            <p:ph idx="1"/>
          </p:nvPr>
        </p:nvSpPr>
        <p:spPr/>
        <p:txBody>
          <a:bodyPr/>
          <a:lstStyle/>
          <a:p>
            <a:pPr algn="just"/>
            <a:r>
              <a:rPr lang="en-GB" i="0" dirty="0">
                <a:solidFill>
                  <a:srgbClr val="202124"/>
                </a:solidFill>
                <a:effectLst/>
                <a:latin typeface="arial" panose="020B0604020202020204" pitchFamily="34" charset="0"/>
              </a:rPr>
              <a:t>A mobile operating system (OS) is software that allows smartphones, tablet PCs (personal computers) and other devices to run applications and programs</a:t>
            </a:r>
          </a:p>
          <a:p>
            <a:pPr algn="just"/>
            <a:r>
              <a:rPr lang="en-GB" b="0" i="0" dirty="0">
                <a:solidFill>
                  <a:srgbClr val="202124"/>
                </a:solidFill>
                <a:effectLst/>
                <a:latin typeface="arial" panose="020B0604020202020204" pitchFamily="34" charset="0"/>
              </a:rPr>
              <a:t>Mobile operating systems also manage cellular and wireless network connectivity, as well as phone access.</a:t>
            </a:r>
          </a:p>
          <a:p>
            <a:pPr algn="just"/>
            <a:r>
              <a:rPr lang="en-GB" dirty="0">
                <a:solidFill>
                  <a:srgbClr val="202124"/>
                </a:solidFill>
                <a:latin typeface="arial" panose="020B0604020202020204" pitchFamily="34" charset="0"/>
              </a:rPr>
              <a:t>M</a:t>
            </a:r>
            <a:r>
              <a:rPr lang="en-GB" b="0" i="0" dirty="0">
                <a:solidFill>
                  <a:srgbClr val="202124"/>
                </a:solidFill>
                <a:effectLst/>
                <a:latin typeface="arial" panose="020B0604020202020204" pitchFamily="34" charset="0"/>
              </a:rPr>
              <a:t>obile OS has built on what the computer OS has accomplished</a:t>
            </a:r>
            <a:endParaRPr lang="en-GB" dirty="0"/>
          </a:p>
        </p:txBody>
      </p:sp>
      <p:sp>
        <p:nvSpPr>
          <p:cNvPr id="4" name="Date Placeholder 3">
            <a:extLst>
              <a:ext uri="{FF2B5EF4-FFF2-40B4-BE49-F238E27FC236}">
                <a16:creationId xmlns:a16="http://schemas.microsoft.com/office/drawing/2014/main" id="{80253C27-FEAC-4FA5-8EDB-F58490D9648F}"/>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5899EDBB-C3CB-43D2-A10C-F65FB7E5CDE2}"/>
              </a:ext>
            </a:extLst>
          </p:cNvPr>
          <p:cNvSpPr>
            <a:spLocks noGrp="1"/>
          </p:cNvSpPr>
          <p:nvPr>
            <p:ph type="ftr" sz="quarter" idx="11"/>
          </p:nvPr>
        </p:nvSpPr>
        <p:spPr/>
        <p:txBody>
          <a:bodyPr/>
          <a:lstStyle/>
          <a:p>
            <a:r>
              <a:rPr lang="en-GB"/>
              <a:t>Computer System and Operating System</a:t>
            </a:r>
          </a:p>
        </p:txBody>
      </p:sp>
      <p:pic>
        <p:nvPicPr>
          <p:cNvPr id="8194" name="Picture 2" descr="Mobile Operating Systems — The Rise Of Android And IOS">
            <a:extLst>
              <a:ext uri="{FF2B5EF4-FFF2-40B4-BE49-F238E27FC236}">
                <a16:creationId xmlns:a16="http://schemas.microsoft.com/office/drawing/2014/main" id="{BED65F9C-9961-4AC1-B760-18B993EB8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176707"/>
            <a:ext cx="28575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685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8385-A858-49B3-B0B1-F4EA68B1CCD0}"/>
              </a:ext>
            </a:extLst>
          </p:cNvPr>
          <p:cNvSpPr>
            <a:spLocks noGrp="1"/>
          </p:cNvSpPr>
          <p:nvPr>
            <p:ph type="title"/>
          </p:nvPr>
        </p:nvSpPr>
        <p:spPr/>
        <p:txBody>
          <a:bodyPr/>
          <a:lstStyle/>
          <a:p>
            <a:r>
              <a:rPr lang="en-GB" dirty="0"/>
              <a:t>Types of Mobile OS</a:t>
            </a:r>
          </a:p>
        </p:txBody>
      </p:sp>
      <p:sp>
        <p:nvSpPr>
          <p:cNvPr id="3" name="Content Placeholder 2">
            <a:extLst>
              <a:ext uri="{FF2B5EF4-FFF2-40B4-BE49-F238E27FC236}">
                <a16:creationId xmlns:a16="http://schemas.microsoft.com/office/drawing/2014/main" id="{1082B17D-0D42-4669-AE6A-970B9C355C23}"/>
              </a:ext>
            </a:extLst>
          </p:cNvPr>
          <p:cNvSpPr>
            <a:spLocks noGrp="1"/>
          </p:cNvSpPr>
          <p:nvPr>
            <p:ph idx="1"/>
          </p:nvPr>
        </p:nvSpPr>
        <p:spPr/>
        <p:txBody>
          <a:bodyPr>
            <a:normAutofit lnSpcReduction="10000"/>
          </a:bodyPr>
          <a:lstStyle/>
          <a:p>
            <a:r>
              <a:rPr lang="en-GB" b="0" i="0" dirty="0">
                <a:solidFill>
                  <a:srgbClr val="000000"/>
                </a:solidFill>
                <a:effectLst/>
                <a:latin typeface="Open Sans" panose="020B0606030504020204" pitchFamily="34" charset="0"/>
              </a:rPr>
              <a:t>Android OS</a:t>
            </a:r>
          </a:p>
          <a:p>
            <a:r>
              <a:rPr lang="en-GB" b="0" i="0" dirty="0">
                <a:solidFill>
                  <a:srgbClr val="000000"/>
                </a:solidFill>
                <a:effectLst/>
                <a:latin typeface="Open Sans" panose="020B0606030504020204" pitchFamily="34" charset="0"/>
              </a:rPr>
              <a:t>Blackberry OS</a:t>
            </a:r>
          </a:p>
          <a:p>
            <a:r>
              <a:rPr lang="en-GB" b="0" i="0" dirty="0">
                <a:solidFill>
                  <a:srgbClr val="000000"/>
                </a:solidFill>
                <a:effectLst/>
                <a:latin typeface="Open Sans" panose="020B0606030504020204" pitchFamily="34" charset="0"/>
              </a:rPr>
              <a:t>Apple iOS</a:t>
            </a:r>
          </a:p>
          <a:p>
            <a:pPr algn="l"/>
            <a:r>
              <a:rPr lang="en-GB" b="0" i="0" dirty="0">
                <a:solidFill>
                  <a:srgbClr val="000000"/>
                </a:solidFill>
                <a:effectLst/>
                <a:latin typeface="Open Sans" panose="020B0606030504020204" pitchFamily="34" charset="0"/>
              </a:rPr>
              <a:t>Bada</a:t>
            </a:r>
          </a:p>
          <a:p>
            <a:r>
              <a:rPr lang="en-GB" b="0" i="0" dirty="0">
                <a:solidFill>
                  <a:srgbClr val="000000"/>
                </a:solidFill>
                <a:effectLst/>
                <a:latin typeface="Open Sans" panose="020B0606030504020204" pitchFamily="34" charset="0"/>
              </a:rPr>
              <a:t>Symbian OS</a:t>
            </a:r>
          </a:p>
          <a:p>
            <a:r>
              <a:rPr lang="en-GB" b="0" i="0" dirty="0">
                <a:solidFill>
                  <a:srgbClr val="000000"/>
                </a:solidFill>
                <a:effectLst/>
                <a:latin typeface="Open Sans" panose="020B0606030504020204" pitchFamily="34" charset="0"/>
              </a:rPr>
              <a:t>Harmony OS</a:t>
            </a:r>
          </a:p>
          <a:p>
            <a:r>
              <a:rPr lang="en-GB" b="0" i="0" dirty="0">
                <a:solidFill>
                  <a:srgbClr val="000000"/>
                </a:solidFill>
                <a:effectLst/>
                <a:latin typeface="Open Sans" panose="020B0606030504020204" pitchFamily="34" charset="0"/>
              </a:rPr>
              <a:t>Palm OS</a:t>
            </a:r>
          </a:p>
          <a:p>
            <a:r>
              <a:rPr lang="en-GB" b="0" i="0" dirty="0">
                <a:solidFill>
                  <a:srgbClr val="000000"/>
                </a:solidFill>
                <a:effectLst/>
                <a:latin typeface="Open Sans" panose="020B0606030504020204" pitchFamily="34" charset="0"/>
              </a:rPr>
              <a:t>WebOS</a:t>
            </a:r>
          </a:p>
          <a:p>
            <a:r>
              <a:rPr lang="en-GB" dirty="0">
                <a:solidFill>
                  <a:srgbClr val="000000"/>
                </a:solidFill>
                <a:latin typeface="Open Sans" panose="020B0606030504020204" pitchFamily="34" charset="0"/>
              </a:rPr>
              <a:t>W</a:t>
            </a:r>
            <a:r>
              <a:rPr lang="en-GB" b="0" i="0" dirty="0">
                <a:solidFill>
                  <a:srgbClr val="000000"/>
                </a:solidFill>
                <a:effectLst/>
                <a:latin typeface="Open Sans" panose="020B0606030504020204" pitchFamily="34" charset="0"/>
              </a:rPr>
              <a:t>indows Mobile Operating System</a:t>
            </a:r>
          </a:p>
          <a:p>
            <a:endParaRPr lang="en-GB" dirty="0">
              <a:solidFill>
                <a:srgbClr val="000000"/>
              </a:solidFill>
              <a:latin typeface="Open Sans" panose="020B0606030504020204" pitchFamily="34" charset="0"/>
            </a:endParaRPr>
          </a:p>
        </p:txBody>
      </p:sp>
      <p:sp>
        <p:nvSpPr>
          <p:cNvPr id="4" name="Date Placeholder 3">
            <a:extLst>
              <a:ext uri="{FF2B5EF4-FFF2-40B4-BE49-F238E27FC236}">
                <a16:creationId xmlns:a16="http://schemas.microsoft.com/office/drawing/2014/main" id="{2DD0DBBE-3884-440F-8015-D0DFF862C23E}"/>
              </a:ext>
            </a:extLst>
          </p:cNvPr>
          <p:cNvSpPr>
            <a:spLocks noGrp="1"/>
          </p:cNvSpPr>
          <p:nvPr>
            <p:ph type="dt" sz="half" idx="10"/>
          </p:nvPr>
        </p:nvSpPr>
        <p:spPr/>
        <p:txBody>
          <a:bodyPr/>
          <a:lstStyle/>
          <a:p>
            <a:fld id="{606154A5-6AE4-4DC5-A045-D3B2686A9269}" type="datetime1">
              <a:rPr lang="en-GB" smtClean="0"/>
              <a:t>01/02/2022</a:t>
            </a:fld>
            <a:endParaRPr lang="en-GB" dirty="0"/>
          </a:p>
        </p:txBody>
      </p:sp>
      <p:sp>
        <p:nvSpPr>
          <p:cNvPr id="5" name="Footer Placeholder 4">
            <a:extLst>
              <a:ext uri="{FF2B5EF4-FFF2-40B4-BE49-F238E27FC236}">
                <a16:creationId xmlns:a16="http://schemas.microsoft.com/office/drawing/2014/main" id="{1F5E8716-325C-410D-9857-07E6F657953B}"/>
              </a:ext>
            </a:extLst>
          </p:cNvPr>
          <p:cNvSpPr>
            <a:spLocks noGrp="1"/>
          </p:cNvSpPr>
          <p:nvPr>
            <p:ph type="ftr" sz="quarter" idx="11"/>
          </p:nvPr>
        </p:nvSpPr>
        <p:spPr/>
        <p:txBody>
          <a:bodyPr/>
          <a:lstStyle/>
          <a:p>
            <a:r>
              <a:rPr lang="en-GB"/>
              <a:t>Computer System and Operating System</a:t>
            </a:r>
          </a:p>
        </p:txBody>
      </p:sp>
    </p:spTree>
    <p:extLst>
      <p:ext uri="{BB962C8B-B14F-4D97-AF65-F5344CB8AC3E}">
        <p14:creationId xmlns:p14="http://schemas.microsoft.com/office/powerpoint/2010/main" val="357111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78A2-B983-4210-B5A1-83D0E3FB061F}"/>
              </a:ext>
            </a:extLst>
          </p:cNvPr>
          <p:cNvSpPr>
            <a:spLocks noGrp="1"/>
          </p:cNvSpPr>
          <p:nvPr>
            <p:ph type="title"/>
          </p:nvPr>
        </p:nvSpPr>
        <p:spPr>
          <a:xfrm>
            <a:off x="598004" y="39169"/>
            <a:ext cx="10515600" cy="1325563"/>
          </a:xfrm>
        </p:spPr>
        <p:txBody>
          <a:bodyPr/>
          <a:lstStyle/>
          <a:p>
            <a:r>
              <a:rPr lang="en-GB" dirty="0"/>
              <a:t>Types of Translator</a:t>
            </a:r>
          </a:p>
        </p:txBody>
      </p:sp>
      <p:sp>
        <p:nvSpPr>
          <p:cNvPr id="3" name="Content Placeholder 2">
            <a:extLst>
              <a:ext uri="{FF2B5EF4-FFF2-40B4-BE49-F238E27FC236}">
                <a16:creationId xmlns:a16="http://schemas.microsoft.com/office/drawing/2014/main" id="{C4D7122F-BD0E-46DB-B8C8-92607009FF8E}"/>
              </a:ext>
            </a:extLst>
          </p:cNvPr>
          <p:cNvSpPr>
            <a:spLocks noGrp="1"/>
          </p:cNvSpPr>
          <p:nvPr>
            <p:ph idx="1"/>
          </p:nvPr>
        </p:nvSpPr>
        <p:spPr>
          <a:xfrm>
            <a:off x="357809" y="1253331"/>
            <a:ext cx="10995991" cy="4351338"/>
          </a:xfrm>
        </p:spPr>
        <p:txBody>
          <a:bodyPr/>
          <a:lstStyle/>
          <a:p>
            <a:pPr marL="514350" indent="-514350" algn="just">
              <a:buFont typeface="+mj-lt"/>
              <a:buAutoNum type="arabicPeriod"/>
            </a:pPr>
            <a:r>
              <a:rPr lang="en-GB" dirty="0"/>
              <a:t>Assembler ( </a:t>
            </a:r>
            <a:r>
              <a:rPr lang="en-GB" sz="2000" dirty="0"/>
              <a:t>Translate assembly language into machine level language</a:t>
            </a:r>
            <a:r>
              <a:rPr lang="en-GB" dirty="0"/>
              <a:t>)</a:t>
            </a:r>
          </a:p>
          <a:p>
            <a:pPr marL="514350" indent="-514350" algn="just">
              <a:buFont typeface="+mj-lt"/>
              <a:buAutoNum type="arabicPeriod"/>
            </a:pPr>
            <a:r>
              <a:rPr lang="en-GB" dirty="0"/>
              <a:t>Compiler ( </a:t>
            </a:r>
            <a:r>
              <a:rPr lang="en-GB" sz="2000" dirty="0"/>
              <a:t>Convert high level language into machine level language and translate whole file at a time</a:t>
            </a:r>
            <a:r>
              <a:rPr lang="en-GB" dirty="0"/>
              <a:t>)</a:t>
            </a:r>
          </a:p>
          <a:p>
            <a:pPr marL="514350" indent="-514350" algn="just">
              <a:buFont typeface="+mj-lt"/>
              <a:buAutoNum type="arabicPeriod"/>
            </a:pPr>
            <a:r>
              <a:rPr lang="en-GB" dirty="0"/>
              <a:t>Interpreter ( </a:t>
            </a:r>
            <a:r>
              <a:rPr lang="en-GB" sz="2000" dirty="0"/>
              <a:t>Interpreter also convert high level language into machine level but it translate one statement at a time</a:t>
            </a:r>
            <a:r>
              <a:rPr lang="en-GB" dirty="0"/>
              <a:t>)</a:t>
            </a:r>
          </a:p>
        </p:txBody>
      </p:sp>
      <p:sp>
        <p:nvSpPr>
          <p:cNvPr id="4" name="Date Placeholder 3">
            <a:extLst>
              <a:ext uri="{FF2B5EF4-FFF2-40B4-BE49-F238E27FC236}">
                <a16:creationId xmlns:a16="http://schemas.microsoft.com/office/drawing/2014/main" id="{A49AC3BB-C8C1-4CD0-93F6-E333D307FDBA}"/>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5D170F8D-A76A-4444-A6AC-CAEC464E0638}"/>
              </a:ext>
            </a:extLst>
          </p:cNvPr>
          <p:cNvSpPr>
            <a:spLocks noGrp="1"/>
          </p:cNvSpPr>
          <p:nvPr>
            <p:ph type="ftr" sz="quarter" idx="11"/>
          </p:nvPr>
        </p:nvSpPr>
        <p:spPr/>
        <p:txBody>
          <a:bodyPr/>
          <a:lstStyle/>
          <a:p>
            <a:r>
              <a:rPr lang="en-GB"/>
              <a:t>Computer System and Operating System</a:t>
            </a:r>
          </a:p>
        </p:txBody>
      </p:sp>
      <p:pic>
        <p:nvPicPr>
          <p:cNvPr id="6146" name="Picture 2" descr="Software-2 Languages">
            <a:extLst>
              <a:ext uri="{FF2B5EF4-FFF2-40B4-BE49-F238E27FC236}">
                <a16:creationId xmlns:a16="http://schemas.microsoft.com/office/drawing/2014/main" id="{0334A135-0DCC-4773-B016-31628CE5E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974" y="3861595"/>
            <a:ext cx="4320000" cy="2405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Difference between Compiler and Interpreter - TutorialsMate">
            <a:extLst>
              <a:ext uri="{FF2B5EF4-FFF2-40B4-BE49-F238E27FC236}">
                <a16:creationId xmlns:a16="http://schemas.microsoft.com/office/drawing/2014/main" id="{AD4CA605-1C7C-467C-815A-E0060E174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6" y="3487739"/>
            <a:ext cx="7355165" cy="286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32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89D3-C800-4DBA-A5E8-AF7CAC5C5E85}"/>
              </a:ext>
            </a:extLst>
          </p:cNvPr>
          <p:cNvSpPr>
            <a:spLocks noGrp="1"/>
          </p:cNvSpPr>
          <p:nvPr>
            <p:ph type="title"/>
          </p:nvPr>
        </p:nvSpPr>
        <p:spPr/>
        <p:txBody>
          <a:bodyPr/>
          <a:lstStyle/>
          <a:p>
            <a:r>
              <a:rPr lang="en-GB" dirty="0"/>
              <a:t>Utility Software</a:t>
            </a:r>
          </a:p>
        </p:txBody>
      </p:sp>
      <p:sp>
        <p:nvSpPr>
          <p:cNvPr id="3" name="Content Placeholder 2">
            <a:extLst>
              <a:ext uri="{FF2B5EF4-FFF2-40B4-BE49-F238E27FC236}">
                <a16:creationId xmlns:a16="http://schemas.microsoft.com/office/drawing/2014/main" id="{C9AA488C-4D08-4CBB-977A-0DB03444C320}"/>
              </a:ext>
            </a:extLst>
          </p:cNvPr>
          <p:cNvSpPr>
            <a:spLocks noGrp="1"/>
          </p:cNvSpPr>
          <p:nvPr>
            <p:ph idx="1"/>
          </p:nvPr>
        </p:nvSpPr>
        <p:spPr>
          <a:xfrm>
            <a:off x="838200" y="1825625"/>
            <a:ext cx="7629939" cy="4351338"/>
          </a:xfrm>
        </p:spPr>
        <p:txBody>
          <a:bodyPr>
            <a:normAutofit fontScale="92500" lnSpcReduction="10000"/>
          </a:bodyPr>
          <a:lstStyle/>
          <a:p>
            <a:pPr algn="just"/>
            <a:r>
              <a:rPr lang="en-GB" i="0" dirty="0">
                <a:effectLst/>
                <a:latin typeface="Times New Roman" panose="02020603050405020304" pitchFamily="18" charset="0"/>
                <a:cs typeface="Times New Roman" panose="02020603050405020304" pitchFamily="18" charset="0"/>
              </a:rPr>
              <a:t>Utility Software is system software that helps to maintain the proper and smooth functioning of a Computer System</a:t>
            </a:r>
          </a:p>
          <a:p>
            <a:pPr algn="just"/>
            <a:r>
              <a:rPr lang="en-GB" i="0" dirty="0">
                <a:effectLst/>
                <a:latin typeface="Times New Roman" panose="02020603050405020304" pitchFamily="18" charset="0"/>
                <a:cs typeface="Times New Roman" panose="02020603050405020304" pitchFamily="18" charset="0"/>
              </a:rPr>
              <a:t>It assists the Operating System to manage, organize, maintain, and optimize the functioning of the computer system</a:t>
            </a:r>
            <a:endParaRPr lang="en-GB" dirty="0">
              <a:latin typeface="Times New Roman" panose="02020603050405020304" pitchFamily="18" charset="0"/>
              <a:cs typeface="Times New Roman" panose="02020603050405020304" pitchFamily="18" charset="0"/>
            </a:endParaRPr>
          </a:p>
          <a:p>
            <a:pPr algn="just"/>
            <a:r>
              <a:rPr lang="en-GB" i="0" dirty="0">
                <a:effectLst/>
                <a:latin typeface="Times New Roman" panose="02020603050405020304" pitchFamily="18" charset="0"/>
                <a:cs typeface="Times New Roman" panose="02020603050405020304" pitchFamily="18" charset="0"/>
              </a:rPr>
              <a:t>Utility Software performs certain tasks like virus detection, installation, and uninstallation, data backup, deletion of unwanted files</a:t>
            </a:r>
          </a:p>
          <a:p>
            <a:pPr algn="just"/>
            <a:r>
              <a:rPr lang="en-GB" dirty="0">
                <a:latin typeface="Times New Roman" panose="02020603050405020304" pitchFamily="18" charset="0"/>
                <a:cs typeface="Times New Roman" panose="02020603050405020304" pitchFamily="18" charset="0"/>
              </a:rPr>
              <a:t>Examples : </a:t>
            </a:r>
            <a:r>
              <a:rPr lang="en-GB" i="0" dirty="0">
                <a:effectLst/>
                <a:latin typeface="Times New Roman" panose="02020603050405020304" pitchFamily="18" charset="0"/>
                <a:cs typeface="Times New Roman" panose="02020603050405020304" pitchFamily="18" charset="0"/>
              </a:rPr>
              <a:t>antivirus software, file management tools, compression tools, disk management tools, etc.</a:t>
            </a:r>
            <a:endParaRPr lang="en-GB"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E772B93-42B4-46D3-A6FA-8EB0DE6D32B2}"/>
              </a:ext>
            </a:extLst>
          </p:cNvPr>
          <p:cNvSpPr>
            <a:spLocks noGrp="1"/>
          </p:cNvSpPr>
          <p:nvPr>
            <p:ph type="dt" sz="half" idx="10"/>
          </p:nvPr>
        </p:nvSpPr>
        <p:spPr/>
        <p:txBody>
          <a:bodyPr/>
          <a:lstStyle/>
          <a:p>
            <a:fld id="{606154A5-6AE4-4DC5-A045-D3B2686A9269}" type="datetime1">
              <a:rPr lang="en-GB" smtClean="0"/>
              <a:t>01/02/2022</a:t>
            </a:fld>
            <a:endParaRPr lang="en-GB"/>
          </a:p>
        </p:txBody>
      </p:sp>
      <p:sp>
        <p:nvSpPr>
          <p:cNvPr id="5" name="Footer Placeholder 4">
            <a:extLst>
              <a:ext uri="{FF2B5EF4-FFF2-40B4-BE49-F238E27FC236}">
                <a16:creationId xmlns:a16="http://schemas.microsoft.com/office/drawing/2014/main" id="{7BA3C880-9667-4E7D-BA05-032A9583EBD8}"/>
              </a:ext>
            </a:extLst>
          </p:cNvPr>
          <p:cNvSpPr>
            <a:spLocks noGrp="1"/>
          </p:cNvSpPr>
          <p:nvPr>
            <p:ph type="ftr" sz="quarter" idx="11"/>
          </p:nvPr>
        </p:nvSpPr>
        <p:spPr/>
        <p:txBody>
          <a:bodyPr/>
          <a:lstStyle/>
          <a:p>
            <a:r>
              <a:rPr lang="en-GB"/>
              <a:t>Computer System and Operating System</a:t>
            </a:r>
          </a:p>
        </p:txBody>
      </p:sp>
      <p:pic>
        <p:nvPicPr>
          <p:cNvPr id="7170" name="Picture 2" descr="🥇 ▷ 10 Examples of Utility Programs and Their Functions You Need to Know »  ✓">
            <a:extLst>
              <a:ext uri="{FF2B5EF4-FFF2-40B4-BE49-F238E27FC236}">
                <a16:creationId xmlns:a16="http://schemas.microsoft.com/office/drawing/2014/main" id="{1877BF4B-0BAB-4462-842E-B6800DEDB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139" y="530914"/>
            <a:ext cx="3445565" cy="2898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Utility Software Vector Icons Stock Vector - Illustration of network,  diagnostics: 42806413">
            <a:extLst>
              <a:ext uri="{FF2B5EF4-FFF2-40B4-BE49-F238E27FC236}">
                <a16:creationId xmlns:a16="http://schemas.microsoft.com/office/drawing/2014/main" id="{CE2A0BFA-C190-4426-A77D-7D020FE0E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8139" y="4047331"/>
            <a:ext cx="3445564" cy="2491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4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DD5413-6444-4891-82DE-F5FAAFF21B43}"/>
              </a:ext>
            </a:extLst>
          </p:cNvPr>
          <p:cNvSpPr>
            <a:spLocks noGrp="1"/>
          </p:cNvSpPr>
          <p:nvPr>
            <p:ph type="body" idx="1"/>
          </p:nvPr>
        </p:nvSpPr>
        <p:spPr>
          <a:xfrm>
            <a:off x="707267" y="355946"/>
            <a:ext cx="5290309" cy="823912"/>
          </a:xfrm>
        </p:spPr>
        <p:txBody>
          <a:bodyPr/>
          <a:lstStyle/>
          <a:p>
            <a:r>
              <a:rPr lang="en-GB" dirty="0"/>
              <a:t>Firm Ware</a:t>
            </a:r>
          </a:p>
        </p:txBody>
      </p:sp>
      <p:sp>
        <p:nvSpPr>
          <p:cNvPr id="4" name="Content Placeholder 3">
            <a:extLst>
              <a:ext uri="{FF2B5EF4-FFF2-40B4-BE49-F238E27FC236}">
                <a16:creationId xmlns:a16="http://schemas.microsoft.com/office/drawing/2014/main" id="{5B58AE62-C2DA-4ED8-97EE-3D786025FF6C}"/>
              </a:ext>
            </a:extLst>
          </p:cNvPr>
          <p:cNvSpPr>
            <a:spLocks noGrp="1"/>
          </p:cNvSpPr>
          <p:nvPr>
            <p:ph sz="half" idx="2"/>
          </p:nvPr>
        </p:nvSpPr>
        <p:spPr>
          <a:xfrm>
            <a:off x="707268" y="1179858"/>
            <a:ext cx="5290308" cy="3484907"/>
          </a:xfrm>
        </p:spPr>
        <p:txBody>
          <a:bodyPr>
            <a:normAutofit fontScale="92500" lnSpcReduction="20000"/>
          </a:bodyPr>
          <a:lstStyle/>
          <a:p>
            <a:pPr algn="just"/>
            <a:r>
              <a:rPr lang="en-GB" dirty="0">
                <a:latin typeface="arial" panose="020B0604020202020204" pitchFamily="34" charset="0"/>
              </a:rPr>
              <a:t>F</a:t>
            </a:r>
            <a:r>
              <a:rPr lang="en-GB" i="0" dirty="0">
                <a:effectLst/>
                <a:latin typeface="arial" panose="020B0604020202020204" pitchFamily="34" charset="0"/>
              </a:rPr>
              <a:t>irmware is a specific class of computer software that provides the low-level control for a device's specific hardware</a:t>
            </a:r>
          </a:p>
          <a:p>
            <a:pPr algn="just"/>
            <a:r>
              <a:rPr lang="en-GB" b="0" i="0" dirty="0">
                <a:solidFill>
                  <a:srgbClr val="0A0A0A"/>
                </a:solidFill>
                <a:effectLst/>
                <a:latin typeface="system-ui"/>
              </a:rPr>
              <a:t>It provides the necessary instructions for how the device communicates with the other computer hardware</a:t>
            </a:r>
            <a:endParaRPr lang="en-GB" b="0" dirty="0">
              <a:solidFill>
                <a:srgbClr val="0A0A0A"/>
              </a:solidFill>
              <a:latin typeface="arial" panose="020B0604020202020204" pitchFamily="34" charset="0"/>
            </a:endParaRPr>
          </a:p>
          <a:p>
            <a:pPr algn="just"/>
            <a:r>
              <a:rPr lang="en-GB" b="0" i="0" dirty="0">
                <a:solidFill>
                  <a:srgbClr val="0A0A0A"/>
                </a:solidFill>
                <a:effectLst/>
                <a:latin typeface="system-ui"/>
              </a:rPr>
              <a:t> Firmware is typically stored in the flash ROM of a hardware device</a:t>
            </a:r>
            <a:endParaRPr lang="en-GB" dirty="0"/>
          </a:p>
        </p:txBody>
      </p:sp>
      <p:sp>
        <p:nvSpPr>
          <p:cNvPr id="5" name="Text Placeholder 4">
            <a:extLst>
              <a:ext uri="{FF2B5EF4-FFF2-40B4-BE49-F238E27FC236}">
                <a16:creationId xmlns:a16="http://schemas.microsoft.com/office/drawing/2014/main" id="{21DA68AA-1BA0-4068-8F43-1D21FCA0FDF8}"/>
              </a:ext>
            </a:extLst>
          </p:cNvPr>
          <p:cNvSpPr>
            <a:spLocks noGrp="1"/>
          </p:cNvSpPr>
          <p:nvPr>
            <p:ph type="body" sz="quarter" idx="3"/>
          </p:nvPr>
        </p:nvSpPr>
        <p:spPr>
          <a:xfrm>
            <a:off x="6301544" y="355946"/>
            <a:ext cx="5183188" cy="823912"/>
          </a:xfrm>
        </p:spPr>
        <p:txBody>
          <a:bodyPr/>
          <a:lstStyle/>
          <a:p>
            <a:r>
              <a:rPr lang="en-GB" dirty="0"/>
              <a:t>Driver</a:t>
            </a:r>
          </a:p>
        </p:txBody>
      </p:sp>
      <p:sp>
        <p:nvSpPr>
          <p:cNvPr id="6" name="Content Placeholder 5">
            <a:extLst>
              <a:ext uri="{FF2B5EF4-FFF2-40B4-BE49-F238E27FC236}">
                <a16:creationId xmlns:a16="http://schemas.microsoft.com/office/drawing/2014/main" id="{C72A6D54-F4F4-46EF-B56C-85F5C7343778}"/>
              </a:ext>
            </a:extLst>
          </p:cNvPr>
          <p:cNvSpPr>
            <a:spLocks noGrp="1"/>
          </p:cNvSpPr>
          <p:nvPr>
            <p:ph sz="quarter" idx="4"/>
          </p:nvPr>
        </p:nvSpPr>
        <p:spPr>
          <a:xfrm>
            <a:off x="6301544" y="1179859"/>
            <a:ext cx="5183188" cy="3113846"/>
          </a:xfrm>
        </p:spPr>
        <p:txBody>
          <a:bodyPr>
            <a:noAutofit/>
          </a:bodyPr>
          <a:lstStyle/>
          <a:p>
            <a:pPr algn="just"/>
            <a:r>
              <a:rPr lang="en-GB" sz="2400" b="0" i="0" dirty="0">
                <a:effectLst/>
                <a:latin typeface="arial" panose="020B0604020202020204" pitchFamily="34" charset="0"/>
              </a:rPr>
              <a:t>a device driver is a computer program that operates or controls a particular type of device</a:t>
            </a:r>
          </a:p>
          <a:p>
            <a:pPr algn="just"/>
            <a:r>
              <a:rPr lang="en-GB" sz="2400" b="0" i="0" dirty="0">
                <a:effectLst/>
                <a:latin typeface="Arial" panose="020B0604020202020204" pitchFamily="34" charset="0"/>
              </a:rPr>
              <a:t>A driver communicates with the device through the computer </a:t>
            </a:r>
            <a:r>
              <a:rPr lang="en-GB" sz="2400" dirty="0">
                <a:latin typeface="Arial" panose="020B0604020202020204" pitchFamily="34" charset="0"/>
              </a:rPr>
              <a:t>bus </a:t>
            </a:r>
            <a:r>
              <a:rPr lang="en-GB" sz="2400" b="0" i="0" dirty="0">
                <a:effectLst/>
                <a:latin typeface="Arial" panose="020B0604020202020204" pitchFamily="34" charset="0"/>
              </a:rPr>
              <a:t>or communications subsystem to which the hardware connects</a:t>
            </a:r>
          </a:p>
          <a:p>
            <a:pPr algn="just"/>
            <a:r>
              <a:rPr lang="en-GB" sz="2400" b="0" i="0" dirty="0">
                <a:solidFill>
                  <a:srgbClr val="202122"/>
                </a:solidFill>
                <a:effectLst/>
                <a:latin typeface="Arial" panose="020B0604020202020204" pitchFamily="34" charset="0"/>
              </a:rPr>
              <a:t>Drivers are hardware dependent and operating-system-specific</a:t>
            </a:r>
            <a:endParaRPr lang="en-GB" sz="2400" dirty="0"/>
          </a:p>
        </p:txBody>
      </p:sp>
      <p:sp>
        <p:nvSpPr>
          <p:cNvPr id="7" name="Date Placeholder 6">
            <a:extLst>
              <a:ext uri="{FF2B5EF4-FFF2-40B4-BE49-F238E27FC236}">
                <a16:creationId xmlns:a16="http://schemas.microsoft.com/office/drawing/2014/main" id="{C0868743-0786-4D49-85F4-06FE5EB42CC6}"/>
              </a:ext>
            </a:extLst>
          </p:cNvPr>
          <p:cNvSpPr>
            <a:spLocks noGrp="1"/>
          </p:cNvSpPr>
          <p:nvPr>
            <p:ph type="dt" sz="half" idx="10"/>
          </p:nvPr>
        </p:nvSpPr>
        <p:spPr/>
        <p:txBody>
          <a:bodyPr/>
          <a:lstStyle/>
          <a:p>
            <a:fld id="{BF326D0C-0D4A-4B84-A8A6-AF4754C5A9DE}" type="datetime1">
              <a:rPr lang="en-GB" smtClean="0"/>
              <a:t>01/02/2022</a:t>
            </a:fld>
            <a:endParaRPr lang="en-GB"/>
          </a:p>
        </p:txBody>
      </p:sp>
      <p:sp>
        <p:nvSpPr>
          <p:cNvPr id="8" name="Footer Placeholder 7">
            <a:extLst>
              <a:ext uri="{FF2B5EF4-FFF2-40B4-BE49-F238E27FC236}">
                <a16:creationId xmlns:a16="http://schemas.microsoft.com/office/drawing/2014/main" id="{6FB90487-7D8E-40FA-95E9-1F0477242318}"/>
              </a:ext>
            </a:extLst>
          </p:cNvPr>
          <p:cNvSpPr>
            <a:spLocks noGrp="1"/>
          </p:cNvSpPr>
          <p:nvPr>
            <p:ph type="ftr" sz="quarter" idx="11"/>
          </p:nvPr>
        </p:nvSpPr>
        <p:spPr/>
        <p:txBody>
          <a:bodyPr/>
          <a:lstStyle/>
          <a:p>
            <a:r>
              <a:rPr lang="en-GB"/>
              <a:t>Computer System and Operating System</a:t>
            </a:r>
          </a:p>
        </p:txBody>
      </p:sp>
      <p:pic>
        <p:nvPicPr>
          <p:cNvPr id="8194" name="Picture 2" descr="What Is a Firmware Update and Why Does Your Device Need One?">
            <a:extLst>
              <a:ext uri="{FF2B5EF4-FFF2-40B4-BE49-F238E27FC236}">
                <a16:creationId xmlns:a16="http://schemas.microsoft.com/office/drawing/2014/main" id="{CAD805F8-18EB-4DE1-8371-4A991FBFA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1" y="4293705"/>
            <a:ext cx="5400675" cy="200149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What is a Device Driver?">
            <a:extLst>
              <a:ext uri="{FF2B5EF4-FFF2-40B4-BE49-F238E27FC236}">
                <a16:creationId xmlns:a16="http://schemas.microsoft.com/office/drawing/2014/main" id="{C3BC6850-6F08-4544-84E0-E0085FA80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599" y="4725641"/>
            <a:ext cx="274320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78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2642</TotalTime>
  <Words>5148</Words>
  <Application>Microsoft Office PowerPoint</Application>
  <PresentationFormat>Widescreen</PresentationFormat>
  <Paragraphs>586</Paragraphs>
  <Slides>66</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66</vt:i4>
      </vt:variant>
    </vt:vector>
  </HeadingPairs>
  <TitlesOfParts>
    <vt:vector size="81" baseType="lpstr">
      <vt:lpstr>arial</vt:lpstr>
      <vt:lpstr>arial</vt:lpstr>
      <vt:lpstr>Calibri</vt:lpstr>
      <vt:lpstr>Calibri Light</vt:lpstr>
      <vt:lpstr>Comic Sans MS</vt:lpstr>
      <vt:lpstr>Lato</vt:lpstr>
      <vt:lpstr>Montserrat</vt:lpstr>
      <vt:lpstr>Open Sans</vt:lpstr>
      <vt:lpstr>proxima-nova</vt:lpstr>
      <vt:lpstr>Segoe UI</vt:lpstr>
      <vt:lpstr>system-ui</vt:lpstr>
      <vt:lpstr>Times New Roman</vt:lpstr>
      <vt:lpstr>urw-din</vt:lpstr>
      <vt:lpstr>Verdana</vt:lpstr>
      <vt:lpstr>Office Theme</vt:lpstr>
      <vt:lpstr>Computer Software and Operating System</vt:lpstr>
      <vt:lpstr>Introduction</vt:lpstr>
      <vt:lpstr>Categories of software</vt:lpstr>
      <vt:lpstr>System Software</vt:lpstr>
      <vt:lpstr>Operating System</vt:lpstr>
      <vt:lpstr>Translator( Language Processor)</vt:lpstr>
      <vt:lpstr>Types of Translator</vt:lpstr>
      <vt:lpstr>Utility Software</vt:lpstr>
      <vt:lpstr>PowerPoint Presentation</vt:lpstr>
      <vt:lpstr>Application Software</vt:lpstr>
      <vt:lpstr>Tailored( Customized)</vt:lpstr>
      <vt:lpstr>Package Software</vt:lpstr>
      <vt:lpstr>Package Software</vt:lpstr>
      <vt:lpstr>Web Based Application</vt:lpstr>
      <vt:lpstr>Mobile Application</vt:lpstr>
      <vt:lpstr>Mobile Application</vt:lpstr>
      <vt:lpstr>Concept of Operating System</vt:lpstr>
      <vt:lpstr>Organization of Operating System</vt:lpstr>
      <vt:lpstr>Functions of Operating System</vt:lpstr>
      <vt:lpstr>Functions of Operating System</vt:lpstr>
      <vt:lpstr>Some Technical Terms</vt:lpstr>
      <vt:lpstr>Types of Operating System</vt:lpstr>
      <vt:lpstr>Based on Processing Method</vt:lpstr>
      <vt:lpstr>Based on Processing Method</vt:lpstr>
      <vt:lpstr>Multi Tasking</vt:lpstr>
      <vt:lpstr>Multi Processing</vt:lpstr>
      <vt:lpstr>Real time Operating System(RTOS)</vt:lpstr>
      <vt:lpstr>Distributed Operating System</vt:lpstr>
      <vt:lpstr>Character User Interface</vt:lpstr>
      <vt:lpstr>Graphical User Interface</vt:lpstr>
      <vt:lpstr>Assignment </vt:lpstr>
      <vt:lpstr>Windows OS</vt:lpstr>
      <vt:lpstr>Features of Windows Operating System</vt:lpstr>
      <vt:lpstr>Some Basic elements of GUI in Windows</vt:lpstr>
      <vt:lpstr>Desktop</vt:lpstr>
      <vt:lpstr>Working with control</vt:lpstr>
      <vt:lpstr>Working and its control</vt:lpstr>
      <vt:lpstr>Start Menu</vt:lpstr>
      <vt:lpstr>Taskbar</vt:lpstr>
      <vt:lpstr>Notification Bar</vt:lpstr>
      <vt:lpstr>Windows Run</vt:lpstr>
      <vt:lpstr>Files</vt:lpstr>
      <vt:lpstr>Folder </vt:lpstr>
      <vt:lpstr>My Document</vt:lpstr>
      <vt:lpstr>My Computer </vt:lpstr>
      <vt:lpstr>File Explorer</vt:lpstr>
      <vt:lpstr>File Explorer</vt:lpstr>
      <vt:lpstr>Creating Deleting or Renaming Folder</vt:lpstr>
      <vt:lpstr>PowerPoint Presentation</vt:lpstr>
      <vt:lpstr>PowerPoint Presentation</vt:lpstr>
      <vt:lpstr>Customize your Desktop</vt:lpstr>
      <vt:lpstr>Customizing Start</vt:lpstr>
      <vt:lpstr>Managing Passwords</vt:lpstr>
      <vt:lpstr>Control Panel</vt:lpstr>
      <vt:lpstr>PowerPoint Presentation</vt:lpstr>
      <vt:lpstr>Accessories</vt:lpstr>
      <vt:lpstr>Open Source Operating System</vt:lpstr>
      <vt:lpstr>Open Source Operating System</vt:lpstr>
      <vt:lpstr>UNIX</vt:lpstr>
      <vt:lpstr>Linux</vt:lpstr>
      <vt:lpstr>PowerPoint Presentation</vt:lpstr>
      <vt:lpstr>Features of LINUS / UNIX</vt:lpstr>
      <vt:lpstr>Linux Distributor</vt:lpstr>
      <vt:lpstr>Some Distributor</vt:lpstr>
      <vt:lpstr>Mobile Operating System</vt:lpstr>
      <vt:lpstr>Types of Mobile 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Software and Operating System</dc:title>
  <dc:creator>gopis</dc:creator>
  <cp:lastModifiedBy>gopis</cp:lastModifiedBy>
  <cp:revision>34</cp:revision>
  <dcterms:created xsi:type="dcterms:W3CDTF">2022-01-21T14:46:40Z</dcterms:created>
  <dcterms:modified xsi:type="dcterms:W3CDTF">2022-02-01T10:22:20Z</dcterms:modified>
</cp:coreProperties>
</file>