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8" d="100"/>
          <a:sy n="68" d="100"/>
        </p:scale>
        <p:origin x="81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61B10FBD-A04C-4495-8F84-2BB85BD49F57}" type="datetimeFigureOut">
              <a:rPr lang="en-GB" smtClean="0"/>
              <a:t>02/02/2022</a:t>
            </a:fld>
            <a:endParaRPr lang="en-GB"/>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GB"/>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1D32493C-5DF6-489A-BBE6-50ACDAF7938B}" type="slidenum">
              <a:rPr lang="en-GB" smtClean="0"/>
              <a:t>‹#›</a:t>
            </a:fld>
            <a:endParaRPr lang="en-GB"/>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77511807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1B10FBD-A04C-4495-8F84-2BB85BD49F57}" type="datetimeFigureOut">
              <a:rPr lang="en-GB" smtClean="0"/>
              <a:t>02/02/2022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D32493C-5DF6-489A-BBE6-50ACDAF7938B}" type="slidenum">
              <a:rPr lang="en-GB" smtClean="0"/>
              <a:t>‹#›</a:t>
            </a:fld>
            <a:endParaRPr lang="en-GB"/>
          </a:p>
        </p:txBody>
      </p:sp>
    </p:spTree>
    <p:extLst>
      <p:ext uri="{BB962C8B-B14F-4D97-AF65-F5344CB8AC3E}">
        <p14:creationId xmlns:p14="http://schemas.microsoft.com/office/powerpoint/2010/main" val="28857040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1B10FBD-A04C-4495-8F84-2BB85BD49F57}" type="datetimeFigureOut">
              <a:rPr lang="en-GB" smtClean="0"/>
              <a:t>02/02/2022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D32493C-5DF6-489A-BBE6-50ACDAF7938B}" type="slidenum">
              <a:rPr lang="en-GB" smtClean="0"/>
              <a:t>‹#›</a:t>
            </a:fld>
            <a:endParaRPr lang="en-GB"/>
          </a:p>
        </p:txBody>
      </p:sp>
    </p:spTree>
    <p:extLst>
      <p:ext uri="{BB962C8B-B14F-4D97-AF65-F5344CB8AC3E}">
        <p14:creationId xmlns:p14="http://schemas.microsoft.com/office/powerpoint/2010/main" val="514110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1B10FBD-A04C-4495-8F84-2BB85BD49F57}" type="datetimeFigureOut">
              <a:rPr lang="en-GB" smtClean="0"/>
              <a:t>02/02/2022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D32493C-5DF6-489A-BBE6-50ACDAF7938B}" type="slidenum">
              <a:rPr lang="en-GB" smtClean="0"/>
              <a:t>‹#›</a:t>
            </a:fld>
            <a:endParaRPr lang="en-GB"/>
          </a:p>
        </p:txBody>
      </p:sp>
    </p:spTree>
    <p:extLst>
      <p:ext uri="{BB962C8B-B14F-4D97-AF65-F5344CB8AC3E}">
        <p14:creationId xmlns:p14="http://schemas.microsoft.com/office/powerpoint/2010/main" val="15675912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61B10FBD-A04C-4495-8F84-2BB85BD49F57}" type="datetimeFigureOut">
              <a:rPr lang="en-GB" smtClean="0"/>
              <a:t>02/02/2022</a:t>
            </a:fld>
            <a:endParaRPr lang="en-GB"/>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GB"/>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1D32493C-5DF6-489A-BBE6-50ACDAF7938B}" type="slidenum">
              <a:rPr lang="en-GB" smtClean="0"/>
              <a:t>‹#›</a:t>
            </a:fld>
            <a:endParaRPr lang="en-GB"/>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18232239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1B10FBD-A04C-4495-8F84-2BB85BD49F57}" type="datetimeFigureOut">
              <a:rPr lang="en-GB" smtClean="0"/>
              <a:t>02/02/2022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D32493C-5DF6-489A-BBE6-50ACDAF7938B}" type="slidenum">
              <a:rPr lang="en-GB" smtClean="0"/>
              <a:t>‹#›</a:t>
            </a:fld>
            <a:endParaRPr lang="en-GB"/>
          </a:p>
        </p:txBody>
      </p:sp>
    </p:spTree>
    <p:extLst>
      <p:ext uri="{BB962C8B-B14F-4D97-AF65-F5344CB8AC3E}">
        <p14:creationId xmlns:p14="http://schemas.microsoft.com/office/powerpoint/2010/main" val="1248561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1B10FBD-A04C-4495-8F84-2BB85BD49F57}" type="datetimeFigureOut">
              <a:rPr lang="en-GB" smtClean="0"/>
              <a:t>02/02/2022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D32493C-5DF6-489A-BBE6-50ACDAF7938B}" type="slidenum">
              <a:rPr lang="en-GB" smtClean="0"/>
              <a:t>‹#›</a:t>
            </a:fld>
            <a:endParaRPr lang="en-GB"/>
          </a:p>
        </p:txBody>
      </p:sp>
    </p:spTree>
    <p:extLst>
      <p:ext uri="{BB962C8B-B14F-4D97-AF65-F5344CB8AC3E}">
        <p14:creationId xmlns:p14="http://schemas.microsoft.com/office/powerpoint/2010/main" val="289465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1B10FBD-A04C-4495-8F84-2BB85BD49F57}" type="datetimeFigureOut">
              <a:rPr lang="en-GB" smtClean="0"/>
              <a:t>02/02/2022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D32493C-5DF6-489A-BBE6-50ACDAF7938B}" type="slidenum">
              <a:rPr lang="en-GB" smtClean="0"/>
              <a:t>‹#›</a:t>
            </a:fld>
            <a:endParaRPr lang="en-GB"/>
          </a:p>
        </p:txBody>
      </p:sp>
    </p:spTree>
    <p:extLst>
      <p:ext uri="{BB962C8B-B14F-4D97-AF65-F5344CB8AC3E}">
        <p14:creationId xmlns:p14="http://schemas.microsoft.com/office/powerpoint/2010/main" val="3826449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B10FBD-A04C-4495-8F84-2BB85BD49F57}" type="datetimeFigureOut">
              <a:rPr lang="en-GB" smtClean="0"/>
              <a:t>02/02/2022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D32493C-5DF6-489A-BBE6-50ACDAF7938B}" type="slidenum">
              <a:rPr lang="en-GB" smtClean="0"/>
              <a:t>‹#›</a:t>
            </a:fld>
            <a:endParaRPr lang="en-GB"/>
          </a:p>
        </p:txBody>
      </p:sp>
    </p:spTree>
    <p:extLst>
      <p:ext uri="{BB962C8B-B14F-4D97-AF65-F5344CB8AC3E}">
        <p14:creationId xmlns:p14="http://schemas.microsoft.com/office/powerpoint/2010/main" val="42716089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61B10FBD-A04C-4495-8F84-2BB85BD49F57}" type="datetimeFigureOut">
              <a:rPr lang="en-GB" smtClean="0"/>
              <a:t>02/02/2022</a:t>
            </a:fld>
            <a:endParaRPr lang="en-GB"/>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GB"/>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1D32493C-5DF6-489A-BBE6-50ACDAF7938B}" type="slidenum">
              <a:rPr lang="en-GB" smtClean="0"/>
              <a:t>‹#›</a:t>
            </a:fld>
            <a:endParaRPr lang="en-GB"/>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94017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61B10FBD-A04C-4495-8F84-2BB85BD49F57}" type="datetimeFigureOut">
              <a:rPr lang="en-GB" smtClean="0"/>
              <a:t>02/02/2022</a:t>
            </a:fld>
            <a:endParaRPr lang="en-GB"/>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GB"/>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1D32493C-5DF6-489A-BBE6-50ACDAF7938B}" type="slidenum">
              <a:rPr lang="en-GB" smtClean="0"/>
              <a:t>‹#›</a:t>
            </a:fld>
            <a:endParaRPr lang="en-GB"/>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517183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61B10FBD-A04C-4495-8F84-2BB85BD49F57}" type="datetimeFigureOut">
              <a:rPr lang="en-GB" smtClean="0"/>
              <a:t>02/02/2022</a:t>
            </a:fld>
            <a:endParaRPr lang="en-GB"/>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GB"/>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1D32493C-5DF6-489A-BBE6-50ACDAF7938B}" type="slidenum">
              <a:rPr lang="en-GB" smtClean="0"/>
              <a:t>‹#›</a:t>
            </a:fld>
            <a:endParaRPr lang="en-GB"/>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1752433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836CC4-D111-4C52-AAEE-5D8E9AAD0BB8}"/>
              </a:ext>
            </a:extLst>
          </p:cNvPr>
          <p:cNvSpPr>
            <a:spLocks noGrp="1"/>
          </p:cNvSpPr>
          <p:nvPr>
            <p:ph type="ctrTitle"/>
          </p:nvPr>
        </p:nvSpPr>
        <p:spPr>
          <a:xfrm>
            <a:off x="944380" y="1723142"/>
            <a:ext cx="10073390" cy="2098226"/>
          </a:xfrm>
        </p:spPr>
        <p:txBody>
          <a:bodyPr/>
          <a:lstStyle/>
          <a:p>
            <a:r>
              <a:rPr lang="en-GB" dirty="0"/>
              <a:t>Object oriented programming (OOP)</a:t>
            </a:r>
          </a:p>
        </p:txBody>
      </p:sp>
      <p:sp>
        <p:nvSpPr>
          <p:cNvPr id="3" name="Subtitle 2">
            <a:extLst>
              <a:ext uri="{FF2B5EF4-FFF2-40B4-BE49-F238E27FC236}">
                <a16:creationId xmlns:a16="http://schemas.microsoft.com/office/drawing/2014/main" id="{2C72763B-D30C-4AC9-B39C-8B4C912757F1}"/>
              </a:ext>
            </a:extLst>
          </p:cNvPr>
          <p:cNvSpPr>
            <a:spLocks noGrp="1"/>
          </p:cNvSpPr>
          <p:nvPr>
            <p:ph type="subTitle" idx="1"/>
          </p:nvPr>
        </p:nvSpPr>
        <p:spPr/>
        <p:txBody>
          <a:bodyPr/>
          <a:lstStyle/>
          <a:p>
            <a:r>
              <a:rPr lang="en-GB" dirty="0"/>
              <a:t>Chapter : 5</a:t>
            </a:r>
          </a:p>
        </p:txBody>
      </p:sp>
    </p:spTree>
    <p:extLst>
      <p:ext uri="{BB962C8B-B14F-4D97-AF65-F5344CB8AC3E}">
        <p14:creationId xmlns:p14="http://schemas.microsoft.com/office/powerpoint/2010/main" val="17813394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FFF8A5-4FC0-4699-B333-3A9BA0B64CC6}"/>
              </a:ext>
            </a:extLst>
          </p:cNvPr>
          <p:cNvSpPr>
            <a:spLocks noGrp="1"/>
          </p:cNvSpPr>
          <p:nvPr>
            <p:ph type="title"/>
          </p:nvPr>
        </p:nvSpPr>
        <p:spPr>
          <a:xfrm>
            <a:off x="1295400" y="150526"/>
            <a:ext cx="9601200" cy="1485900"/>
          </a:xfrm>
        </p:spPr>
        <p:txBody>
          <a:bodyPr/>
          <a:lstStyle/>
          <a:p>
            <a:r>
              <a:rPr lang="en-GB" dirty="0"/>
              <a:t>Encapsulation and Data abstraction</a:t>
            </a:r>
          </a:p>
        </p:txBody>
      </p:sp>
      <p:sp>
        <p:nvSpPr>
          <p:cNvPr id="3" name="Content Placeholder 2">
            <a:extLst>
              <a:ext uri="{FF2B5EF4-FFF2-40B4-BE49-F238E27FC236}">
                <a16:creationId xmlns:a16="http://schemas.microsoft.com/office/drawing/2014/main" id="{FC15DDA1-3356-4D50-A3FC-7766D86E3A4F}"/>
              </a:ext>
            </a:extLst>
          </p:cNvPr>
          <p:cNvSpPr>
            <a:spLocks noGrp="1"/>
          </p:cNvSpPr>
          <p:nvPr>
            <p:ph idx="1"/>
          </p:nvPr>
        </p:nvSpPr>
        <p:spPr>
          <a:xfrm>
            <a:off x="1371600" y="914401"/>
            <a:ext cx="9601200" cy="4953000"/>
          </a:xfrm>
        </p:spPr>
        <p:txBody>
          <a:bodyPr>
            <a:normAutofit/>
          </a:bodyPr>
          <a:lstStyle/>
          <a:p>
            <a:pPr algn="just"/>
            <a:r>
              <a:rPr lang="en-GB" sz="2400" i="0" dirty="0">
                <a:solidFill>
                  <a:srgbClr val="202124"/>
                </a:solidFill>
                <a:effectLst/>
                <a:latin typeface="Times New Roman" panose="02020603050405020304" pitchFamily="18" charset="0"/>
                <a:cs typeface="Times New Roman" panose="02020603050405020304" pitchFamily="18" charset="0"/>
              </a:rPr>
              <a:t>Encapsulation is defined as the wrapping up of data under a single unit (It is the mechanism that binds together code and the data it manipulates)</a:t>
            </a:r>
          </a:p>
          <a:p>
            <a:pPr algn="just"/>
            <a:r>
              <a:rPr lang="en-GB" sz="2400" b="0" i="0" dirty="0">
                <a:solidFill>
                  <a:srgbClr val="273239"/>
                </a:solidFill>
                <a:effectLst/>
                <a:latin typeface="Times New Roman" panose="02020603050405020304" pitchFamily="18" charset="0"/>
                <a:cs typeface="Times New Roman" panose="02020603050405020304" pitchFamily="18" charset="0"/>
              </a:rPr>
              <a:t>Data abstraction refers to providing only essential information about the data to the outside world, hiding the background details or implementation.</a:t>
            </a:r>
          </a:p>
          <a:p>
            <a:pPr algn="just"/>
            <a:endParaRPr lang="en-GB" sz="2400" dirty="0">
              <a:latin typeface="Times New Roman" panose="02020603050405020304" pitchFamily="18" charset="0"/>
              <a:cs typeface="Times New Roman" panose="02020603050405020304" pitchFamily="18" charset="0"/>
            </a:endParaRPr>
          </a:p>
        </p:txBody>
      </p:sp>
      <p:sp>
        <p:nvSpPr>
          <p:cNvPr id="5" name="AutoShape 6" descr="enter image description here">
            <a:extLst>
              <a:ext uri="{FF2B5EF4-FFF2-40B4-BE49-F238E27FC236}">
                <a16:creationId xmlns:a16="http://schemas.microsoft.com/office/drawing/2014/main" id="{7DD0AAC9-E7CF-48AF-B5B7-A052199F0471}"/>
              </a:ext>
            </a:extLst>
          </p:cNvPr>
          <p:cNvSpPr>
            <a:spLocks noChangeAspect="1" noChangeArrowheads="1"/>
          </p:cNvSpPr>
          <p:nvPr/>
        </p:nvSpPr>
        <p:spPr bwMode="auto">
          <a:xfrm>
            <a:off x="5943600" y="3276600"/>
            <a:ext cx="5029200" cy="50292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7" name="Picture 6">
            <a:extLst>
              <a:ext uri="{FF2B5EF4-FFF2-40B4-BE49-F238E27FC236}">
                <a16:creationId xmlns:a16="http://schemas.microsoft.com/office/drawing/2014/main" id="{DA6903C9-9189-4B5A-8BF9-A7CBB5A0A4E4}"/>
              </a:ext>
            </a:extLst>
          </p:cNvPr>
          <p:cNvPicPr>
            <a:picLocks noChangeAspect="1"/>
          </p:cNvPicPr>
          <p:nvPr/>
        </p:nvPicPr>
        <p:blipFill>
          <a:blip r:embed="rId2"/>
          <a:stretch>
            <a:fillRect/>
          </a:stretch>
        </p:blipFill>
        <p:spPr>
          <a:xfrm>
            <a:off x="974360" y="2863120"/>
            <a:ext cx="11047751" cy="3994880"/>
          </a:xfrm>
          <a:prstGeom prst="rect">
            <a:avLst/>
          </a:prstGeom>
        </p:spPr>
      </p:pic>
    </p:spTree>
    <p:extLst>
      <p:ext uri="{BB962C8B-B14F-4D97-AF65-F5344CB8AC3E}">
        <p14:creationId xmlns:p14="http://schemas.microsoft.com/office/powerpoint/2010/main" val="18378602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F4D5D1-EA14-4A8E-9AE5-7E04DC0D88DB}"/>
              </a:ext>
            </a:extLst>
          </p:cNvPr>
          <p:cNvSpPr>
            <a:spLocks noGrp="1"/>
          </p:cNvSpPr>
          <p:nvPr>
            <p:ph type="title"/>
          </p:nvPr>
        </p:nvSpPr>
        <p:spPr/>
        <p:txBody>
          <a:bodyPr/>
          <a:lstStyle/>
          <a:p>
            <a:r>
              <a:rPr lang="en-GB" dirty="0"/>
              <a:t>Inheritance</a:t>
            </a:r>
          </a:p>
        </p:txBody>
      </p:sp>
      <p:sp>
        <p:nvSpPr>
          <p:cNvPr id="3" name="Content Placeholder 2">
            <a:extLst>
              <a:ext uri="{FF2B5EF4-FFF2-40B4-BE49-F238E27FC236}">
                <a16:creationId xmlns:a16="http://schemas.microsoft.com/office/drawing/2014/main" id="{EB38A01F-B69D-4A52-94E3-32088165B899}"/>
              </a:ext>
            </a:extLst>
          </p:cNvPr>
          <p:cNvSpPr>
            <a:spLocks noGrp="1"/>
          </p:cNvSpPr>
          <p:nvPr>
            <p:ph idx="1"/>
          </p:nvPr>
        </p:nvSpPr>
        <p:spPr/>
        <p:txBody>
          <a:bodyPr/>
          <a:lstStyle/>
          <a:p>
            <a:pPr algn="just"/>
            <a:r>
              <a:rPr lang="en-GB" dirty="0">
                <a:solidFill>
                  <a:srgbClr val="202124"/>
                </a:solidFill>
                <a:latin typeface="arial" panose="020B0604020202020204" pitchFamily="34" charset="0"/>
              </a:rPr>
              <a:t>In</a:t>
            </a:r>
            <a:r>
              <a:rPr lang="en-GB" i="0" dirty="0">
                <a:solidFill>
                  <a:srgbClr val="202124"/>
                </a:solidFill>
                <a:effectLst/>
                <a:latin typeface="arial" panose="020B0604020202020204" pitchFamily="34" charset="0"/>
              </a:rPr>
              <a:t>heritance is the procedure in which one class inherits the attributes and methods of another class</a:t>
            </a:r>
          </a:p>
          <a:p>
            <a:pPr algn="just"/>
            <a:r>
              <a:rPr lang="en-GB" i="0" dirty="0">
                <a:solidFill>
                  <a:srgbClr val="202124"/>
                </a:solidFill>
                <a:effectLst/>
                <a:latin typeface="arial" panose="020B0604020202020204" pitchFamily="34" charset="0"/>
              </a:rPr>
              <a:t>The class whose properties and methods are inherited is known as the Parent</a:t>
            </a:r>
          </a:p>
          <a:p>
            <a:pPr algn="just"/>
            <a:r>
              <a:rPr lang="en-GB" dirty="0">
                <a:solidFill>
                  <a:srgbClr val="202124"/>
                </a:solidFill>
                <a:latin typeface="arial" panose="020B0604020202020204" pitchFamily="34" charset="0"/>
              </a:rPr>
              <a:t>W</a:t>
            </a:r>
            <a:r>
              <a:rPr lang="en-GB" b="0" i="0" dirty="0">
                <a:solidFill>
                  <a:srgbClr val="202124"/>
                </a:solidFill>
                <a:effectLst/>
                <a:latin typeface="arial" panose="020B0604020202020204" pitchFamily="34" charset="0"/>
              </a:rPr>
              <a:t>e can reuse the fields and methods of the existing class</a:t>
            </a:r>
            <a:endParaRPr lang="en-GB" b="0" dirty="0">
              <a:solidFill>
                <a:srgbClr val="202124"/>
              </a:solidFill>
              <a:latin typeface="arial" panose="020B0604020202020204" pitchFamily="34" charset="0"/>
            </a:endParaRPr>
          </a:p>
          <a:p>
            <a:pPr algn="just"/>
            <a:r>
              <a:rPr lang="en-GB" b="0" i="0" dirty="0">
                <a:solidFill>
                  <a:srgbClr val="202124"/>
                </a:solidFill>
                <a:effectLst/>
                <a:latin typeface="arial" panose="020B0604020202020204" pitchFamily="34" charset="0"/>
              </a:rPr>
              <a:t>Inheritance is the process of creating a new Class, called the Derived Class , from the existing class, called the Base Class</a:t>
            </a:r>
            <a:endParaRPr lang="en-GB" dirty="0"/>
          </a:p>
        </p:txBody>
      </p:sp>
      <p:pic>
        <p:nvPicPr>
          <p:cNvPr id="1028" name="Picture 4" descr="Perl | Inheritance in OOPs - GeeksforGeeks">
            <a:extLst>
              <a:ext uri="{FF2B5EF4-FFF2-40B4-BE49-F238E27FC236}">
                <a16:creationId xmlns:a16="http://schemas.microsoft.com/office/drawing/2014/main" id="{66DA96B0-601C-489E-A1EA-8304A72C4D4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4495955"/>
            <a:ext cx="2647950" cy="2212143"/>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1030" name="Picture 6" descr="C++ Inheritance">
            <a:extLst>
              <a:ext uri="{FF2B5EF4-FFF2-40B4-BE49-F238E27FC236}">
                <a16:creationId xmlns:a16="http://schemas.microsoft.com/office/drawing/2014/main" id="{401E1212-E4A3-4767-8781-BAC76E1ACE4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60211" y="4507823"/>
            <a:ext cx="3223978" cy="220027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1032" name="Picture 8" descr="Inheritance among Classes in Object-Oriented Programming (OOP) | Download  Scientific Diagram">
            <a:extLst>
              <a:ext uri="{FF2B5EF4-FFF2-40B4-BE49-F238E27FC236}">
                <a16:creationId xmlns:a16="http://schemas.microsoft.com/office/drawing/2014/main" id="{1C87A145-7CD4-4E5C-8008-3C78801D2B1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24852" y="4507822"/>
            <a:ext cx="3223978" cy="220027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82630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17C32E-22B3-4EAA-9421-B8E6EE1D07C9}"/>
              </a:ext>
            </a:extLst>
          </p:cNvPr>
          <p:cNvSpPr>
            <a:spLocks noGrp="1"/>
          </p:cNvSpPr>
          <p:nvPr>
            <p:ph type="title"/>
          </p:nvPr>
        </p:nvSpPr>
        <p:spPr/>
        <p:txBody>
          <a:bodyPr/>
          <a:lstStyle/>
          <a:p>
            <a:r>
              <a:rPr lang="en-GB" dirty="0"/>
              <a:t>Polymorphism</a:t>
            </a:r>
          </a:p>
        </p:txBody>
      </p:sp>
      <p:sp>
        <p:nvSpPr>
          <p:cNvPr id="3" name="Content Placeholder 2">
            <a:extLst>
              <a:ext uri="{FF2B5EF4-FFF2-40B4-BE49-F238E27FC236}">
                <a16:creationId xmlns:a16="http://schemas.microsoft.com/office/drawing/2014/main" id="{C67A190D-1743-4176-AB76-4E2196E2AEC1}"/>
              </a:ext>
            </a:extLst>
          </p:cNvPr>
          <p:cNvSpPr>
            <a:spLocks noGrp="1"/>
          </p:cNvSpPr>
          <p:nvPr>
            <p:ph idx="1"/>
          </p:nvPr>
        </p:nvSpPr>
        <p:spPr/>
        <p:txBody>
          <a:bodyPr/>
          <a:lstStyle/>
          <a:p>
            <a:pPr algn="just"/>
            <a:r>
              <a:rPr lang="en-GB" i="0" dirty="0">
                <a:solidFill>
                  <a:srgbClr val="202124"/>
                </a:solidFill>
                <a:effectLst/>
                <a:latin typeface="arial" panose="020B0604020202020204" pitchFamily="34" charset="0"/>
              </a:rPr>
              <a:t>Polymorphism is one of the core concepts of object-oriented programming (OOP) and describes situations in which something occurs in several different forms</a:t>
            </a:r>
          </a:p>
          <a:p>
            <a:pPr algn="just"/>
            <a:r>
              <a:rPr lang="en-GB" dirty="0">
                <a:solidFill>
                  <a:srgbClr val="202124"/>
                </a:solidFill>
                <a:latin typeface="arial" panose="020B0604020202020204" pitchFamily="34" charset="0"/>
              </a:rPr>
              <a:t>D</a:t>
            </a:r>
            <a:r>
              <a:rPr lang="en-GB" i="0" dirty="0">
                <a:solidFill>
                  <a:srgbClr val="202124"/>
                </a:solidFill>
                <a:effectLst/>
                <a:latin typeface="arial" panose="020B0604020202020204" pitchFamily="34" charset="0"/>
              </a:rPr>
              <a:t>escribes the concept that you can access objects of different types through the same interface</a:t>
            </a:r>
          </a:p>
          <a:p>
            <a:pPr algn="just"/>
            <a:r>
              <a:rPr lang="en-GB" dirty="0">
                <a:solidFill>
                  <a:srgbClr val="202124"/>
                </a:solidFill>
                <a:latin typeface="arial" panose="020B0604020202020204" pitchFamily="34" charset="0"/>
              </a:rPr>
              <a:t>A</a:t>
            </a:r>
            <a:r>
              <a:rPr lang="en-GB" i="0" dirty="0">
                <a:solidFill>
                  <a:srgbClr val="202124"/>
                </a:solidFill>
                <a:effectLst/>
                <a:latin typeface="arial" panose="020B0604020202020204" pitchFamily="34" charset="0"/>
              </a:rPr>
              <a:t>llows us to perform a single action in different ways</a:t>
            </a:r>
          </a:p>
          <a:p>
            <a:pPr algn="just"/>
            <a:r>
              <a:rPr lang="en-GB" dirty="0">
                <a:solidFill>
                  <a:srgbClr val="202124"/>
                </a:solidFill>
                <a:latin typeface="arial" panose="020B0604020202020204" pitchFamily="34" charset="0"/>
              </a:rPr>
              <a:t>P</a:t>
            </a:r>
            <a:r>
              <a:rPr lang="en-GB" i="0" dirty="0">
                <a:solidFill>
                  <a:srgbClr val="202124"/>
                </a:solidFill>
                <a:effectLst/>
                <a:latin typeface="arial" panose="020B0604020202020204" pitchFamily="34" charset="0"/>
              </a:rPr>
              <a:t>olymorphism allows you to define one interface and have multiple implementations</a:t>
            </a:r>
            <a:endParaRPr lang="en-GB" dirty="0"/>
          </a:p>
        </p:txBody>
      </p:sp>
      <p:pic>
        <p:nvPicPr>
          <p:cNvPr id="2050" name="Picture 2" descr="PHP Polymorphism Explained Clearly By Examples">
            <a:extLst>
              <a:ext uri="{FF2B5EF4-FFF2-40B4-BE49-F238E27FC236}">
                <a16:creationId xmlns:a16="http://schemas.microsoft.com/office/drawing/2014/main" id="{4F773DE6-E4B0-4ED3-9182-E1DA804BDEF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44546" y="171450"/>
            <a:ext cx="5017801" cy="2114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296143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5602D-8280-4D70-BACA-B765760B63D1}"/>
              </a:ext>
            </a:extLst>
          </p:cNvPr>
          <p:cNvSpPr>
            <a:spLocks noGrp="1"/>
          </p:cNvSpPr>
          <p:nvPr>
            <p:ph type="title"/>
          </p:nvPr>
        </p:nvSpPr>
        <p:spPr/>
        <p:txBody>
          <a:bodyPr/>
          <a:lstStyle/>
          <a:p>
            <a:r>
              <a:rPr lang="en-GB" dirty="0"/>
              <a:t>Advantage of OOP</a:t>
            </a:r>
          </a:p>
        </p:txBody>
      </p:sp>
      <p:sp>
        <p:nvSpPr>
          <p:cNvPr id="3" name="Content Placeholder 2">
            <a:extLst>
              <a:ext uri="{FF2B5EF4-FFF2-40B4-BE49-F238E27FC236}">
                <a16:creationId xmlns:a16="http://schemas.microsoft.com/office/drawing/2014/main" id="{9F8940A3-394E-4774-976D-766E92987511}"/>
              </a:ext>
            </a:extLst>
          </p:cNvPr>
          <p:cNvSpPr>
            <a:spLocks noGrp="1"/>
          </p:cNvSpPr>
          <p:nvPr>
            <p:ph idx="1"/>
          </p:nvPr>
        </p:nvSpPr>
        <p:spPr/>
        <p:txBody>
          <a:bodyPr/>
          <a:lstStyle/>
          <a:p>
            <a:pPr algn="just">
              <a:buFont typeface="Arial" panose="020B0604020202020204" pitchFamily="34" charset="0"/>
              <a:buChar char="•"/>
            </a:pPr>
            <a:r>
              <a:rPr lang="en-GB" b="0" i="0" dirty="0">
                <a:solidFill>
                  <a:srgbClr val="4D5968"/>
                </a:solidFill>
                <a:effectLst/>
                <a:latin typeface="Nunito Sans" panose="020B0604020202020204" pitchFamily="2" charset="0"/>
              </a:rPr>
              <a:t>A real-world idea can be demonstrated, as everything in OOP is treated as an object.</a:t>
            </a:r>
          </a:p>
          <a:p>
            <a:pPr algn="just">
              <a:buFont typeface="Arial" panose="020B0604020202020204" pitchFamily="34" charset="0"/>
              <a:buChar char="•"/>
            </a:pPr>
            <a:r>
              <a:rPr lang="en-GB" b="0" i="0" dirty="0">
                <a:solidFill>
                  <a:srgbClr val="4D5968"/>
                </a:solidFill>
                <a:effectLst/>
                <a:latin typeface="Nunito Sans" panose="020B0604020202020204" pitchFamily="2" charset="0"/>
              </a:rPr>
              <a:t>As we use the concept of encapsulation, programs are easier to test and maintain.</a:t>
            </a:r>
          </a:p>
          <a:p>
            <a:pPr algn="just">
              <a:buFont typeface="Arial" panose="020B0604020202020204" pitchFamily="34" charset="0"/>
              <a:buChar char="•"/>
            </a:pPr>
            <a:r>
              <a:rPr lang="en-GB" b="0" i="0" dirty="0">
                <a:solidFill>
                  <a:srgbClr val="4D5968"/>
                </a:solidFill>
                <a:effectLst/>
                <a:latin typeface="Nunito Sans" panose="020B0604020202020204" pitchFamily="2" charset="0"/>
              </a:rPr>
              <a:t>Faster development of code is done as we develop classes parallel instead of sequentially.</a:t>
            </a:r>
          </a:p>
          <a:p>
            <a:pPr algn="just">
              <a:buFont typeface="Arial" panose="020B0604020202020204" pitchFamily="34" charset="0"/>
              <a:buChar char="•"/>
            </a:pPr>
            <a:r>
              <a:rPr lang="en-GB" b="0" i="0" dirty="0">
                <a:solidFill>
                  <a:srgbClr val="4D5968"/>
                </a:solidFill>
                <a:effectLst/>
                <a:latin typeface="Nunito Sans" panose="020B0604020202020204" pitchFamily="2" charset="0"/>
              </a:rPr>
              <a:t>OOP provides greater security due to data abstraction. The outside world cannot access the hidden data.</a:t>
            </a:r>
          </a:p>
          <a:p>
            <a:pPr algn="just">
              <a:buFont typeface="Arial" panose="020B0604020202020204" pitchFamily="34" charset="0"/>
              <a:buChar char="•"/>
            </a:pPr>
            <a:r>
              <a:rPr lang="en-GB" b="0" i="0" dirty="0">
                <a:solidFill>
                  <a:srgbClr val="4D5968"/>
                </a:solidFill>
                <a:effectLst/>
                <a:latin typeface="Nunito Sans" panose="020B0604020202020204" pitchFamily="2" charset="0"/>
              </a:rPr>
              <a:t>Reusability can be achieved by using classes that have been already written.</a:t>
            </a:r>
          </a:p>
        </p:txBody>
      </p:sp>
    </p:spTree>
    <p:extLst>
      <p:ext uri="{BB962C8B-B14F-4D97-AF65-F5344CB8AC3E}">
        <p14:creationId xmlns:p14="http://schemas.microsoft.com/office/powerpoint/2010/main" val="28385285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A8C190-1C57-4522-A7B0-2E7E51A507F5}"/>
              </a:ext>
            </a:extLst>
          </p:cNvPr>
          <p:cNvSpPr>
            <a:spLocks noGrp="1"/>
          </p:cNvSpPr>
          <p:nvPr>
            <p:ph type="title"/>
          </p:nvPr>
        </p:nvSpPr>
        <p:spPr/>
        <p:txBody>
          <a:bodyPr/>
          <a:lstStyle/>
          <a:p>
            <a:r>
              <a:rPr lang="en-GB" dirty="0"/>
              <a:t>Disadvantage of OOP</a:t>
            </a:r>
          </a:p>
        </p:txBody>
      </p:sp>
      <p:sp>
        <p:nvSpPr>
          <p:cNvPr id="3" name="Content Placeholder 2">
            <a:extLst>
              <a:ext uri="{FF2B5EF4-FFF2-40B4-BE49-F238E27FC236}">
                <a16:creationId xmlns:a16="http://schemas.microsoft.com/office/drawing/2014/main" id="{E3C36378-0A20-4EBA-A662-7B55327E7BCA}"/>
              </a:ext>
            </a:extLst>
          </p:cNvPr>
          <p:cNvSpPr>
            <a:spLocks noGrp="1"/>
          </p:cNvSpPr>
          <p:nvPr>
            <p:ph idx="1"/>
          </p:nvPr>
        </p:nvSpPr>
        <p:spPr/>
        <p:txBody>
          <a:bodyPr/>
          <a:lstStyle/>
          <a:p>
            <a:pPr algn="just">
              <a:buFont typeface="Arial" panose="020B0604020202020204" pitchFamily="34" charset="0"/>
              <a:buChar char="•"/>
            </a:pPr>
            <a:r>
              <a:rPr lang="en-GB" b="0" i="0" dirty="0">
                <a:solidFill>
                  <a:srgbClr val="4D5968"/>
                </a:solidFill>
                <a:effectLst/>
                <a:latin typeface="Nunito Sans" pitchFamily="2" charset="0"/>
              </a:rPr>
              <a:t>Designing a program with an OOP concept can be tricky.</a:t>
            </a:r>
          </a:p>
          <a:p>
            <a:pPr algn="just">
              <a:buFont typeface="Arial" panose="020B0604020202020204" pitchFamily="34" charset="0"/>
              <a:buChar char="•"/>
            </a:pPr>
            <a:r>
              <a:rPr lang="en-GB" b="0" i="0" dirty="0">
                <a:solidFill>
                  <a:srgbClr val="4D5968"/>
                </a:solidFill>
                <a:effectLst/>
                <a:latin typeface="Nunito Sans" pitchFamily="2" charset="0"/>
              </a:rPr>
              <a:t>A programmer needs to plan beforehand for developing a program in OOP.</a:t>
            </a:r>
          </a:p>
          <a:p>
            <a:pPr algn="just">
              <a:buFont typeface="Arial" panose="020B0604020202020204" pitchFamily="34" charset="0"/>
              <a:buChar char="•"/>
            </a:pPr>
            <a:r>
              <a:rPr lang="en-GB" b="0" i="0" dirty="0">
                <a:solidFill>
                  <a:srgbClr val="4D5968"/>
                </a:solidFill>
                <a:effectLst/>
                <a:latin typeface="Nunito Sans" pitchFamily="2" charset="0"/>
              </a:rPr>
              <a:t>The size of programs developed with OOP is bigger than those developed with a procedural approach.</a:t>
            </a:r>
          </a:p>
          <a:p>
            <a:pPr algn="just">
              <a:buFont typeface="Arial" panose="020B0604020202020204" pitchFamily="34" charset="0"/>
              <a:buChar char="•"/>
            </a:pPr>
            <a:r>
              <a:rPr lang="en-GB" b="0" i="0" dirty="0">
                <a:solidFill>
                  <a:srgbClr val="4D5968"/>
                </a:solidFill>
                <a:effectLst/>
                <a:latin typeface="Nunito Sans" pitchFamily="2" charset="0"/>
              </a:rPr>
              <a:t>Since OOP programs are larger in size, the execution time for these programs is also more.</a:t>
            </a:r>
          </a:p>
          <a:p>
            <a:pPr algn="just"/>
            <a:endParaRPr lang="en-GB" dirty="0"/>
          </a:p>
        </p:txBody>
      </p:sp>
    </p:spTree>
    <p:extLst>
      <p:ext uri="{BB962C8B-B14F-4D97-AF65-F5344CB8AC3E}">
        <p14:creationId xmlns:p14="http://schemas.microsoft.com/office/powerpoint/2010/main" val="2092707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194A29-2B00-429C-B583-9642B52BCF17}"/>
              </a:ext>
            </a:extLst>
          </p:cNvPr>
          <p:cNvSpPr>
            <a:spLocks noGrp="1"/>
          </p:cNvSpPr>
          <p:nvPr>
            <p:ph type="title"/>
          </p:nvPr>
        </p:nvSpPr>
        <p:spPr/>
        <p:txBody>
          <a:bodyPr/>
          <a:lstStyle/>
          <a:p>
            <a:endParaRPr lang="en-GB"/>
          </a:p>
        </p:txBody>
      </p:sp>
      <p:graphicFrame>
        <p:nvGraphicFramePr>
          <p:cNvPr id="4" name="Table 4">
            <a:extLst>
              <a:ext uri="{FF2B5EF4-FFF2-40B4-BE49-F238E27FC236}">
                <a16:creationId xmlns:a16="http://schemas.microsoft.com/office/drawing/2014/main" id="{7D7B15EE-AE2F-45DD-8B7B-503A30D6076E}"/>
              </a:ext>
            </a:extLst>
          </p:cNvPr>
          <p:cNvGraphicFramePr>
            <a:graphicFrameLocks noGrp="1"/>
          </p:cNvGraphicFramePr>
          <p:nvPr>
            <p:ph idx="1"/>
            <p:extLst>
              <p:ext uri="{D42A27DB-BD31-4B8C-83A1-F6EECF244321}">
                <p14:modId xmlns:p14="http://schemas.microsoft.com/office/powerpoint/2010/main" val="4012618561"/>
              </p:ext>
            </p:extLst>
          </p:nvPr>
        </p:nvGraphicFramePr>
        <p:xfrm>
          <a:off x="42202" y="0"/>
          <a:ext cx="12149797" cy="6839906"/>
        </p:xfrm>
        <a:graphic>
          <a:graphicData uri="http://schemas.openxmlformats.org/drawingml/2006/table">
            <a:tbl>
              <a:tblPr firstRow="1" bandRow="1">
                <a:tableStyleId>{073A0DAA-6AF3-43AB-8588-CEC1D06C72B9}</a:tableStyleId>
              </a:tblPr>
              <a:tblGrid>
                <a:gridCol w="5233183">
                  <a:extLst>
                    <a:ext uri="{9D8B030D-6E8A-4147-A177-3AD203B41FA5}">
                      <a16:colId xmlns:a16="http://schemas.microsoft.com/office/drawing/2014/main" val="3903665561"/>
                    </a:ext>
                  </a:extLst>
                </a:gridCol>
                <a:gridCol w="6916614">
                  <a:extLst>
                    <a:ext uri="{9D8B030D-6E8A-4147-A177-3AD203B41FA5}">
                      <a16:colId xmlns:a16="http://schemas.microsoft.com/office/drawing/2014/main" val="546277550"/>
                    </a:ext>
                  </a:extLst>
                </a:gridCol>
              </a:tblGrid>
              <a:tr h="459754">
                <a:tc>
                  <a:txBody>
                    <a:bodyPr/>
                    <a:lstStyle/>
                    <a:p>
                      <a:pPr algn="just" fontAlgn="base"/>
                      <a:r>
                        <a:rPr lang="en-GB" sz="1250" b="1" dirty="0">
                          <a:effectLst/>
                        </a:rPr>
                        <a:t>Structured Programming  </a:t>
                      </a:r>
                      <a:endParaRPr lang="en-GB" sz="1250" b="0" dirty="0">
                        <a:effectLst/>
                        <a:latin typeface="Times New Roman" panose="02020603050405020304" pitchFamily="18" charset="0"/>
                        <a:cs typeface="Times New Roman" panose="02020603050405020304" pitchFamily="18" charset="0"/>
                      </a:endParaRPr>
                    </a:p>
                  </a:txBody>
                  <a:tcPr marL="95250" marR="95250" marT="133350" marB="133350" anchor="ctr"/>
                </a:tc>
                <a:tc>
                  <a:txBody>
                    <a:bodyPr/>
                    <a:lstStyle/>
                    <a:p>
                      <a:pPr algn="just" fontAlgn="base"/>
                      <a:r>
                        <a:rPr lang="en-GB" sz="1250" b="1">
                          <a:effectLst/>
                        </a:rPr>
                        <a:t>Object-Oriented Programming</a:t>
                      </a:r>
                      <a:endParaRPr lang="en-GB" sz="1250" b="0">
                        <a:effectLst/>
                        <a:latin typeface="Times New Roman" panose="02020603050405020304" pitchFamily="18" charset="0"/>
                        <a:cs typeface="Times New Roman" panose="02020603050405020304" pitchFamily="18" charset="0"/>
                      </a:endParaRPr>
                    </a:p>
                  </a:txBody>
                  <a:tcPr marL="95250" marR="95250" marT="133350" marB="133350" anchor="ctr"/>
                </a:tc>
                <a:extLst>
                  <a:ext uri="{0D108BD9-81ED-4DB2-BD59-A6C34878D82A}">
                    <a16:rowId xmlns:a16="http://schemas.microsoft.com/office/drawing/2014/main" val="3760816842"/>
                  </a:ext>
                </a:extLst>
              </a:tr>
              <a:tr h="459754">
                <a:tc>
                  <a:txBody>
                    <a:bodyPr/>
                    <a:lstStyle/>
                    <a:p>
                      <a:pPr algn="just" fontAlgn="base"/>
                      <a:r>
                        <a:rPr lang="en-GB" sz="1250" b="0">
                          <a:effectLst/>
                        </a:rPr>
                        <a:t>It is a subset of procedural programming. </a:t>
                      </a:r>
                      <a:endParaRPr lang="en-GB" sz="1250" b="0">
                        <a:effectLst/>
                        <a:latin typeface="Times New Roman" panose="02020603050405020304" pitchFamily="18" charset="0"/>
                        <a:cs typeface="Times New Roman" panose="02020603050405020304" pitchFamily="18" charset="0"/>
                      </a:endParaRPr>
                    </a:p>
                  </a:txBody>
                  <a:tcPr marL="95250" marR="95250" marT="133350" marB="133350" anchor="ctr"/>
                </a:tc>
                <a:tc>
                  <a:txBody>
                    <a:bodyPr/>
                    <a:lstStyle/>
                    <a:p>
                      <a:pPr algn="just" fontAlgn="base"/>
                      <a:r>
                        <a:rPr lang="en-GB" sz="1250" b="0">
                          <a:effectLst/>
                        </a:rPr>
                        <a:t>It relies on concept of objects that contain data and code. </a:t>
                      </a:r>
                      <a:endParaRPr lang="en-GB" sz="1250" b="0">
                        <a:effectLst/>
                        <a:latin typeface="Times New Roman" panose="02020603050405020304" pitchFamily="18" charset="0"/>
                        <a:cs typeface="Times New Roman" panose="02020603050405020304" pitchFamily="18" charset="0"/>
                      </a:endParaRPr>
                    </a:p>
                  </a:txBody>
                  <a:tcPr marL="95250" marR="95250" marT="133350" marB="133350" anchor="ctr"/>
                </a:tc>
                <a:extLst>
                  <a:ext uri="{0D108BD9-81ED-4DB2-BD59-A6C34878D82A}">
                    <a16:rowId xmlns:a16="http://schemas.microsoft.com/office/drawing/2014/main" val="1904590802"/>
                  </a:ext>
                </a:extLst>
              </a:tr>
              <a:tr h="459754">
                <a:tc>
                  <a:txBody>
                    <a:bodyPr/>
                    <a:lstStyle/>
                    <a:p>
                      <a:pPr algn="just" fontAlgn="base"/>
                      <a:r>
                        <a:rPr lang="en-GB" sz="1250" b="0">
                          <a:effectLst/>
                        </a:rPr>
                        <a:t>Programs are divided into small programs or functions. </a:t>
                      </a:r>
                      <a:endParaRPr lang="en-GB" sz="1250" b="0">
                        <a:effectLst/>
                        <a:latin typeface="Times New Roman" panose="02020603050405020304" pitchFamily="18" charset="0"/>
                        <a:cs typeface="Times New Roman" panose="02020603050405020304" pitchFamily="18" charset="0"/>
                      </a:endParaRPr>
                    </a:p>
                  </a:txBody>
                  <a:tcPr marL="95250" marR="95250" marT="133350" marB="133350" anchor="ctr"/>
                </a:tc>
                <a:tc>
                  <a:txBody>
                    <a:bodyPr/>
                    <a:lstStyle/>
                    <a:p>
                      <a:pPr algn="just" fontAlgn="base"/>
                      <a:r>
                        <a:rPr lang="en-GB" sz="1250" b="0">
                          <a:effectLst/>
                        </a:rPr>
                        <a:t>Programs are divided into objects or entities.  </a:t>
                      </a:r>
                      <a:endParaRPr lang="en-GB" sz="1250" b="0">
                        <a:effectLst/>
                        <a:latin typeface="Times New Roman" panose="02020603050405020304" pitchFamily="18" charset="0"/>
                        <a:cs typeface="Times New Roman" panose="02020603050405020304" pitchFamily="18" charset="0"/>
                      </a:endParaRPr>
                    </a:p>
                  </a:txBody>
                  <a:tcPr marL="95250" marR="95250" marT="133350" marB="133350" anchor="ctr"/>
                </a:tc>
                <a:extLst>
                  <a:ext uri="{0D108BD9-81ED-4DB2-BD59-A6C34878D82A}">
                    <a16:rowId xmlns:a16="http://schemas.microsoft.com/office/drawing/2014/main" val="694150783"/>
                  </a:ext>
                </a:extLst>
              </a:tr>
              <a:tr h="459754">
                <a:tc>
                  <a:txBody>
                    <a:bodyPr/>
                    <a:lstStyle/>
                    <a:p>
                      <a:pPr algn="just" fontAlgn="base"/>
                      <a:r>
                        <a:rPr lang="en-GB" sz="1250" b="0">
                          <a:effectLst/>
                        </a:rPr>
                        <a:t>It is all about facilitating creation of programs with readable code and reusable components.  </a:t>
                      </a:r>
                      <a:endParaRPr lang="en-GB" sz="1250" b="0">
                        <a:effectLst/>
                        <a:latin typeface="Times New Roman" panose="02020603050405020304" pitchFamily="18" charset="0"/>
                        <a:cs typeface="Times New Roman" panose="02020603050405020304" pitchFamily="18" charset="0"/>
                      </a:endParaRPr>
                    </a:p>
                  </a:txBody>
                  <a:tcPr marL="95250" marR="95250" marT="133350" marB="133350" anchor="ctr"/>
                </a:tc>
                <a:tc>
                  <a:txBody>
                    <a:bodyPr/>
                    <a:lstStyle/>
                    <a:p>
                      <a:pPr algn="just" fontAlgn="base"/>
                      <a:r>
                        <a:rPr lang="en-GB" sz="1250" b="0">
                          <a:effectLst/>
                        </a:rPr>
                        <a:t>It is all about creating objects that usually contain both functions and data.  </a:t>
                      </a:r>
                      <a:endParaRPr lang="en-GB" sz="1250" b="0">
                        <a:effectLst/>
                        <a:latin typeface="Times New Roman" panose="02020603050405020304" pitchFamily="18" charset="0"/>
                        <a:cs typeface="Times New Roman" panose="02020603050405020304" pitchFamily="18" charset="0"/>
                      </a:endParaRPr>
                    </a:p>
                  </a:txBody>
                  <a:tcPr marL="95250" marR="95250" marT="133350" marB="133350" anchor="ctr"/>
                </a:tc>
                <a:extLst>
                  <a:ext uri="{0D108BD9-81ED-4DB2-BD59-A6C34878D82A}">
                    <a16:rowId xmlns:a16="http://schemas.microsoft.com/office/drawing/2014/main" val="1770939197"/>
                  </a:ext>
                </a:extLst>
              </a:tr>
              <a:tr h="390881">
                <a:tc>
                  <a:txBody>
                    <a:bodyPr/>
                    <a:lstStyle/>
                    <a:p>
                      <a:pPr algn="just" fontAlgn="base"/>
                      <a:r>
                        <a:rPr lang="en-GB" sz="1250" b="0">
                          <a:effectLst/>
                        </a:rPr>
                        <a:t>Its main aim is to improve and increase quality, clarity, and development time of computer program.  </a:t>
                      </a:r>
                      <a:endParaRPr lang="en-GB" sz="1250" b="0">
                        <a:effectLst/>
                        <a:latin typeface="Times New Roman" panose="02020603050405020304" pitchFamily="18" charset="0"/>
                        <a:cs typeface="Times New Roman" panose="02020603050405020304" pitchFamily="18" charset="0"/>
                      </a:endParaRPr>
                    </a:p>
                  </a:txBody>
                  <a:tcPr marL="95250" marR="95250" marT="133350" marB="133350" anchor="ctr"/>
                </a:tc>
                <a:tc>
                  <a:txBody>
                    <a:bodyPr/>
                    <a:lstStyle/>
                    <a:p>
                      <a:pPr algn="just" fontAlgn="base"/>
                      <a:r>
                        <a:rPr lang="en-GB" sz="1250" b="0">
                          <a:effectLst/>
                        </a:rPr>
                        <a:t>Its main aim is to improve and increase both quality and productivity of system analysis and design.  </a:t>
                      </a:r>
                      <a:endParaRPr lang="en-GB" sz="1250" b="0">
                        <a:effectLst/>
                        <a:latin typeface="Times New Roman" panose="02020603050405020304" pitchFamily="18" charset="0"/>
                        <a:cs typeface="Times New Roman" panose="02020603050405020304" pitchFamily="18" charset="0"/>
                      </a:endParaRPr>
                    </a:p>
                  </a:txBody>
                  <a:tcPr marL="95250" marR="95250" marT="133350" marB="133350" anchor="ctr"/>
                </a:tc>
                <a:extLst>
                  <a:ext uri="{0D108BD9-81ED-4DB2-BD59-A6C34878D82A}">
                    <a16:rowId xmlns:a16="http://schemas.microsoft.com/office/drawing/2014/main" val="3760541088"/>
                  </a:ext>
                </a:extLst>
              </a:tr>
              <a:tr h="526767">
                <a:tc>
                  <a:txBody>
                    <a:bodyPr/>
                    <a:lstStyle/>
                    <a:p>
                      <a:pPr algn="just" fontAlgn="base"/>
                      <a:r>
                        <a:rPr lang="en-GB" sz="1250" b="0" dirty="0">
                          <a:effectLst/>
                        </a:rPr>
                        <a:t>It simply focuses on functions and processes that usually work on data.  </a:t>
                      </a:r>
                      <a:endParaRPr lang="en-GB" sz="1250" b="0" dirty="0">
                        <a:effectLst/>
                        <a:latin typeface="Times New Roman" panose="02020603050405020304" pitchFamily="18" charset="0"/>
                        <a:cs typeface="Times New Roman" panose="02020603050405020304" pitchFamily="18" charset="0"/>
                      </a:endParaRPr>
                    </a:p>
                  </a:txBody>
                  <a:tcPr marL="95250" marR="95250" marT="133350" marB="133350" anchor="ctr"/>
                </a:tc>
                <a:tc>
                  <a:txBody>
                    <a:bodyPr/>
                    <a:lstStyle/>
                    <a:p>
                      <a:pPr algn="just" fontAlgn="base"/>
                      <a:r>
                        <a:rPr lang="en-GB" sz="1250" b="0">
                          <a:effectLst/>
                        </a:rPr>
                        <a:t>It simply focuses on representing both structure and behavior of information system into tiny or small modules that generally combines data and process both.</a:t>
                      </a:r>
                      <a:endParaRPr lang="en-GB" sz="1250" b="0">
                        <a:effectLst/>
                        <a:latin typeface="Times New Roman" panose="02020603050405020304" pitchFamily="18" charset="0"/>
                        <a:cs typeface="Times New Roman" panose="02020603050405020304" pitchFamily="18" charset="0"/>
                      </a:endParaRPr>
                    </a:p>
                  </a:txBody>
                  <a:tcPr marL="95250" marR="95250" marT="133350" marB="133350" anchor="ctr"/>
                </a:tc>
                <a:extLst>
                  <a:ext uri="{0D108BD9-81ED-4DB2-BD59-A6C34878D82A}">
                    <a16:rowId xmlns:a16="http://schemas.microsoft.com/office/drawing/2014/main" val="3751864788"/>
                  </a:ext>
                </a:extLst>
              </a:tr>
              <a:tr h="546253">
                <a:tc>
                  <a:txBody>
                    <a:bodyPr/>
                    <a:lstStyle/>
                    <a:p>
                      <a:pPr algn="just" fontAlgn="base"/>
                      <a:r>
                        <a:rPr lang="en-GB" sz="1250" b="0" dirty="0">
                          <a:effectLst/>
                        </a:rPr>
                        <a:t>It is a method of organizing, managing and coding programs that can give or provide much easier modification and understanding.  </a:t>
                      </a:r>
                      <a:endParaRPr lang="en-GB" sz="1250" b="0" dirty="0">
                        <a:effectLst/>
                        <a:latin typeface="Times New Roman" panose="02020603050405020304" pitchFamily="18" charset="0"/>
                        <a:cs typeface="Times New Roman" panose="02020603050405020304" pitchFamily="18" charset="0"/>
                      </a:endParaRPr>
                    </a:p>
                  </a:txBody>
                  <a:tcPr marL="95250" marR="95250" marT="133350" marB="133350" anchor="ctr"/>
                </a:tc>
                <a:tc>
                  <a:txBody>
                    <a:bodyPr/>
                    <a:lstStyle/>
                    <a:p>
                      <a:pPr algn="just" fontAlgn="base"/>
                      <a:r>
                        <a:rPr lang="en-GB" sz="1250" b="0">
                          <a:effectLst/>
                        </a:rPr>
                        <a:t>It is a method in which set of objects can vary dynamically and can execute just by acting and reading to each other.  </a:t>
                      </a:r>
                      <a:endParaRPr lang="en-GB" sz="1250" b="0">
                        <a:effectLst/>
                        <a:latin typeface="Times New Roman" panose="02020603050405020304" pitchFamily="18" charset="0"/>
                        <a:cs typeface="Times New Roman" panose="02020603050405020304" pitchFamily="18" charset="0"/>
                      </a:endParaRPr>
                    </a:p>
                  </a:txBody>
                  <a:tcPr marL="95250" marR="95250" marT="133350" marB="133350" anchor="ctr"/>
                </a:tc>
                <a:extLst>
                  <a:ext uri="{0D108BD9-81ED-4DB2-BD59-A6C34878D82A}">
                    <a16:rowId xmlns:a16="http://schemas.microsoft.com/office/drawing/2014/main" val="3262626277"/>
                  </a:ext>
                </a:extLst>
              </a:tr>
              <a:tr h="651318">
                <a:tc>
                  <a:txBody>
                    <a:bodyPr/>
                    <a:lstStyle/>
                    <a:p>
                      <a:pPr algn="just" fontAlgn="base"/>
                      <a:r>
                        <a:rPr lang="en-GB" sz="1250" b="0" dirty="0">
                          <a:effectLst/>
                        </a:rPr>
                        <a:t>In this, methods are written globally and code lines are processed one by one i.e., Run sequentially.  </a:t>
                      </a:r>
                      <a:endParaRPr lang="en-GB" sz="1250" b="0" dirty="0">
                        <a:effectLst/>
                        <a:latin typeface="Times New Roman" panose="02020603050405020304" pitchFamily="18" charset="0"/>
                        <a:cs typeface="Times New Roman" panose="02020603050405020304" pitchFamily="18" charset="0"/>
                      </a:endParaRPr>
                    </a:p>
                  </a:txBody>
                  <a:tcPr marL="95250" marR="95250" marT="133350" marB="133350" anchor="ctr"/>
                </a:tc>
                <a:tc>
                  <a:txBody>
                    <a:bodyPr/>
                    <a:lstStyle/>
                    <a:p>
                      <a:pPr algn="just" fontAlgn="base"/>
                      <a:r>
                        <a:rPr lang="en-GB" sz="1250" b="0">
                          <a:effectLst/>
                        </a:rPr>
                        <a:t>In this, method works dynamically, make calls as per need of code for certain time.  </a:t>
                      </a:r>
                      <a:endParaRPr lang="en-GB" sz="1250" b="0">
                        <a:effectLst/>
                        <a:latin typeface="Times New Roman" panose="02020603050405020304" pitchFamily="18" charset="0"/>
                        <a:cs typeface="Times New Roman" panose="02020603050405020304" pitchFamily="18" charset="0"/>
                      </a:endParaRPr>
                    </a:p>
                  </a:txBody>
                  <a:tcPr marL="95250" marR="95250" marT="133350" marB="133350" anchor="ctr"/>
                </a:tc>
                <a:extLst>
                  <a:ext uri="{0D108BD9-81ED-4DB2-BD59-A6C34878D82A}">
                    <a16:rowId xmlns:a16="http://schemas.microsoft.com/office/drawing/2014/main" val="3747407143"/>
                  </a:ext>
                </a:extLst>
              </a:tr>
              <a:tr h="459754">
                <a:tc>
                  <a:txBody>
                    <a:bodyPr/>
                    <a:lstStyle/>
                    <a:p>
                      <a:pPr algn="just" fontAlgn="base"/>
                      <a:r>
                        <a:rPr lang="en-GB" sz="1250" b="0">
                          <a:effectLst/>
                        </a:rPr>
                        <a:t>It generally follows “Top-Down Approach”.  </a:t>
                      </a:r>
                      <a:endParaRPr lang="en-GB" sz="1250" b="0">
                        <a:effectLst/>
                        <a:latin typeface="Times New Roman" panose="02020603050405020304" pitchFamily="18" charset="0"/>
                        <a:cs typeface="Times New Roman" panose="02020603050405020304" pitchFamily="18" charset="0"/>
                      </a:endParaRPr>
                    </a:p>
                  </a:txBody>
                  <a:tcPr marL="95250" marR="95250" marT="133350" marB="133350" anchor="ctr"/>
                </a:tc>
                <a:tc>
                  <a:txBody>
                    <a:bodyPr/>
                    <a:lstStyle/>
                    <a:p>
                      <a:pPr algn="just" fontAlgn="base"/>
                      <a:r>
                        <a:rPr lang="en-GB" sz="1250" b="0">
                          <a:effectLst/>
                        </a:rPr>
                        <a:t>It generally follows “Bottom-Up Approach”.  </a:t>
                      </a:r>
                      <a:endParaRPr lang="en-GB" sz="1250" b="0">
                        <a:effectLst/>
                        <a:latin typeface="Times New Roman" panose="02020603050405020304" pitchFamily="18" charset="0"/>
                        <a:cs typeface="Times New Roman" panose="02020603050405020304" pitchFamily="18" charset="0"/>
                      </a:endParaRPr>
                    </a:p>
                  </a:txBody>
                  <a:tcPr marL="95250" marR="95250" marT="133350" marB="133350" anchor="ctr"/>
                </a:tc>
                <a:extLst>
                  <a:ext uri="{0D108BD9-81ED-4DB2-BD59-A6C34878D82A}">
                    <a16:rowId xmlns:a16="http://schemas.microsoft.com/office/drawing/2014/main" val="3615290852"/>
                  </a:ext>
                </a:extLst>
              </a:tr>
              <a:tr h="651318">
                <a:tc>
                  <a:txBody>
                    <a:bodyPr/>
                    <a:lstStyle/>
                    <a:p>
                      <a:pPr algn="just" fontAlgn="base"/>
                      <a:r>
                        <a:rPr lang="en-GB" sz="1250" b="0">
                          <a:effectLst/>
                        </a:rPr>
                        <a:t>It provides less flexibility and abstraction as compared to object-oriented programming.  </a:t>
                      </a:r>
                      <a:endParaRPr lang="en-GB" sz="1250" b="0">
                        <a:effectLst/>
                        <a:latin typeface="Times New Roman" panose="02020603050405020304" pitchFamily="18" charset="0"/>
                        <a:cs typeface="Times New Roman" panose="02020603050405020304" pitchFamily="18" charset="0"/>
                      </a:endParaRPr>
                    </a:p>
                  </a:txBody>
                  <a:tcPr marL="95250" marR="95250" marT="133350" marB="133350" anchor="ctr"/>
                </a:tc>
                <a:tc>
                  <a:txBody>
                    <a:bodyPr/>
                    <a:lstStyle/>
                    <a:p>
                      <a:pPr algn="just" fontAlgn="base"/>
                      <a:r>
                        <a:rPr lang="en-GB" sz="1250" b="0">
                          <a:effectLst/>
                        </a:rPr>
                        <a:t>It provides more flexibility and abstraction as compared to structured programming.  </a:t>
                      </a:r>
                      <a:endParaRPr lang="en-GB" sz="1250" b="0">
                        <a:effectLst/>
                        <a:latin typeface="Times New Roman" panose="02020603050405020304" pitchFamily="18" charset="0"/>
                        <a:cs typeface="Times New Roman" panose="02020603050405020304" pitchFamily="18" charset="0"/>
                      </a:endParaRPr>
                    </a:p>
                  </a:txBody>
                  <a:tcPr marL="95250" marR="95250" marT="133350" marB="133350" anchor="ctr"/>
                </a:tc>
                <a:extLst>
                  <a:ext uri="{0D108BD9-81ED-4DB2-BD59-A6C34878D82A}">
                    <a16:rowId xmlns:a16="http://schemas.microsoft.com/office/drawing/2014/main" val="1012271174"/>
                  </a:ext>
                </a:extLst>
              </a:tr>
              <a:tr h="534251">
                <a:tc>
                  <a:txBody>
                    <a:bodyPr/>
                    <a:lstStyle/>
                    <a:p>
                      <a:pPr algn="just" fontAlgn="base"/>
                      <a:r>
                        <a:rPr lang="en-GB" sz="1250" b="0" dirty="0">
                          <a:effectLst/>
                        </a:rPr>
                        <a:t>It is more difficult to modify structured program and reuse code as compared to object-oriented programs.  </a:t>
                      </a:r>
                      <a:endParaRPr lang="en-GB" sz="1250" b="0" dirty="0">
                        <a:effectLst/>
                        <a:latin typeface="Times New Roman" panose="02020603050405020304" pitchFamily="18" charset="0"/>
                        <a:cs typeface="Times New Roman" panose="02020603050405020304" pitchFamily="18" charset="0"/>
                      </a:endParaRPr>
                    </a:p>
                  </a:txBody>
                  <a:tcPr marL="95250" marR="95250" marT="133350" marB="133350" anchor="ctr"/>
                </a:tc>
                <a:tc>
                  <a:txBody>
                    <a:bodyPr/>
                    <a:lstStyle/>
                    <a:p>
                      <a:pPr algn="just" fontAlgn="base"/>
                      <a:r>
                        <a:rPr lang="en-GB" sz="1250" b="0">
                          <a:effectLst/>
                        </a:rPr>
                        <a:t>It is less difficult to modify object-oriented programs and reuse code as compared to structured programs. </a:t>
                      </a:r>
                      <a:endParaRPr lang="en-GB" sz="1250" b="0">
                        <a:effectLst/>
                        <a:latin typeface="Times New Roman" panose="02020603050405020304" pitchFamily="18" charset="0"/>
                        <a:cs typeface="Times New Roman" panose="02020603050405020304" pitchFamily="18" charset="0"/>
                      </a:endParaRPr>
                    </a:p>
                  </a:txBody>
                  <a:tcPr marL="95250" marR="95250" marT="133350" marB="133350" anchor="ctr"/>
                </a:tc>
                <a:extLst>
                  <a:ext uri="{0D108BD9-81ED-4DB2-BD59-A6C34878D82A}">
                    <a16:rowId xmlns:a16="http://schemas.microsoft.com/office/drawing/2014/main" val="870192592"/>
                  </a:ext>
                </a:extLst>
              </a:tr>
              <a:tr h="459754">
                <a:tc>
                  <a:txBody>
                    <a:bodyPr/>
                    <a:lstStyle/>
                    <a:p>
                      <a:pPr algn="just" fontAlgn="base"/>
                      <a:r>
                        <a:rPr lang="en-GB" sz="1250" b="0" dirty="0">
                          <a:effectLst/>
                        </a:rPr>
                        <a:t>It gives more importance of code. </a:t>
                      </a:r>
                      <a:endParaRPr lang="en-GB" sz="1250" b="0" dirty="0">
                        <a:effectLst/>
                        <a:latin typeface="Times New Roman" panose="02020603050405020304" pitchFamily="18" charset="0"/>
                        <a:cs typeface="Times New Roman" panose="02020603050405020304" pitchFamily="18" charset="0"/>
                      </a:endParaRPr>
                    </a:p>
                  </a:txBody>
                  <a:tcPr marL="95250" marR="95250" marT="133350" marB="133350" anchor="ctr"/>
                </a:tc>
                <a:tc>
                  <a:txBody>
                    <a:bodyPr/>
                    <a:lstStyle/>
                    <a:p>
                      <a:pPr algn="just" fontAlgn="base"/>
                      <a:r>
                        <a:rPr lang="en-GB" sz="1250" b="0" dirty="0">
                          <a:effectLst/>
                        </a:rPr>
                        <a:t>It gives more importance to data.</a:t>
                      </a:r>
                      <a:endParaRPr lang="en-GB" sz="1250" b="0" dirty="0">
                        <a:effectLst/>
                        <a:latin typeface="Times New Roman" panose="02020603050405020304" pitchFamily="18" charset="0"/>
                        <a:cs typeface="Times New Roman" panose="02020603050405020304" pitchFamily="18" charset="0"/>
                      </a:endParaRPr>
                    </a:p>
                  </a:txBody>
                  <a:tcPr marL="95250" marR="95250" marT="133350" marB="133350" anchor="ctr"/>
                </a:tc>
                <a:extLst>
                  <a:ext uri="{0D108BD9-81ED-4DB2-BD59-A6C34878D82A}">
                    <a16:rowId xmlns:a16="http://schemas.microsoft.com/office/drawing/2014/main" val="3620458370"/>
                  </a:ext>
                </a:extLst>
              </a:tr>
            </a:tbl>
          </a:graphicData>
        </a:graphic>
      </p:graphicFrame>
    </p:spTree>
    <p:extLst>
      <p:ext uri="{BB962C8B-B14F-4D97-AF65-F5344CB8AC3E}">
        <p14:creationId xmlns:p14="http://schemas.microsoft.com/office/powerpoint/2010/main" val="25655635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BE10F0-618C-4EFF-8A40-ABF944D0A943}"/>
              </a:ext>
            </a:extLst>
          </p:cNvPr>
          <p:cNvSpPr>
            <a:spLocks noGrp="1"/>
          </p:cNvSpPr>
          <p:nvPr>
            <p:ph type="title"/>
          </p:nvPr>
        </p:nvSpPr>
        <p:spPr/>
        <p:txBody>
          <a:bodyPr/>
          <a:lstStyle/>
          <a:p>
            <a:r>
              <a:rPr lang="en-GB" dirty="0"/>
              <a:t>Assignment</a:t>
            </a:r>
          </a:p>
        </p:txBody>
      </p:sp>
      <p:sp>
        <p:nvSpPr>
          <p:cNvPr id="3" name="Content Placeholder 2">
            <a:extLst>
              <a:ext uri="{FF2B5EF4-FFF2-40B4-BE49-F238E27FC236}">
                <a16:creationId xmlns:a16="http://schemas.microsoft.com/office/drawing/2014/main" id="{6620BFF3-E45C-4ED1-8BB3-115E658F0079}"/>
              </a:ext>
            </a:extLst>
          </p:cNvPr>
          <p:cNvSpPr>
            <a:spLocks noGrp="1"/>
          </p:cNvSpPr>
          <p:nvPr>
            <p:ph idx="1"/>
          </p:nvPr>
        </p:nvSpPr>
        <p:spPr/>
        <p:txBody>
          <a:bodyPr/>
          <a:lstStyle/>
          <a:p>
            <a:r>
              <a:rPr lang="en-GB" dirty="0"/>
              <a:t>Difference between </a:t>
            </a:r>
          </a:p>
          <a:p>
            <a:pPr lvl="1"/>
            <a:r>
              <a:rPr lang="en-GB" dirty="0"/>
              <a:t>Structure and OOP</a:t>
            </a:r>
          </a:p>
          <a:p>
            <a:pPr lvl="1"/>
            <a:r>
              <a:rPr lang="en-GB" dirty="0"/>
              <a:t>OOP and Procedural</a:t>
            </a:r>
          </a:p>
          <a:p>
            <a:r>
              <a:rPr lang="en-GB" dirty="0"/>
              <a:t>Explain principles of OOP</a:t>
            </a:r>
          </a:p>
          <a:p>
            <a:r>
              <a:rPr lang="en-GB" dirty="0"/>
              <a:t>Write Short notes on</a:t>
            </a:r>
          </a:p>
          <a:p>
            <a:pPr lvl="1"/>
            <a:r>
              <a:rPr lang="en-GB" dirty="0"/>
              <a:t>Structure Oriented Programming</a:t>
            </a:r>
          </a:p>
          <a:p>
            <a:pPr lvl="1"/>
            <a:r>
              <a:rPr lang="en-GB" dirty="0"/>
              <a:t>OOP</a:t>
            </a:r>
          </a:p>
          <a:p>
            <a:pPr lvl="1"/>
            <a:r>
              <a:rPr lang="en-GB" dirty="0"/>
              <a:t>Procedural Programming</a:t>
            </a:r>
          </a:p>
          <a:p>
            <a:endParaRPr lang="en-GB" dirty="0"/>
          </a:p>
        </p:txBody>
      </p:sp>
    </p:spTree>
    <p:extLst>
      <p:ext uri="{BB962C8B-B14F-4D97-AF65-F5344CB8AC3E}">
        <p14:creationId xmlns:p14="http://schemas.microsoft.com/office/powerpoint/2010/main" val="17309160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9B9BF0-0882-45E1-AA86-C5D7E8BAAE6E}"/>
              </a:ext>
            </a:extLst>
          </p:cNvPr>
          <p:cNvSpPr>
            <a:spLocks noGrp="1"/>
          </p:cNvSpPr>
          <p:nvPr>
            <p:ph type="title"/>
          </p:nvPr>
        </p:nvSpPr>
        <p:spPr/>
        <p:txBody>
          <a:bodyPr/>
          <a:lstStyle/>
          <a:p>
            <a:r>
              <a:rPr lang="en-GB" dirty="0"/>
              <a:t>Programming Paradigm</a:t>
            </a:r>
          </a:p>
        </p:txBody>
      </p:sp>
      <p:sp>
        <p:nvSpPr>
          <p:cNvPr id="3" name="Content Placeholder 2">
            <a:extLst>
              <a:ext uri="{FF2B5EF4-FFF2-40B4-BE49-F238E27FC236}">
                <a16:creationId xmlns:a16="http://schemas.microsoft.com/office/drawing/2014/main" id="{898D50C8-6E0D-40AD-AB4A-5DBEC4E6B9BD}"/>
              </a:ext>
            </a:extLst>
          </p:cNvPr>
          <p:cNvSpPr>
            <a:spLocks noGrp="1"/>
          </p:cNvSpPr>
          <p:nvPr>
            <p:ph idx="1"/>
          </p:nvPr>
        </p:nvSpPr>
        <p:spPr/>
        <p:txBody>
          <a:bodyPr/>
          <a:lstStyle/>
          <a:p>
            <a:pPr algn="just"/>
            <a:r>
              <a:rPr lang="en-GB" i="0" dirty="0">
                <a:solidFill>
                  <a:schemeClr val="tx1"/>
                </a:solidFill>
                <a:effectLst/>
                <a:latin typeface="Times New Roman" panose="02020603050405020304" pitchFamily="18" charset="0"/>
                <a:cs typeface="Times New Roman" panose="02020603050405020304" pitchFamily="18" charset="0"/>
              </a:rPr>
              <a:t>Programming paradigms are a way to classify programming languages based on their features.</a:t>
            </a:r>
          </a:p>
          <a:p>
            <a:pPr algn="just"/>
            <a:r>
              <a:rPr lang="en-GB" b="0" i="0" dirty="0">
                <a:solidFill>
                  <a:schemeClr val="tx1"/>
                </a:solidFill>
                <a:effectLst/>
                <a:latin typeface="Times New Roman" panose="02020603050405020304" pitchFamily="18" charset="0"/>
                <a:cs typeface="Times New Roman" panose="02020603050405020304" pitchFamily="18" charset="0"/>
              </a:rPr>
              <a:t>Some paradigms are concerned mainly with implications for the execution model of the language, such as allowing side effects, or whether the sequence of operations is defined by the execution mode</a:t>
            </a:r>
          </a:p>
          <a:p>
            <a:pPr algn="just"/>
            <a:r>
              <a:rPr lang="en-GB" dirty="0">
                <a:solidFill>
                  <a:schemeClr val="tx1"/>
                </a:solidFill>
                <a:latin typeface="Times New Roman" panose="02020603050405020304" pitchFamily="18" charset="0"/>
                <a:cs typeface="Times New Roman" panose="02020603050405020304" pitchFamily="18" charset="0"/>
              </a:rPr>
              <a:t>Some of major programming paradigm</a:t>
            </a:r>
          </a:p>
          <a:p>
            <a:pPr lvl="1" algn="just"/>
            <a:r>
              <a:rPr lang="en-GB" dirty="0">
                <a:solidFill>
                  <a:schemeClr val="tx1"/>
                </a:solidFill>
                <a:latin typeface="Times New Roman" panose="02020603050405020304" pitchFamily="18" charset="0"/>
                <a:cs typeface="Times New Roman" panose="02020603050405020304" pitchFamily="18" charset="0"/>
              </a:rPr>
              <a:t>Procedural Oriented Programming</a:t>
            </a:r>
          </a:p>
          <a:p>
            <a:pPr lvl="1" algn="just"/>
            <a:r>
              <a:rPr lang="en-GB" dirty="0">
                <a:solidFill>
                  <a:schemeClr val="tx1"/>
                </a:solidFill>
                <a:latin typeface="Times New Roman" panose="02020603050405020304" pitchFamily="18" charset="0"/>
                <a:cs typeface="Times New Roman" panose="02020603050405020304" pitchFamily="18" charset="0"/>
              </a:rPr>
              <a:t>Structure Programming</a:t>
            </a:r>
          </a:p>
          <a:p>
            <a:pPr lvl="1" algn="just"/>
            <a:r>
              <a:rPr lang="en-GB" dirty="0">
                <a:solidFill>
                  <a:schemeClr val="tx1"/>
                </a:solidFill>
                <a:latin typeface="Times New Roman" panose="02020603050405020304" pitchFamily="18" charset="0"/>
                <a:cs typeface="Times New Roman" panose="02020603050405020304" pitchFamily="18" charset="0"/>
              </a:rPr>
              <a:t>Object Oriented Programming</a:t>
            </a:r>
          </a:p>
        </p:txBody>
      </p:sp>
    </p:spTree>
    <p:extLst>
      <p:ext uri="{BB962C8B-B14F-4D97-AF65-F5344CB8AC3E}">
        <p14:creationId xmlns:p14="http://schemas.microsoft.com/office/powerpoint/2010/main" val="6869206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B13D39-9613-49A7-8B2B-23943897A5A5}"/>
              </a:ext>
            </a:extLst>
          </p:cNvPr>
          <p:cNvSpPr>
            <a:spLocks noGrp="1"/>
          </p:cNvSpPr>
          <p:nvPr>
            <p:ph type="title"/>
          </p:nvPr>
        </p:nvSpPr>
        <p:spPr/>
        <p:txBody>
          <a:bodyPr/>
          <a:lstStyle/>
          <a:p>
            <a:r>
              <a:rPr lang="en-GB" dirty="0"/>
              <a:t>Procedural Oriented Programming</a:t>
            </a:r>
          </a:p>
        </p:txBody>
      </p:sp>
      <p:sp>
        <p:nvSpPr>
          <p:cNvPr id="3" name="Content Placeholder 2">
            <a:extLst>
              <a:ext uri="{FF2B5EF4-FFF2-40B4-BE49-F238E27FC236}">
                <a16:creationId xmlns:a16="http://schemas.microsoft.com/office/drawing/2014/main" id="{84AA695C-968A-4F76-B7E4-91098EC827BD}"/>
              </a:ext>
            </a:extLst>
          </p:cNvPr>
          <p:cNvSpPr>
            <a:spLocks noGrp="1"/>
          </p:cNvSpPr>
          <p:nvPr>
            <p:ph idx="1"/>
          </p:nvPr>
        </p:nvSpPr>
        <p:spPr>
          <a:xfrm>
            <a:off x="1371600" y="1454046"/>
            <a:ext cx="5314013" cy="5403954"/>
          </a:xfrm>
        </p:spPr>
        <p:txBody>
          <a:bodyPr>
            <a:normAutofit lnSpcReduction="10000"/>
          </a:bodyPr>
          <a:lstStyle/>
          <a:p>
            <a:pPr algn="just"/>
            <a:r>
              <a:rPr lang="en-GB" sz="2400" i="0" dirty="0">
                <a:solidFill>
                  <a:srgbClr val="202124"/>
                </a:solidFill>
                <a:effectLst/>
                <a:latin typeface="arial" panose="020B0604020202020204" pitchFamily="34" charset="0"/>
              </a:rPr>
              <a:t>Procedural Programming is the use of code in a step-wise procedure to develop applications</a:t>
            </a:r>
          </a:p>
          <a:p>
            <a:pPr algn="just"/>
            <a:r>
              <a:rPr lang="en-GB" sz="2400" dirty="0">
                <a:solidFill>
                  <a:srgbClr val="202124"/>
                </a:solidFill>
                <a:latin typeface="arial" panose="020B0604020202020204" pitchFamily="34" charset="0"/>
              </a:rPr>
              <a:t>F</a:t>
            </a:r>
            <a:r>
              <a:rPr lang="en-GB" sz="2400" i="0" dirty="0">
                <a:solidFill>
                  <a:srgbClr val="202124"/>
                </a:solidFill>
                <a:effectLst/>
                <a:latin typeface="arial" panose="020B0604020202020204" pitchFamily="34" charset="0"/>
              </a:rPr>
              <a:t>ollows a step-by-step approach to break down a task into a collection of variables and routines (or subroutines) through a sequence of instructions</a:t>
            </a:r>
          </a:p>
          <a:p>
            <a:pPr algn="just"/>
            <a:r>
              <a:rPr lang="en-GB" sz="2400" dirty="0">
                <a:solidFill>
                  <a:srgbClr val="202124"/>
                </a:solidFill>
                <a:latin typeface="arial" panose="020B0604020202020204" pitchFamily="34" charset="0"/>
              </a:rPr>
              <a:t>Code</a:t>
            </a:r>
            <a:r>
              <a:rPr lang="en-GB" sz="2400" i="0" dirty="0">
                <a:solidFill>
                  <a:srgbClr val="202124"/>
                </a:solidFill>
                <a:effectLst/>
                <a:latin typeface="arial" panose="020B0604020202020204" pitchFamily="34" charset="0"/>
              </a:rPr>
              <a:t> will be processed logically and in a structured orde</a:t>
            </a:r>
            <a:r>
              <a:rPr lang="en-GB" sz="2400" dirty="0">
                <a:solidFill>
                  <a:srgbClr val="202124"/>
                </a:solidFill>
                <a:latin typeface="arial" panose="020B0604020202020204" pitchFamily="34" charset="0"/>
              </a:rPr>
              <a:t>r</a:t>
            </a:r>
          </a:p>
          <a:p>
            <a:pPr algn="just"/>
            <a:r>
              <a:rPr lang="en-GB" sz="2400" b="0" i="0" dirty="0">
                <a:solidFill>
                  <a:srgbClr val="202124"/>
                </a:solidFill>
                <a:effectLst/>
                <a:latin typeface="arial" panose="020B0604020202020204" pitchFamily="34" charset="0"/>
              </a:rPr>
              <a:t>Procedures will be created to allow a series of steps to be followed.</a:t>
            </a:r>
          </a:p>
          <a:p>
            <a:pPr algn="just"/>
            <a:r>
              <a:rPr lang="en-GB" sz="2400" dirty="0">
                <a:solidFill>
                  <a:srgbClr val="202124"/>
                </a:solidFill>
                <a:latin typeface="arial" panose="020B0604020202020204" pitchFamily="34" charset="0"/>
              </a:rPr>
              <a:t>Example: COBAL, FORTAN, C, JAVA etc</a:t>
            </a:r>
            <a:endParaRPr lang="en-GB" sz="2400" dirty="0"/>
          </a:p>
        </p:txBody>
      </p:sp>
      <p:pic>
        <p:nvPicPr>
          <p:cNvPr id="5" name="Picture 4" descr="Programming - Procedure Oriented Programming Offered by Unacademy">
            <a:extLst>
              <a:ext uri="{FF2B5EF4-FFF2-40B4-BE49-F238E27FC236}">
                <a16:creationId xmlns:a16="http://schemas.microsoft.com/office/drawing/2014/main" id="{C1AD8E0E-4D61-424B-B8C0-6D8B5518D90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55929" y="1454046"/>
            <a:ext cx="4611349" cy="50217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34144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B8CB8-DE5D-437B-BAFB-376C5AB32F61}"/>
              </a:ext>
            </a:extLst>
          </p:cNvPr>
          <p:cNvSpPr>
            <a:spLocks noGrp="1"/>
          </p:cNvSpPr>
          <p:nvPr>
            <p:ph type="title"/>
          </p:nvPr>
        </p:nvSpPr>
        <p:spPr/>
        <p:txBody>
          <a:bodyPr/>
          <a:lstStyle/>
          <a:p>
            <a:r>
              <a:rPr lang="en-GB" dirty="0"/>
              <a:t>Characteristics of Procedural Oriented</a:t>
            </a:r>
          </a:p>
        </p:txBody>
      </p:sp>
      <p:sp>
        <p:nvSpPr>
          <p:cNvPr id="3" name="Content Placeholder 2">
            <a:extLst>
              <a:ext uri="{FF2B5EF4-FFF2-40B4-BE49-F238E27FC236}">
                <a16:creationId xmlns:a16="http://schemas.microsoft.com/office/drawing/2014/main" id="{643090FD-5D3A-4758-ABAE-AC4CE166F904}"/>
              </a:ext>
            </a:extLst>
          </p:cNvPr>
          <p:cNvSpPr>
            <a:spLocks noGrp="1"/>
          </p:cNvSpPr>
          <p:nvPr>
            <p:ph idx="1"/>
          </p:nvPr>
        </p:nvSpPr>
        <p:spPr>
          <a:xfrm>
            <a:off x="1371600" y="1349115"/>
            <a:ext cx="9601200" cy="4518285"/>
          </a:xfrm>
        </p:spPr>
        <p:txBody>
          <a:bodyPr>
            <a:normAutofit/>
          </a:bodyPr>
          <a:lstStyle/>
          <a:p>
            <a:pPr algn="just">
              <a:buFont typeface="+mj-lt"/>
              <a:buAutoNum type="arabicPeriod"/>
            </a:pPr>
            <a:r>
              <a:rPr lang="en-GB" sz="2400" b="0" i="0" dirty="0">
                <a:solidFill>
                  <a:schemeClr val="tx1"/>
                </a:solidFill>
                <a:effectLst/>
                <a:latin typeface="Open Sans" panose="020B0606030504020204" pitchFamily="34" charset="0"/>
              </a:rPr>
              <a:t>It emphasis on algorithm (doing this ).</a:t>
            </a:r>
          </a:p>
          <a:p>
            <a:pPr algn="just">
              <a:buFont typeface="+mj-lt"/>
              <a:buAutoNum type="arabicPeriod"/>
            </a:pPr>
            <a:r>
              <a:rPr lang="en-GB" sz="2400" b="0" i="0" dirty="0">
                <a:solidFill>
                  <a:schemeClr val="tx1"/>
                </a:solidFill>
                <a:effectLst/>
                <a:latin typeface="Open Sans" panose="020B0606030504020204" pitchFamily="34" charset="0"/>
              </a:rPr>
              <a:t>Large programs are divided into smaller programs known as functions.</a:t>
            </a:r>
          </a:p>
          <a:p>
            <a:pPr algn="just">
              <a:buFont typeface="+mj-lt"/>
              <a:buAutoNum type="arabicPeriod"/>
            </a:pPr>
            <a:r>
              <a:rPr lang="en-GB" sz="2400" b="0" i="0" dirty="0">
                <a:solidFill>
                  <a:schemeClr val="tx1"/>
                </a:solidFill>
                <a:effectLst/>
                <a:latin typeface="Open Sans" panose="020B0606030504020204" pitchFamily="34" charset="0"/>
              </a:rPr>
              <a:t>Function can communicate by global variable.</a:t>
            </a:r>
          </a:p>
          <a:p>
            <a:pPr algn="just">
              <a:buFont typeface="+mj-lt"/>
              <a:buAutoNum type="arabicPeriod"/>
            </a:pPr>
            <a:r>
              <a:rPr lang="en-GB" sz="2400" b="0" i="0" dirty="0">
                <a:solidFill>
                  <a:schemeClr val="tx1"/>
                </a:solidFill>
                <a:effectLst/>
                <a:latin typeface="Open Sans" panose="020B0606030504020204" pitchFamily="34" charset="0"/>
              </a:rPr>
              <a:t>Data move freely from one function to another function.</a:t>
            </a:r>
          </a:p>
          <a:p>
            <a:pPr algn="just">
              <a:buFont typeface="+mj-lt"/>
              <a:buAutoNum type="arabicPeriod"/>
            </a:pPr>
            <a:r>
              <a:rPr lang="en-GB" sz="2400" b="0" i="0" dirty="0">
                <a:solidFill>
                  <a:schemeClr val="tx1"/>
                </a:solidFill>
                <a:effectLst/>
                <a:latin typeface="Open Sans" panose="020B0606030504020204" pitchFamily="34" charset="0"/>
              </a:rPr>
              <a:t>Functions change the value of data at any time from any place. (Functions transform data from one form to another.)</a:t>
            </a:r>
          </a:p>
          <a:p>
            <a:pPr algn="just">
              <a:buFont typeface="+mj-lt"/>
              <a:buAutoNum type="arabicPeriod"/>
            </a:pPr>
            <a:r>
              <a:rPr lang="en-GB" sz="2400" b="0" i="0" dirty="0">
                <a:solidFill>
                  <a:schemeClr val="tx1"/>
                </a:solidFill>
                <a:effectLst/>
                <a:latin typeface="Open Sans" panose="020B0606030504020204" pitchFamily="34" charset="0"/>
              </a:rPr>
              <a:t>It uses top-down programming approach.</a:t>
            </a:r>
          </a:p>
          <a:p>
            <a:pPr algn="just"/>
            <a:endParaRPr lang="en-GB" sz="2400" dirty="0">
              <a:solidFill>
                <a:schemeClr val="tx1"/>
              </a:solidFill>
            </a:endParaRPr>
          </a:p>
        </p:txBody>
      </p:sp>
      <p:pic>
        <p:nvPicPr>
          <p:cNvPr id="6" name="Picture 2" descr="Procedure-Oriented Programming Language(POP) | Hexainclude">
            <a:extLst>
              <a:ext uri="{FF2B5EF4-FFF2-40B4-BE49-F238E27FC236}">
                <a16:creationId xmlns:a16="http://schemas.microsoft.com/office/drawing/2014/main" id="{0B1CB600-A044-45A8-B1BB-2B5EABBED50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52563" y="5036343"/>
            <a:ext cx="5473361" cy="16621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004829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ED7F27-9E7D-4CAF-9A04-0D1F4A920DF8}"/>
              </a:ext>
            </a:extLst>
          </p:cNvPr>
          <p:cNvSpPr>
            <a:spLocks noGrp="1"/>
          </p:cNvSpPr>
          <p:nvPr>
            <p:ph type="title"/>
          </p:nvPr>
        </p:nvSpPr>
        <p:spPr>
          <a:xfrm>
            <a:off x="951876" y="180429"/>
            <a:ext cx="9601200" cy="1485900"/>
          </a:xfrm>
        </p:spPr>
        <p:txBody>
          <a:bodyPr/>
          <a:lstStyle/>
          <a:p>
            <a:r>
              <a:rPr lang="en-GB" dirty="0"/>
              <a:t>Limitation of Procedural Language</a:t>
            </a:r>
          </a:p>
        </p:txBody>
      </p:sp>
      <p:sp>
        <p:nvSpPr>
          <p:cNvPr id="3" name="Content Placeholder 2">
            <a:extLst>
              <a:ext uri="{FF2B5EF4-FFF2-40B4-BE49-F238E27FC236}">
                <a16:creationId xmlns:a16="http://schemas.microsoft.com/office/drawing/2014/main" id="{80D778A8-1D35-481C-AA99-9D6B6A2F303E}"/>
              </a:ext>
            </a:extLst>
          </p:cNvPr>
          <p:cNvSpPr>
            <a:spLocks noGrp="1"/>
          </p:cNvSpPr>
          <p:nvPr>
            <p:ph idx="1"/>
          </p:nvPr>
        </p:nvSpPr>
        <p:spPr>
          <a:xfrm>
            <a:off x="1086785" y="933137"/>
            <a:ext cx="10875365" cy="5542614"/>
          </a:xfrm>
        </p:spPr>
        <p:txBody>
          <a:bodyPr>
            <a:normAutofit/>
          </a:bodyPr>
          <a:lstStyle/>
          <a:p>
            <a:pPr algn="just">
              <a:buFont typeface="+mj-lt"/>
              <a:buAutoNum type="arabicPeriod"/>
            </a:pPr>
            <a:r>
              <a:rPr lang="en-GB" b="0" i="0" dirty="0">
                <a:solidFill>
                  <a:schemeClr val="tx1"/>
                </a:solidFill>
                <a:effectLst/>
                <a:latin typeface="Times New Roman" panose="02020603050405020304" pitchFamily="18" charset="0"/>
                <a:cs typeface="Times New Roman" panose="02020603050405020304" pitchFamily="18" charset="0"/>
              </a:rPr>
              <a:t>Procedural programming mainly focuses on procedures or functions. Less attention is given to the data.</a:t>
            </a:r>
          </a:p>
          <a:p>
            <a:pPr algn="just">
              <a:buFont typeface="+mj-lt"/>
              <a:buAutoNum type="arabicPeriod"/>
            </a:pPr>
            <a:r>
              <a:rPr lang="en-GB" b="0" i="0" dirty="0">
                <a:solidFill>
                  <a:schemeClr val="tx1"/>
                </a:solidFill>
                <a:effectLst/>
                <a:latin typeface="Times New Roman" panose="02020603050405020304" pitchFamily="18" charset="0"/>
                <a:cs typeface="Times New Roman" panose="02020603050405020304" pitchFamily="18" charset="0"/>
              </a:rPr>
              <a:t>The data and functions are separate from each other.</a:t>
            </a:r>
          </a:p>
          <a:p>
            <a:pPr algn="just">
              <a:buFont typeface="+mj-lt"/>
              <a:buAutoNum type="arabicPeriod"/>
            </a:pPr>
            <a:r>
              <a:rPr lang="en-GB" b="0" i="0" dirty="0">
                <a:solidFill>
                  <a:schemeClr val="tx1"/>
                </a:solidFill>
                <a:effectLst/>
                <a:latin typeface="Times New Roman" panose="02020603050405020304" pitchFamily="18" charset="0"/>
                <a:cs typeface="Times New Roman" panose="02020603050405020304" pitchFamily="18" charset="0"/>
              </a:rPr>
              <a:t>Global data is freely moving and is shared among various functions. Thus, it becomes difficult for programmers to identify and fix issues in a program that originate due to incorrect data handling.</a:t>
            </a:r>
          </a:p>
          <a:p>
            <a:pPr algn="just">
              <a:buFont typeface="+mj-lt"/>
              <a:buAutoNum type="arabicPeriod"/>
            </a:pPr>
            <a:r>
              <a:rPr lang="en-GB" b="0" i="0" dirty="0">
                <a:solidFill>
                  <a:schemeClr val="tx1"/>
                </a:solidFill>
                <a:effectLst/>
                <a:latin typeface="Times New Roman" panose="02020603050405020304" pitchFamily="18" charset="0"/>
                <a:cs typeface="Times New Roman" panose="02020603050405020304" pitchFamily="18" charset="0"/>
              </a:rPr>
              <a:t>Changes in data types need to be carried out manually all over the program and in the functions using the same data type.</a:t>
            </a:r>
          </a:p>
          <a:p>
            <a:pPr algn="just">
              <a:buFont typeface="+mj-lt"/>
              <a:buAutoNum type="arabicPeriod"/>
            </a:pPr>
            <a:r>
              <a:rPr lang="en-GB" b="0" i="0" dirty="0">
                <a:solidFill>
                  <a:schemeClr val="tx1"/>
                </a:solidFill>
                <a:effectLst/>
                <a:latin typeface="Times New Roman" panose="02020603050405020304" pitchFamily="18" charset="0"/>
                <a:cs typeface="Times New Roman" panose="02020603050405020304" pitchFamily="18" charset="0"/>
              </a:rPr>
              <a:t>Limited and difficult code reusability.</a:t>
            </a:r>
          </a:p>
          <a:p>
            <a:pPr algn="just">
              <a:buFont typeface="+mj-lt"/>
              <a:buAutoNum type="arabicPeriod"/>
            </a:pPr>
            <a:r>
              <a:rPr lang="en-GB" b="0" i="0" dirty="0">
                <a:solidFill>
                  <a:schemeClr val="tx1"/>
                </a:solidFill>
                <a:effectLst/>
                <a:latin typeface="Times New Roman" panose="02020603050405020304" pitchFamily="18" charset="0"/>
                <a:cs typeface="Times New Roman" panose="02020603050405020304" pitchFamily="18" charset="0"/>
              </a:rPr>
              <a:t>It does not model real-world entities (e.g., car, table, bank account, loan) very well where we as a human being, perceive everything as an object.</a:t>
            </a:r>
          </a:p>
          <a:p>
            <a:pPr algn="just">
              <a:buFont typeface="+mj-lt"/>
              <a:buAutoNum type="arabicPeriod"/>
            </a:pPr>
            <a:r>
              <a:rPr lang="en-GB" b="0" i="0" dirty="0">
                <a:solidFill>
                  <a:schemeClr val="tx1"/>
                </a:solidFill>
                <a:effectLst/>
                <a:latin typeface="Times New Roman" panose="02020603050405020304" pitchFamily="18" charset="0"/>
                <a:cs typeface="Times New Roman" panose="02020603050405020304" pitchFamily="18" charset="0"/>
              </a:rPr>
              <a:t>The procedural programming approach does not work well for large and complex systems.</a:t>
            </a:r>
          </a:p>
        </p:txBody>
      </p:sp>
      <p:pic>
        <p:nvPicPr>
          <p:cNvPr id="5" name="Picture 2" descr="Overview of procedure-oriented programming paradigm, Programming Languages">
            <a:extLst>
              <a:ext uri="{FF2B5EF4-FFF2-40B4-BE49-F238E27FC236}">
                <a16:creationId xmlns:a16="http://schemas.microsoft.com/office/drawing/2014/main" id="{1C42B1BE-C2FC-42F8-9A76-E133909DBA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40249" y="5281613"/>
            <a:ext cx="4721902" cy="1485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636394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F939D6-6B8A-48C4-98E1-3FE2B8B79031}"/>
              </a:ext>
            </a:extLst>
          </p:cNvPr>
          <p:cNvSpPr>
            <a:spLocks noGrp="1"/>
          </p:cNvSpPr>
          <p:nvPr>
            <p:ph type="title"/>
          </p:nvPr>
        </p:nvSpPr>
        <p:spPr/>
        <p:txBody>
          <a:bodyPr/>
          <a:lstStyle/>
          <a:p>
            <a:r>
              <a:rPr lang="en-GB" dirty="0"/>
              <a:t>Structure Programming</a:t>
            </a:r>
          </a:p>
        </p:txBody>
      </p:sp>
      <p:sp>
        <p:nvSpPr>
          <p:cNvPr id="3" name="Content Placeholder 2">
            <a:extLst>
              <a:ext uri="{FF2B5EF4-FFF2-40B4-BE49-F238E27FC236}">
                <a16:creationId xmlns:a16="http://schemas.microsoft.com/office/drawing/2014/main" id="{C640FAA8-54DF-45A4-9B22-C21FE0674C54}"/>
              </a:ext>
            </a:extLst>
          </p:cNvPr>
          <p:cNvSpPr>
            <a:spLocks noGrp="1"/>
          </p:cNvSpPr>
          <p:nvPr>
            <p:ph idx="1"/>
          </p:nvPr>
        </p:nvSpPr>
        <p:spPr>
          <a:xfrm>
            <a:off x="1371600" y="1334125"/>
            <a:ext cx="5988570" cy="5321508"/>
          </a:xfrm>
        </p:spPr>
        <p:txBody>
          <a:bodyPr>
            <a:normAutofit lnSpcReduction="10000"/>
          </a:bodyPr>
          <a:lstStyle/>
          <a:p>
            <a:pPr algn="just"/>
            <a:r>
              <a:rPr lang="en-GB" b="0" i="0" dirty="0">
                <a:solidFill>
                  <a:schemeClr val="tx1"/>
                </a:solidFill>
                <a:effectLst/>
                <a:latin typeface="Arial" panose="020B0604020202020204" pitchFamily="34" charset="0"/>
              </a:rPr>
              <a:t>Is a programming paradigm that facilitates the creation of programs with readable code and reusable components</a:t>
            </a:r>
          </a:p>
          <a:p>
            <a:pPr algn="just"/>
            <a:r>
              <a:rPr lang="en-GB" dirty="0">
                <a:solidFill>
                  <a:schemeClr val="tx1"/>
                </a:solidFill>
                <a:latin typeface="Arial" panose="020B0604020202020204" pitchFamily="34" charset="0"/>
              </a:rPr>
              <a:t>Its an subset of procedural oriented language</a:t>
            </a:r>
            <a:endParaRPr lang="en-GB" b="0" i="0" dirty="0">
              <a:solidFill>
                <a:schemeClr val="tx1"/>
              </a:solidFill>
              <a:effectLst/>
              <a:latin typeface="Arial" panose="020B0604020202020204" pitchFamily="34" charset="0"/>
            </a:endParaRPr>
          </a:p>
          <a:p>
            <a:pPr algn="just"/>
            <a:r>
              <a:rPr lang="en-GB" b="0" i="0" dirty="0">
                <a:solidFill>
                  <a:schemeClr val="tx1"/>
                </a:solidFill>
                <a:effectLst/>
                <a:latin typeface="Arial" panose="020B0604020202020204" pitchFamily="34" charset="0"/>
              </a:rPr>
              <a:t>All modern programming languages support structured programming, but the mechanisms of support, like the syntax of the programming languages, varies</a:t>
            </a:r>
          </a:p>
          <a:p>
            <a:pPr algn="just"/>
            <a:r>
              <a:rPr lang="en-GB" b="0" i="0" dirty="0">
                <a:solidFill>
                  <a:schemeClr val="tx1"/>
                </a:solidFill>
                <a:effectLst/>
                <a:latin typeface="Arial" panose="020B0604020202020204" pitchFamily="34" charset="0"/>
              </a:rPr>
              <a:t>Structured programming encourages dividing an application program into a hierarchy of modules or autonomous elements, which may, in turn, contain other such elements</a:t>
            </a:r>
          </a:p>
          <a:p>
            <a:pPr algn="just"/>
            <a:r>
              <a:rPr lang="en-GB" dirty="0">
                <a:solidFill>
                  <a:schemeClr val="tx1"/>
                </a:solidFill>
                <a:latin typeface="Arial" panose="020B0604020202020204" pitchFamily="34" charset="0"/>
              </a:rPr>
              <a:t>It also follow top-down approach </a:t>
            </a:r>
          </a:p>
          <a:p>
            <a:pPr algn="just"/>
            <a:r>
              <a:rPr lang="en-GB" dirty="0">
                <a:solidFill>
                  <a:schemeClr val="tx1"/>
                </a:solidFill>
                <a:latin typeface="Arial" panose="020B0604020202020204" pitchFamily="34" charset="0"/>
              </a:rPr>
              <a:t>Have three categories ( Sequence, Control Structure and Iteration )</a:t>
            </a:r>
          </a:p>
          <a:p>
            <a:pPr algn="just"/>
            <a:r>
              <a:rPr lang="en-GB" dirty="0">
                <a:solidFill>
                  <a:schemeClr val="tx1"/>
                </a:solidFill>
                <a:latin typeface="Arial" panose="020B0604020202020204" pitchFamily="34" charset="0"/>
              </a:rPr>
              <a:t>We can use both local or global variables</a:t>
            </a:r>
            <a:endParaRPr lang="en-GB" dirty="0">
              <a:solidFill>
                <a:schemeClr val="tx1"/>
              </a:solidFill>
            </a:endParaRPr>
          </a:p>
        </p:txBody>
      </p:sp>
      <p:pic>
        <p:nvPicPr>
          <p:cNvPr id="1028" name="Picture 4" descr="What is the difference between structured programming and modular  programming? - Quora">
            <a:extLst>
              <a:ext uri="{FF2B5EF4-FFF2-40B4-BE49-F238E27FC236}">
                <a16:creationId xmlns:a16="http://schemas.microsoft.com/office/drawing/2014/main" id="{396B73E0-CB1E-4198-9071-283B0EA283E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631" y="129758"/>
            <a:ext cx="4446690" cy="2597983"/>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1030" name="Picture 6" descr="Learn the Basic Structure of C Program in 7 Mins - DataFlair">
            <a:extLst>
              <a:ext uri="{FF2B5EF4-FFF2-40B4-BE49-F238E27FC236}">
                <a16:creationId xmlns:a16="http://schemas.microsoft.com/office/drawing/2014/main" id="{635F1978-890C-4445-90F0-391EF9F6B47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55631" y="2923082"/>
            <a:ext cx="4446690" cy="3732551"/>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49328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285D0-8009-45F5-96FB-EFCADDF76A09}"/>
              </a:ext>
            </a:extLst>
          </p:cNvPr>
          <p:cNvSpPr>
            <a:spLocks noGrp="1"/>
          </p:cNvSpPr>
          <p:nvPr>
            <p:ph type="title"/>
          </p:nvPr>
        </p:nvSpPr>
        <p:spPr>
          <a:xfrm>
            <a:off x="766997" y="80572"/>
            <a:ext cx="9601200" cy="1485900"/>
          </a:xfrm>
        </p:spPr>
        <p:txBody>
          <a:bodyPr/>
          <a:lstStyle/>
          <a:p>
            <a:r>
              <a:rPr lang="en-GB" dirty="0"/>
              <a:t>Object Oriented Programming (OOP)</a:t>
            </a:r>
          </a:p>
        </p:txBody>
      </p:sp>
      <p:sp>
        <p:nvSpPr>
          <p:cNvPr id="3" name="Content Placeholder 2">
            <a:extLst>
              <a:ext uri="{FF2B5EF4-FFF2-40B4-BE49-F238E27FC236}">
                <a16:creationId xmlns:a16="http://schemas.microsoft.com/office/drawing/2014/main" id="{65487DFB-876B-49B4-813F-4D64F7D754A6}"/>
              </a:ext>
            </a:extLst>
          </p:cNvPr>
          <p:cNvSpPr>
            <a:spLocks noGrp="1"/>
          </p:cNvSpPr>
          <p:nvPr>
            <p:ph idx="1"/>
          </p:nvPr>
        </p:nvSpPr>
        <p:spPr>
          <a:xfrm>
            <a:off x="766998" y="809469"/>
            <a:ext cx="7863590" cy="5891134"/>
          </a:xfrm>
        </p:spPr>
        <p:txBody>
          <a:bodyPr>
            <a:normAutofit/>
          </a:bodyPr>
          <a:lstStyle/>
          <a:p>
            <a:pPr algn="just"/>
            <a:r>
              <a:rPr lang="en-GB" sz="2400" i="0" dirty="0">
                <a:solidFill>
                  <a:srgbClr val="202124"/>
                </a:solidFill>
                <a:effectLst/>
                <a:latin typeface="Times New Roman" panose="02020603050405020304" pitchFamily="18" charset="0"/>
                <a:cs typeface="Times New Roman" panose="02020603050405020304" pitchFamily="18" charset="0"/>
              </a:rPr>
              <a:t>Object-oriented programming (OOP) is a computer programming model that organizes software design around data, or objects, rather than functions and logic</a:t>
            </a:r>
          </a:p>
          <a:p>
            <a:pPr algn="just"/>
            <a:r>
              <a:rPr lang="en-GB" sz="2400" i="0" dirty="0">
                <a:solidFill>
                  <a:srgbClr val="202124"/>
                </a:solidFill>
                <a:effectLst/>
                <a:latin typeface="Times New Roman" panose="02020603050405020304" pitchFamily="18" charset="0"/>
                <a:cs typeface="Times New Roman" panose="02020603050405020304" pitchFamily="18" charset="0"/>
              </a:rPr>
              <a:t>An object can be defined as a data field that has unique attributes and behaviour</a:t>
            </a:r>
          </a:p>
          <a:p>
            <a:pPr algn="just"/>
            <a:r>
              <a:rPr lang="en-GB" sz="2400" dirty="0">
                <a:latin typeface="Times New Roman" panose="02020603050405020304" pitchFamily="18" charset="0"/>
                <a:cs typeface="Times New Roman" panose="02020603050405020304" pitchFamily="18" charset="0"/>
              </a:rPr>
              <a:t>Three major principles of OOPs </a:t>
            </a:r>
            <a:r>
              <a:rPr lang="en-GB" sz="2400" i="0" dirty="0">
                <a:solidFill>
                  <a:srgbClr val="202124"/>
                </a:solidFill>
                <a:effectLst/>
                <a:latin typeface="Times New Roman" panose="02020603050405020304" pitchFamily="18" charset="0"/>
                <a:cs typeface="Times New Roman" panose="02020603050405020304" pitchFamily="18" charset="0"/>
              </a:rPr>
              <a:t>encapsulation, inheritance and polymorphism</a:t>
            </a:r>
          </a:p>
          <a:p>
            <a:pPr algn="just"/>
            <a:r>
              <a:rPr lang="en-GB" sz="2400" i="0" dirty="0">
                <a:solidFill>
                  <a:srgbClr val="202124"/>
                </a:solidFill>
                <a:effectLst/>
                <a:latin typeface="Times New Roman" panose="02020603050405020304" pitchFamily="18" charset="0"/>
                <a:cs typeface="Times New Roman" panose="02020603050405020304" pitchFamily="18" charset="0"/>
              </a:rPr>
              <a:t>We make class and we create its object and work with data rather than logics</a:t>
            </a:r>
          </a:p>
          <a:p>
            <a:pPr algn="just"/>
            <a:r>
              <a:rPr lang="en-GB" sz="2400" i="0" dirty="0">
                <a:solidFill>
                  <a:srgbClr val="202124"/>
                </a:solidFill>
                <a:effectLst/>
                <a:latin typeface="Times New Roman" panose="02020603050405020304" pitchFamily="18" charset="0"/>
                <a:cs typeface="Times New Roman" panose="02020603050405020304" pitchFamily="18" charset="0"/>
              </a:rPr>
              <a:t>Class is a user-defined datatype that has its own data members and member functions </a:t>
            </a:r>
          </a:p>
          <a:p>
            <a:pPr algn="just"/>
            <a:r>
              <a:rPr lang="en-GB" sz="2400" dirty="0">
                <a:solidFill>
                  <a:srgbClr val="202124"/>
                </a:solidFill>
                <a:latin typeface="Times New Roman" panose="02020603050405020304" pitchFamily="18" charset="0"/>
                <a:cs typeface="Times New Roman" panose="02020603050405020304" pitchFamily="18" charset="0"/>
              </a:rPr>
              <a:t>O</a:t>
            </a:r>
            <a:r>
              <a:rPr lang="en-GB" sz="2400" i="0" dirty="0">
                <a:solidFill>
                  <a:srgbClr val="202124"/>
                </a:solidFill>
                <a:effectLst/>
                <a:latin typeface="Times New Roman" panose="02020603050405020304" pitchFamily="18" charset="0"/>
                <a:cs typeface="Times New Roman" panose="02020603050405020304" pitchFamily="18" charset="0"/>
              </a:rPr>
              <a:t>bject is an instance of class by which we can access the data members and member functions of the class</a:t>
            </a:r>
          </a:p>
          <a:p>
            <a:pPr algn="just"/>
            <a:endParaRPr lang="en-GB" sz="2400" i="0" dirty="0">
              <a:solidFill>
                <a:srgbClr val="202124"/>
              </a:solidFill>
              <a:effectLst/>
              <a:latin typeface="Times New Roman" panose="02020603050405020304" pitchFamily="18" charset="0"/>
              <a:cs typeface="Times New Roman" panose="02020603050405020304" pitchFamily="18" charset="0"/>
            </a:endParaRPr>
          </a:p>
        </p:txBody>
      </p:sp>
      <p:pic>
        <p:nvPicPr>
          <p:cNvPr id="6146" name="Picture 2" descr="What is Object-Oriented Programming (OOP)?">
            <a:extLst>
              <a:ext uri="{FF2B5EF4-FFF2-40B4-BE49-F238E27FC236}">
                <a16:creationId xmlns:a16="http://schemas.microsoft.com/office/drawing/2014/main" id="{11F4983B-7F0A-4212-BB61-C4E565AE153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39266" y="952811"/>
            <a:ext cx="3257862" cy="538802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2FB09F5D-0114-4EB1-A538-2DDEE86BA585}"/>
              </a:ext>
            </a:extLst>
          </p:cNvPr>
          <p:cNvSpPr/>
          <p:nvPr/>
        </p:nvSpPr>
        <p:spPr>
          <a:xfrm>
            <a:off x="9099030" y="3987384"/>
            <a:ext cx="809468" cy="344773"/>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Colour</a:t>
            </a:r>
          </a:p>
        </p:txBody>
      </p:sp>
      <p:sp>
        <p:nvSpPr>
          <p:cNvPr id="6" name="Rectangle 5">
            <a:extLst>
              <a:ext uri="{FF2B5EF4-FFF2-40B4-BE49-F238E27FC236}">
                <a16:creationId xmlns:a16="http://schemas.microsoft.com/office/drawing/2014/main" id="{3CC50387-C361-4B80-990D-F05F1ABD25D7}"/>
              </a:ext>
            </a:extLst>
          </p:cNvPr>
          <p:cNvSpPr/>
          <p:nvPr/>
        </p:nvSpPr>
        <p:spPr>
          <a:xfrm>
            <a:off x="10822898" y="3987384"/>
            <a:ext cx="890666" cy="344773"/>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Flag</a:t>
            </a:r>
          </a:p>
        </p:txBody>
      </p:sp>
      <p:sp>
        <p:nvSpPr>
          <p:cNvPr id="5" name="Rectangle 4">
            <a:extLst>
              <a:ext uri="{FF2B5EF4-FFF2-40B4-BE49-F238E27FC236}">
                <a16:creationId xmlns:a16="http://schemas.microsoft.com/office/drawing/2014/main" id="{4488F8EA-9EE1-464E-AED6-A48A4D63182C}"/>
              </a:ext>
            </a:extLst>
          </p:cNvPr>
          <p:cNvSpPr/>
          <p:nvPr/>
        </p:nvSpPr>
        <p:spPr>
          <a:xfrm>
            <a:off x="9099030" y="4332157"/>
            <a:ext cx="959370" cy="959371"/>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r>
              <a:rPr lang="en-GB" dirty="0"/>
              <a:t>Hair</a:t>
            </a:r>
          </a:p>
          <a:p>
            <a:r>
              <a:rPr lang="en-GB" dirty="0"/>
              <a:t>Body</a:t>
            </a:r>
          </a:p>
          <a:p>
            <a:r>
              <a:rPr lang="en-GB" dirty="0"/>
              <a:t>Beard</a:t>
            </a:r>
          </a:p>
        </p:txBody>
      </p:sp>
      <p:sp>
        <p:nvSpPr>
          <p:cNvPr id="8" name="Rectangle 7">
            <a:extLst>
              <a:ext uri="{FF2B5EF4-FFF2-40B4-BE49-F238E27FC236}">
                <a16:creationId xmlns:a16="http://schemas.microsoft.com/office/drawing/2014/main" id="{99395C52-AA0A-448E-8005-C65107CD0391}"/>
              </a:ext>
            </a:extLst>
          </p:cNvPr>
          <p:cNvSpPr/>
          <p:nvPr/>
        </p:nvSpPr>
        <p:spPr>
          <a:xfrm>
            <a:off x="10714219" y="4377126"/>
            <a:ext cx="1174230" cy="959371"/>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r>
              <a:rPr lang="en-GB" dirty="0"/>
              <a:t>Nepal</a:t>
            </a:r>
          </a:p>
          <a:p>
            <a:r>
              <a:rPr lang="en-GB" dirty="0"/>
              <a:t>Portugal</a:t>
            </a:r>
          </a:p>
          <a:p>
            <a:r>
              <a:rPr lang="en-GB" dirty="0"/>
              <a:t>Japan </a:t>
            </a:r>
          </a:p>
        </p:txBody>
      </p:sp>
    </p:spTree>
    <p:extLst>
      <p:ext uri="{BB962C8B-B14F-4D97-AF65-F5344CB8AC3E}">
        <p14:creationId xmlns:p14="http://schemas.microsoft.com/office/powerpoint/2010/main" val="39707636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2BDB54-19B2-4C3F-B1EE-541E575A2FD2}"/>
              </a:ext>
            </a:extLst>
          </p:cNvPr>
          <p:cNvSpPr>
            <a:spLocks noGrp="1"/>
          </p:cNvSpPr>
          <p:nvPr>
            <p:ph type="title"/>
          </p:nvPr>
        </p:nvSpPr>
        <p:spPr>
          <a:xfrm>
            <a:off x="1454046" y="670810"/>
            <a:ext cx="9601200" cy="1485900"/>
          </a:xfrm>
        </p:spPr>
        <p:txBody>
          <a:bodyPr/>
          <a:lstStyle/>
          <a:p>
            <a:r>
              <a:rPr lang="en-GB" dirty="0"/>
              <a:t>Principles of OOP</a:t>
            </a:r>
          </a:p>
        </p:txBody>
      </p:sp>
      <p:sp>
        <p:nvSpPr>
          <p:cNvPr id="3" name="Content Placeholder 2">
            <a:extLst>
              <a:ext uri="{FF2B5EF4-FFF2-40B4-BE49-F238E27FC236}">
                <a16:creationId xmlns:a16="http://schemas.microsoft.com/office/drawing/2014/main" id="{D226D494-B817-4FB3-A66E-3F575C87D614}"/>
              </a:ext>
            </a:extLst>
          </p:cNvPr>
          <p:cNvSpPr>
            <a:spLocks noGrp="1"/>
          </p:cNvSpPr>
          <p:nvPr>
            <p:ph idx="1"/>
          </p:nvPr>
        </p:nvSpPr>
        <p:spPr/>
        <p:txBody>
          <a:bodyPr/>
          <a:lstStyle/>
          <a:p>
            <a:r>
              <a:rPr lang="en-GB" dirty="0"/>
              <a:t>Objects and Class</a:t>
            </a:r>
          </a:p>
          <a:p>
            <a:r>
              <a:rPr lang="en-GB" dirty="0"/>
              <a:t>Encapsulation and Data Abstraction</a:t>
            </a:r>
          </a:p>
          <a:p>
            <a:r>
              <a:rPr lang="en-GB" dirty="0"/>
              <a:t>Inheritance</a:t>
            </a:r>
          </a:p>
          <a:p>
            <a:r>
              <a:rPr lang="en-GB" dirty="0"/>
              <a:t>Polymorphism</a:t>
            </a:r>
          </a:p>
        </p:txBody>
      </p:sp>
      <p:pic>
        <p:nvPicPr>
          <p:cNvPr id="8194" name="Picture 2" descr="1.7: OOP Inheritance - Engineering LibreTexts">
            <a:extLst>
              <a:ext uri="{FF2B5EF4-FFF2-40B4-BE49-F238E27FC236}">
                <a16:creationId xmlns:a16="http://schemas.microsoft.com/office/drawing/2014/main" id="{BC124513-BC1E-4129-B5B7-99F5AB31FD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64639" y="1647825"/>
            <a:ext cx="5487650" cy="48129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14266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E10BC-ADEA-49BB-A913-BDE3616FACC5}"/>
              </a:ext>
            </a:extLst>
          </p:cNvPr>
          <p:cNvSpPr>
            <a:spLocks noGrp="1"/>
          </p:cNvSpPr>
          <p:nvPr>
            <p:ph type="title"/>
          </p:nvPr>
        </p:nvSpPr>
        <p:spPr/>
        <p:txBody>
          <a:bodyPr/>
          <a:lstStyle/>
          <a:p>
            <a:r>
              <a:rPr lang="en-GB" dirty="0"/>
              <a:t>Object and Class </a:t>
            </a:r>
          </a:p>
        </p:txBody>
      </p:sp>
      <p:sp>
        <p:nvSpPr>
          <p:cNvPr id="3" name="Content Placeholder 2">
            <a:extLst>
              <a:ext uri="{FF2B5EF4-FFF2-40B4-BE49-F238E27FC236}">
                <a16:creationId xmlns:a16="http://schemas.microsoft.com/office/drawing/2014/main" id="{39C1A731-285D-4FB9-A4A7-36BA5D8A44C7}"/>
              </a:ext>
            </a:extLst>
          </p:cNvPr>
          <p:cNvSpPr>
            <a:spLocks noGrp="1"/>
          </p:cNvSpPr>
          <p:nvPr>
            <p:ph idx="1"/>
          </p:nvPr>
        </p:nvSpPr>
        <p:spPr>
          <a:xfrm>
            <a:off x="914401" y="1364105"/>
            <a:ext cx="10672996" cy="4503295"/>
          </a:xfrm>
        </p:spPr>
        <p:txBody>
          <a:bodyPr/>
          <a:lstStyle/>
          <a:p>
            <a:pPr algn="just"/>
            <a:r>
              <a:rPr lang="en-GB" dirty="0"/>
              <a:t>Class can be defined as design(template or blue print) that describes state and behaviour that object </a:t>
            </a:r>
          </a:p>
          <a:p>
            <a:pPr algn="just"/>
            <a:r>
              <a:rPr lang="en-GB" dirty="0"/>
              <a:t>Object have state and behaviour (Dog state[colour, name] and behaviour like barking eating and other…..</a:t>
            </a:r>
          </a:p>
          <a:p>
            <a:pPr algn="just"/>
            <a:r>
              <a:rPr lang="en-GB" dirty="0"/>
              <a:t>We normally make a class name dog and give them some behaviour and we will create an object of that dog class giving a separate name and we can take all behaviour form that dog class</a:t>
            </a:r>
          </a:p>
          <a:p>
            <a:pPr algn="just"/>
            <a:r>
              <a:rPr lang="en-GB" dirty="0"/>
              <a:t>An object is instance of any class</a:t>
            </a:r>
          </a:p>
          <a:p>
            <a:pPr algn="just"/>
            <a:endParaRPr lang="en-GB" dirty="0"/>
          </a:p>
        </p:txBody>
      </p:sp>
      <p:pic>
        <p:nvPicPr>
          <p:cNvPr id="6" name="Picture 2" descr="What is Object Oriented Programming (OOP) | Java Tutorial Network">
            <a:extLst>
              <a:ext uri="{FF2B5EF4-FFF2-40B4-BE49-F238E27FC236}">
                <a16:creationId xmlns:a16="http://schemas.microsoft.com/office/drawing/2014/main" id="{63B5D739-778F-478F-9399-CB28DAE232C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4230037"/>
            <a:ext cx="3222026" cy="2527716"/>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7174" name="Picture 6" descr="Solved 1. Using an object-oriented programming IDE, write | Chegg.com">
            <a:extLst>
              <a:ext uri="{FF2B5EF4-FFF2-40B4-BE49-F238E27FC236}">
                <a16:creationId xmlns:a16="http://schemas.microsoft.com/office/drawing/2014/main" id="{1D76CBDE-EBEF-4EE2-B1C1-591B1FCC6589}"/>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8141" t="13955" r="28722"/>
          <a:stretch/>
        </p:blipFill>
        <p:spPr bwMode="auto">
          <a:xfrm>
            <a:off x="7395147" y="3429000"/>
            <a:ext cx="3882452" cy="31167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8752369"/>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Crop</Template>
  <TotalTime>1071</TotalTime>
  <Words>1335</Words>
  <Application>Microsoft Office PowerPoint</Application>
  <PresentationFormat>Widescreen</PresentationFormat>
  <Paragraphs>120</Paragraphs>
  <Slides>16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Arial</vt:lpstr>
      <vt:lpstr>Franklin Gothic Book</vt:lpstr>
      <vt:lpstr>Nunito Sans</vt:lpstr>
      <vt:lpstr>Open Sans</vt:lpstr>
      <vt:lpstr>Times New Roman</vt:lpstr>
      <vt:lpstr>Crop</vt:lpstr>
      <vt:lpstr>Object oriented programming (OOP)</vt:lpstr>
      <vt:lpstr>Programming Paradigm</vt:lpstr>
      <vt:lpstr>Procedural Oriented Programming</vt:lpstr>
      <vt:lpstr>Characteristics of Procedural Oriented</vt:lpstr>
      <vt:lpstr>Limitation of Procedural Language</vt:lpstr>
      <vt:lpstr>Structure Programming</vt:lpstr>
      <vt:lpstr>Object Oriented Programming (OOP)</vt:lpstr>
      <vt:lpstr>Principles of OOP</vt:lpstr>
      <vt:lpstr>Object and Class </vt:lpstr>
      <vt:lpstr>Encapsulation and Data abstraction</vt:lpstr>
      <vt:lpstr>Inheritance</vt:lpstr>
      <vt:lpstr>Polymorphism</vt:lpstr>
      <vt:lpstr>Advantage of OOP</vt:lpstr>
      <vt:lpstr>Disadvantage of OOP</vt:lpstr>
      <vt:lpstr>PowerPoint Presentation</vt:lpstr>
      <vt:lpstr>Assignment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Object oriented programming (OOP)</dc:title>
  <dc:creator>gopis</dc:creator>
  <cp:lastModifiedBy>gopis</cp:lastModifiedBy>
  <cp:revision>9</cp:revision>
  <dcterms:created xsi:type="dcterms:W3CDTF">2022-01-29T06:30:13Z</dcterms:created>
  <dcterms:modified xsi:type="dcterms:W3CDTF">2022-02-02T08:49:18Z</dcterms:modified>
</cp:coreProperties>
</file>