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7" r:id="rId21"/>
    <p:sldId id="275" r:id="rId22"/>
    <p:sldId id="276"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9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8552DB-8330-428A-9DC9-BA8EAA2CB7BE}" type="datetimeFigureOut">
              <a:rPr lang="en-GB" smtClean="0"/>
              <a:t>05/02/2022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2688889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8552DB-8330-428A-9DC9-BA8EAA2CB7BE}" type="datetimeFigureOut">
              <a:rPr lang="en-GB" smtClean="0"/>
              <a:t>05/02/2022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2147334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78552DB-8330-428A-9DC9-BA8EAA2CB7BE}" type="datetimeFigureOut">
              <a:rPr lang="en-GB" smtClean="0"/>
              <a:t>05/02/2022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3396358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78552DB-8330-428A-9DC9-BA8EAA2CB7BE}" type="datetimeFigureOut">
              <a:rPr lang="en-GB" smtClean="0"/>
              <a:t>05/02/2022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EB563B-AC77-4B49-BFC9-AB95538BAFCE}"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107636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8552DB-8330-428A-9DC9-BA8EAA2CB7BE}" type="datetimeFigureOut">
              <a:rPr lang="en-GB" smtClean="0"/>
              <a:t>05/02/2022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3947003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78552DB-8330-428A-9DC9-BA8EAA2CB7BE}" type="datetimeFigureOut">
              <a:rPr lang="en-GB" smtClean="0"/>
              <a:t>05/02/2022</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6454510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78552DB-8330-428A-9DC9-BA8EAA2CB7BE}" type="datetimeFigureOut">
              <a:rPr lang="en-GB" smtClean="0"/>
              <a:t>05/02/2022</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3879947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8552DB-8330-428A-9DC9-BA8EAA2CB7BE}" type="datetimeFigureOut">
              <a:rPr lang="en-GB" smtClean="0"/>
              <a:t>05/02/2022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18682029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8552DB-8330-428A-9DC9-BA8EAA2CB7BE}" type="datetimeFigureOut">
              <a:rPr lang="en-GB" smtClean="0"/>
              <a:t>05/02/2022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3500445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78552DB-8330-428A-9DC9-BA8EAA2CB7BE}" type="datetimeFigureOut">
              <a:rPr lang="en-GB" smtClean="0"/>
              <a:t>05/02/2022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967768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8552DB-8330-428A-9DC9-BA8EAA2CB7BE}" type="datetimeFigureOut">
              <a:rPr lang="en-GB" smtClean="0"/>
              <a:t>05/02/2022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1943117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8552DB-8330-428A-9DC9-BA8EAA2CB7BE}" type="datetimeFigureOut">
              <a:rPr lang="en-GB" smtClean="0"/>
              <a:t>05/02/2022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2144591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8552DB-8330-428A-9DC9-BA8EAA2CB7BE}" type="datetimeFigureOut">
              <a:rPr lang="en-GB" smtClean="0"/>
              <a:t>05/02/2022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1418439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78552DB-8330-428A-9DC9-BA8EAA2CB7BE}" type="datetimeFigureOut">
              <a:rPr lang="en-GB" smtClean="0"/>
              <a:t>05/02/2022</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3581674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78552DB-8330-428A-9DC9-BA8EAA2CB7BE}" type="datetimeFigureOut">
              <a:rPr lang="en-GB" smtClean="0"/>
              <a:t>05/02/2022</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1196266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78552DB-8330-428A-9DC9-BA8EAA2CB7BE}" type="datetimeFigureOut">
              <a:rPr lang="en-GB" smtClean="0"/>
              <a:t>05/02/2022</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3956568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8552DB-8330-428A-9DC9-BA8EAA2CB7BE}" type="datetimeFigureOut">
              <a:rPr lang="en-GB" smtClean="0"/>
              <a:t>05/02/2022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EB563B-AC77-4B49-BFC9-AB95538BAFCE}" type="slidenum">
              <a:rPr lang="en-GB" smtClean="0"/>
              <a:t>‹#›</a:t>
            </a:fld>
            <a:endParaRPr lang="en-GB"/>
          </a:p>
        </p:txBody>
      </p:sp>
    </p:spTree>
    <p:extLst>
      <p:ext uri="{BB962C8B-B14F-4D97-AF65-F5344CB8AC3E}">
        <p14:creationId xmlns:p14="http://schemas.microsoft.com/office/powerpoint/2010/main" val="4073781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78552DB-8330-428A-9DC9-BA8EAA2CB7BE}" type="datetimeFigureOut">
              <a:rPr lang="en-GB" smtClean="0"/>
              <a:t>05/02/2022</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2EB563B-AC77-4B49-BFC9-AB95538BAFCE}" type="slidenum">
              <a:rPr lang="en-GB" smtClean="0"/>
              <a:t>‹#›</a:t>
            </a:fld>
            <a:endParaRPr lang="en-GB"/>
          </a:p>
        </p:txBody>
      </p:sp>
    </p:spTree>
    <p:extLst>
      <p:ext uri="{BB962C8B-B14F-4D97-AF65-F5344CB8AC3E}">
        <p14:creationId xmlns:p14="http://schemas.microsoft.com/office/powerpoint/2010/main" val="319865306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4FFE8-399F-42EE-B17D-80C70A61E1C1}"/>
              </a:ext>
            </a:extLst>
          </p:cNvPr>
          <p:cNvSpPr>
            <a:spLocks noGrp="1"/>
          </p:cNvSpPr>
          <p:nvPr>
            <p:ph type="ctrTitle"/>
          </p:nvPr>
        </p:nvSpPr>
        <p:spPr>
          <a:xfrm>
            <a:off x="1154954" y="1447800"/>
            <a:ext cx="10357491" cy="3329581"/>
          </a:xfrm>
        </p:spPr>
        <p:txBody>
          <a:bodyPr/>
          <a:lstStyle/>
          <a:p>
            <a:r>
              <a:rPr lang="en-GB" dirty="0"/>
              <a:t>Programming Concept and Logics</a:t>
            </a:r>
          </a:p>
        </p:txBody>
      </p:sp>
      <p:sp>
        <p:nvSpPr>
          <p:cNvPr id="3" name="Subtitle 2">
            <a:extLst>
              <a:ext uri="{FF2B5EF4-FFF2-40B4-BE49-F238E27FC236}">
                <a16:creationId xmlns:a16="http://schemas.microsoft.com/office/drawing/2014/main" id="{ABBE8E7B-73FC-4D88-ADFD-4FBFE8BB1ED0}"/>
              </a:ext>
            </a:extLst>
          </p:cNvPr>
          <p:cNvSpPr>
            <a:spLocks noGrp="1"/>
          </p:cNvSpPr>
          <p:nvPr>
            <p:ph type="subTitle" idx="1"/>
          </p:nvPr>
        </p:nvSpPr>
        <p:spPr/>
        <p:txBody>
          <a:bodyPr/>
          <a:lstStyle/>
          <a:p>
            <a:r>
              <a:rPr lang="en-GB" dirty="0"/>
              <a:t>Chapter 5</a:t>
            </a:r>
          </a:p>
        </p:txBody>
      </p:sp>
    </p:spTree>
    <p:extLst>
      <p:ext uri="{BB962C8B-B14F-4D97-AF65-F5344CB8AC3E}">
        <p14:creationId xmlns:p14="http://schemas.microsoft.com/office/powerpoint/2010/main" val="2239287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3C685-ABC2-4F20-8A83-744870D0A0D6}"/>
              </a:ext>
            </a:extLst>
          </p:cNvPr>
          <p:cNvSpPr>
            <a:spLocks noGrp="1"/>
          </p:cNvSpPr>
          <p:nvPr>
            <p:ph type="title"/>
          </p:nvPr>
        </p:nvSpPr>
        <p:spPr>
          <a:xfrm>
            <a:off x="646111" y="452718"/>
            <a:ext cx="10986256" cy="1400530"/>
          </a:xfrm>
        </p:spPr>
        <p:txBody>
          <a:bodyPr/>
          <a:lstStyle/>
          <a:p>
            <a:r>
              <a:rPr lang="en-GB" dirty="0"/>
              <a:t>Advantage and Disadvantage of High Level Language</a:t>
            </a:r>
          </a:p>
        </p:txBody>
      </p:sp>
      <p:graphicFrame>
        <p:nvGraphicFramePr>
          <p:cNvPr id="4" name="Table 4">
            <a:extLst>
              <a:ext uri="{FF2B5EF4-FFF2-40B4-BE49-F238E27FC236}">
                <a16:creationId xmlns:a16="http://schemas.microsoft.com/office/drawing/2014/main" id="{A09CF97D-A642-41ED-B262-CE0E6DAE3453}"/>
              </a:ext>
            </a:extLst>
          </p:cNvPr>
          <p:cNvGraphicFramePr>
            <a:graphicFrameLocks noGrp="1"/>
          </p:cNvGraphicFramePr>
          <p:nvPr>
            <p:extLst>
              <p:ext uri="{D42A27DB-BD31-4B8C-83A1-F6EECF244321}">
                <p14:modId xmlns:p14="http://schemas.microsoft.com/office/powerpoint/2010/main" val="1241947939"/>
              </p:ext>
            </p:extLst>
          </p:nvPr>
        </p:nvGraphicFramePr>
        <p:xfrm>
          <a:off x="787817" y="2248663"/>
          <a:ext cx="10080052" cy="2743200"/>
        </p:xfrm>
        <a:graphic>
          <a:graphicData uri="http://schemas.openxmlformats.org/drawingml/2006/table">
            <a:tbl>
              <a:tblPr firstRow="1" bandRow="1">
                <a:tableStyleId>{5C22544A-7EE6-4342-B048-85BDC9FD1C3A}</a:tableStyleId>
              </a:tblPr>
              <a:tblGrid>
                <a:gridCol w="5040026">
                  <a:extLst>
                    <a:ext uri="{9D8B030D-6E8A-4147-A177-3AD203B41FA5}">
                      <a16:colId xmlns:a16="http://schemas.microsoft.com/office/drawing/2014/main" val="852494897"/>
                    </a:ext>
                  </a:extLst>
                </a:gridCol>
                <a:gridCol w="5040026">
                  <a:extLst>
                    <a:ext uri="{9D8B030D-6E8A-4147-A177-3AD203B41FA5}">
                      <a16:colId xmlns:a16="http://schemas.microsoft.com/office/drawing/2014/main" val="2546623171"/>
                    </a:ext>
                  </a:extLst>
                </a:gridCol>
              </a:tblGrid>
              <a:tr h="370840">
                <a:tc>
                  <a:txBody>
                    <a:bodyPr/>
                    <a:lstStyle/>
                    <a:p>
                      <a:r>
                        <a:rPr lang="en-GB" sz="2400" dirty="0"/>
                        <a:t>Advantage</a:t>
                      </a:r>
                    </a:p>
                  </a:txBody>
                  <a:tcPr/>
                </a:tc>
                <a:tc>
                  <a:txBody>
                    <a:bodyPr/>
                    <a:lstStyle/>
                    <a:p>
                      <a:r>
                        <a:rPr lang="en-GB" sz="2400" dirty="0"/>
                        <a:t>Disadvantage</a:t>
                      </a:r>
                    </a:p>
                  </a:txBody>
                  <a:tcPr/>
                </a:tc>
                <a:extLst>
                  <a:ext uri="{0D108BD9-81ED-4DB2-BD59-A6C34878D82A}">
                    <a16:rowId xmlns:a16="http://schemas.microsoft.com/office/drawing/2014/main" val="3037880687"/>
                  </a:ext>
                </a:extLst>
              </a:tr>
              <a:tr h="370840">
                <a:tc>
                  <a:txBody>
                    <a:bodyPr/>
                    <a:lstStyle/>
                    <a:p>
                      <a:pPr marL="285750" indent="-285750">
                        <a:buFont typeface="Arial" panose="020B0604020202020204" pitchFamily="34" charset="0"/>
                        <a:buChar char="•"/>
                      </a:pPr>
                      <a:r>
                        <a:rPr lang="en-GB" sz="2400" dirty="0"/>
                        <a:t>Readability</a:t>
                      </a:r>
                    </a:p>
                    <a:p>
                      <a:pPr marL="285750" indent="-285750">
                        <a:buFont typeface="Arial" panose="020B0604020202020204" pitchFamily="34" charset="0"/>
                        <a:buChar char="•"/>
                      </a:pPr>
                      <a:r>
                        <a:rPr lang="en-GB" sz="2400" dirty="0"/>
                        <a:t>Machine Independent</a:t>
                      </a:r>
                    </a:p>
                    <a:p>
                      <a:pPr marL="285750" indent="-285750">
                        <a:buFont typeface="Arial" panose="020B0604020202020204" pitchFamily="34" charset="0"/>
                        <a:buChar char="•"/>
                      </a:pPr>
                      <a:r>
                        <a:rPr lang="en-GB" sz="2400" dirty="0"/>
                        <a:t>Easy Debugging</a:t>
                      </a:r>
                    </a:p>
                    <a:p>
                      <a:pPr marL="285750" indent="-285750">
                        <a:buFont typeface="Arial" panose="020B0604020202020204" pitchFamily="34" charset="0"/>
                        <a:buChar char="•"/>
                      </a:pPr>
                      <a:r>
                        <a:rPr lang="en-GB" sz="2400" dirty="0"/>
                        <a:t>Easier to maintain</a:t>
                      </a:r>
                    </a:p>
                    <a:p>
                      <a:pPr marL="285750" indent="-285750">
                        <a:buFont typeface="Arial" panose="020B0604020202020204" pitchFamily="34" charset="0"/>
                        <a:buChar char="•"/>
                      </a:pPr>
                      <a:r>
                        <a:rPr lang="en-GB" sz="2400" dirty="0"/>
                        <a:t>Low Development Cycle</a:t>
                      </a:r>
                    </a:p>
                    <a:p>
                      <a:pPr marL="285750" indent="-285750">
                        <a:buFont typeface="Arial" panose="020B0604020202020204" pitchFamily="34" charset="0"/>
                        <a:buChar char="•"/>
                      </a:pPr>
                      <a:r>
                        <a:rPr lang="en-GB" sz="2400" dirty="0"/>
                        <a:t>Easy Documentation</a:t>
                      </a:r>
                    </a:p>
                  </a:txBody>
                  <a:tcPr/>
                </a:tc>
                <a:tc>
                  <a:txBody>
                    <a:bodyPr/>
                    <a:lstStyle/>
                    <a:p>
                      <a:pPr marL="285750" indent="-285750">
                        <a:buFont typeface="Arial" panose="020B0604020202020204" pitchFamily="34" charset="0"/>
                        <a:buChar char="•"/>
                      </a:pPr>
                      <a:r>
                        <a:rPr lang="en-GB" sz="2400" dirty="0"/>
                        <a:t>Poor Control over Hardware</a:t>
                      </a:r>
                    </a:p>
                    <a:p>
                      <a:pPr marL="285750" indent="-285750">
                        <a:buFont typeface="Arial" panose="020B0604020202020204" pitchFamily="34" charset="0"/>
                        <a:buChar char="•"/>
                      </a:pPr>
                      <a:r>
                        <a:rPr lang="en-GB" sz="2400" dirty="0"/>
                        <a:t>Need Extra Translator</a:t>
                      </a:r>
                    </a:p>
                    <a:p>
                      <a:pPr marL="285750" indent="-285750">
                        <a:buFont typeface="Arial" panose="020B0604020202020204" pitchFamily="34" charset="0"/>
                        <a:buChar char="•"/>
                      </a:pPr>
                      <a:r>
                        <a:rPr lang="en-GB" sz="2400" dirty="0"/>
                        <a:t>Slow Run time</a:t>
                      </a:r>
                    </a:p>
                    <a:p>
                      <a:pPr marL="285750" indent="-285750">
                        <a:buFont typeface="Arial" panose="020B0604020202020204" pitchFamily="34" charset="0"/>
                        <a:buChar char="•"/>
                      </a:pPr>
                      <a:r>
                        <a:rPr lang="en-GB" sz="2400" dirty="0"/>
                        <a:t>Memory allocation</a:t>
                      </a:r>
                    </a:p>
                    <a:p>
                      <a:pPr marL="285750" indent="-285750">
                        <a:buFont typeface="Arial" panose="020B0604020202020204" pitchFamily="34" charset="0"/>
                        <a:buChar char="•"/>
                      </a:pPr>
                      <a:r>
                        <a:rPr lang="en-GB" sz="2400" dirty="0"/>
                        <a:t>Need to remember all syntax</a:t>
                      </a:r>
                    </a:p>
                  </a:txBody>
                  <a:tcPr/>
                </a:tc>
                <a:extLst>
                  <a:ext uri="{0D108BD9-81ED-4DB2-BD59-A6C34878D82A}">
                    <a16:rowId xmlns:a16="http://schemas.microsoft.com/office/drawing/2014/main" val="1432263"/>
                  </a:ext>
                </a:extLst>
              </a:tr>
            </a:tbl>
          </a:graphicData>
        </a:graphic>
      </p:graphicFrame>
    </p:spTree>
    <p:extLst>
      <p:ext uri="{BB962C8B-B14F-4D97-AF65-F5344CB8AC3E}">
        <p14:creationId xmlns:p14="http://schemas.microsoft.com/office/powerpoint/2010/main" val="2162792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95F10-9F9B-4595-B7DA-C6F86B1D593A}"/>
              </a:ext>
            </a:extLst>
          </p:cNvPr>
          <p:cNvSpPr>
            <a:spLocks noGrp="1"/>
          </p:cNvSpPr>
          <p:nvPr>
            <p:ph type="title"/>
          </p:nvPr>
        </p:nvSpPr>
        <p:spPr>
          <a:xfrm>
            <a:off x="1189175" y="452718"/>
            <a:ext cx="9693684" cy="1400530"/>
          </a:xfrm>
        </p:spPr>
        <p:txBody>
          <a:bodyPr/>
          <a:lstStyle/>
          <a:p>
            <a:r>
              <a:rPr lang="en-GB" dirty="0"/>
              <a:t>Procedure Oriented Language (3GL)</a:t>
            </a:r>
          </a:p>
        </p:txBody>
      </p:sp>
      <p:sp>
        <p:nvSpPr>
          <p:cNvPr id="3" name="Content Placeholder 2">
            <a:extLst>
              <a:ext uri="{FF2B5EF4-FFF2-40B4-BE49-F238E27FC236}">
                <a16:creationId xmlns:a16="http://schemas.microsoft.com/office/drawing/2014/main" id="{2C3F8F67-0495-4B1F-9150-8F69133ECF09}"/>
              </a:ext>
            </a:extLst>
          </p:cNvPr>
          <p:cNvSpPr>
            <a:spLocks noGrp="1"/>
          </p:cNvSpPr>
          <p:nvPr>
            <p:ph idx="1"/>
          </p:nvPr>
        </p:nvSpPr>
        <p:spPr>
          <a:xfrm>
            <a:off x="419724" y="2052918"/>
            <a:ext cx="11302584" cy="4195481"/>
          </a:xfrm>
        </p:spPr>
        <p:txBody>
          <a:bodyPr>
            <a:normAutofit lnSpcReduction="10000"/>
          </a:bodyPr>
          <a:lstStyle/>
          <a:p>
            <a:pPr algn="just"/>
            <a:r>
              <a:rPr lang="en-GB" b="0" i="0" dirty="0">
                <a:effectLst/>
                <a:latin typeface="Verdana" panose="020B0604030504040204" pitchFamily="34" charset="0"/>
              </a:rPr>
              <a:t>A procedural language is a type of computer programming language that specifies a series of well-structured steps and procedures within its programming context to compose a program</a:t>
            </a:r>
          </a:p>
          <a:p>
            <a:pPr algn="just"/>
            <a:r>
              <a:rPr lang="en-GB" b="0" i="0" dirty="0">
                <a:effectLst/>
                <a:latin typeface="Verdana" panose="020B0604030504040204" pitchFamily="34" charset="0"/>
              </a:rPr>
              <a:t>It contains a systematic order of statements, functions and commands to complete a computational task or program</a:t>
            </a:r>
          </a:p>
          <a:p>
            <a:pPr algn="just"/>
            <a:r>
              <a:rPr lang="en-GB" b="0" i="0" dirty="0">
                <a:effectLst/>
                <a:latin typeface="Verdana" panose="020B0604030504040204" pitchFamily="34" charset="0"/>
              </a:rPr>
              <a:t>The procedural language segregates a program within variables, functions, statements and conditional operators</a:t>
            </a:r>
          </a:p>
          <a:p>
            <a:pPr algn="just"/>
            <a:r>
              <a:rPr lang="en-GB" dirty="0">
                <a:latin typeface="Verdana" panose="020B0604030504040204" pitchFamily="34" charset="0"/>
              </a:rPr>
              <a:t>Features</a:t>
            </a:r>
          </a:p>
          <a:p>
            <a:pPr lvl="1" algn="just"/>
            <a:r>
              <a:rPr lang="en-GB" dirty="0">
                <a:latin typeface="Verdana" panose="020B0604030504040204" pitchFamily="34" charset="0"/>
              </a:rPr>
              <a:t>Similar to English and easy to use</a:t>
            </a:r>
          </a:p>
          <a:p>
            <a:pPr lvl="1" algn="just"/>
            <a:r>
              <a:rPr lang="en-GB" dirty="0">
                <a:latin typeface="Verdana" panose="020B0604030504040204" pitchFamily="34" charset="0"/>
              </a:rPr>
              <a:t>Easy to write and modify due to English structure</a:t>
            </a:r>
          </a:p>
          <a:p>
            <a:pPr lvl="1" algn="just"/>
            <a:r>
              <a:rPr lang="en-GB" dirty="0"/>
              <a:t>Less time in Development</a:t>
            </a:r>
          </a:p>
          <a:p>
            <a:pPr lvl="1" algn="just"/>
            <a:r>
              <a:rPr lang="en-GB" dirty="0"/>
              <a:t>Standardized and Machine Independent</a:t>
            </a:r>
          </a:p>
        </p:txBody>
      </p:sp>
    </p:spTree>
    <p:extLst>
      <p:ext uri="{BB962C8B-B14F-4D97-AF65-F5344CB8AC3E}">
        <p14:creationId xmlns:p14="http://schemas.microsoft.com/office/powerpoint/2010/main" val="3413589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D5C24-C0C8-4866-84AF-0AF865F6E210}"/>
              </a:ext>
            </a:extLst>
          </p:cNvPr>
          <p:cNvSpPr>
            <a:spLocks noGrp="1"/>
          </p:cNvSpPr>
          <p:nvPr>
            <p:ph type="title"/>
          </p:nvPr>
        </p:nvSpPr>
        <p:spPr/>
        <p:txBody>
          <a:bodyPr/>
          <a:lstStyle/>
          <a:p>
            <a:r>
              <a:rPr lang="en-GB" dirty="0"/>
              <a:t>Problem Oriented Language</a:t>
            </a:r>
          </a:p>
        </p:txBody>
      </p:sp>
      <p:sp>
        <p:nvSpPr>
          <p:cNvPr id="3" name="Content Placeholder 2">
            <a:extLst>
              <a:ext uri="{FF2B5EF4-FFF2-40B4-BE49-F238E27FC236}">
                <a16:creationId xmlns:a16="http://schemas.microsoft.com/office/drawing/2014/main" id="{A9A3AC80-F57D-4C6C-B4A3-70756F26A6DF}"/>
              </a:ext>
            </a:extLst>
          </p:cNvPr>
          <p:cNvSpPr>
            <a:spLocks noGrp="1"/>
          </p:cNvSpPr>
          <p:nvPr>
            <p:ph idx="1"/>
          </p:nvPr>
        </p:nvSpPr>
        <p:spPr/>
        <p:txBody>
          <a:bodyPr/>
          <a:lstStyle/>
          <a:p>
            <a:pPr algn="just"/>
            <a:r>
              <a:rPr lang="en-GB" i="0" dirty="0">
                <a:effectLst/>
                <a:latin typeface="arial" panose="020B0604020202020204" pitchFamily="34" charset="0"/>
              </a:rPr>
              <a:t>A computer language designed to handle a particular class of problem.</a:t>
            </a:r>
          </a:p>
          <a:p>
            <a:pPr algn="just"/>
            <a:r>
              <a:rPr lang="en-GB" b="0" i="0" dirty="0">
                <a:effectLst/>
                <a:latin typeface="arial" panose="020B0604020202020204" pitchFamily="34" charset="0"/>
              </a:rPr>
              <a:t>These language uses database to store and retrieve data</a:t>
            </a:r>
          </a:p>
          <a:p>
            <a:pPr algn="just"/>
            <a:r>
              <a:rPr lang="en-GB" dirty="0">
                <a:latin typeface="arial" panose="020B0604020202020204" pitchFamily="34" charset="0"/>
              </a:rPr>
              <a:t>Example MYSQL SQL etc</a:t>
            </a:r>
          </a:p>
          <a:p>
            <a:pPr algn="just"/>
            <a:r>
              <a:rPr lang="en-GB" dirty="0">
                <a:latin typeface="arial" panose="020B0604020202020204" pitchFamily="34" charset="0"/>
              </a:rPr>
              <a:t>Features</a:t>
            </a:r>
          </a:p>
          <a:p>
            <a:pPr lvl="1" algn="just"/>
            <a:r>
              <a:rPr lang="en-GB" dirty="0">
                <a:latin typeface="arial" panose="020B0604020202020204" pitchFamily="34" charset="0"/>
              </a:rPr>
              <a:t>Need to know machine characteristics</a:t>
            </a:r>
          </a:p>
          <a:p>
            <a:pPr lvl="1" algn="just"/>
            <a:r>
              <a:rPr lang="en-GB" dirty="0">
                <a:latin typeface="arial" panose="020B0604020202020204" pitchFamily="34" charset="0"/>
              </a:rPr>
              <a:t>Easy to find bug and debug</a:t>
            </a:r>
          </a:p>
          <a:p>
            <a:pPr lvl="1" algn="just"/>
            <a:r>
              <a:rPr lang="en-GB" dirty="0">
                <a:latin typeface="arial" panose="020B0604020202020204" pitchFamily="34" charset="0"/>
              </a:rPr>
              <a:t>Coding is faster and easier</a:t>
            </a:r>
          </a:p>
          <a:p>
            <a:pPr lvl="1" algn="just"/>
            <a:r>
              <a:rPr lang="en-GB" dirty="0">
                <a:latin typeface="arial" panose="020B0604020202020204" pitchFamily="34" charset="0"/>
              </a:rPr>
              <a:t>Use of standard math symbol</a:t>
            </a:r>
          </a:p>
          <a:p>
            <a:pPr lvl="1" algn="just"/>
            <a:r>
              <a:rPr lang="en-GB" dirty="0">
                <a:latin typeface="arial" panose="020B0604020202020204" pitchFamily="34" charset="0"/>
              </a:rPr>
              <a:t>Machine Independent</a:t>
            </a:r>
            <a:endParaRPr lang="en-GB" dirty="0"/>
          </a:p>
        </p:txBody>
      </p:sp>
    </p:spTree>
    <p:extLst>
      <p:ext uri="{BB962C8B-B14F-4D97-AF65-F5344CB8AC3E}">
        <p14:creationId xmlns:p14="http://schemas.microsoft.com/office/powerpoint/2010/main" val="74958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79F55-C90E-41AB-AADC-C98BB8DF1979}"/>
              </a:ext>
            </a:extLst>
          </p:cNvPr>
          <p:cNvSpPr>
            <a:spLocks noGrp="1"/>
          </p:cNvSpPr>
          <p:nvPr>
            <p:ph type="title"/>
          </p:nvPr>
        </p:nvSpPr>
        <p:spPr/>
        <p:txBody>
          <a:bodyPr/>
          <a:lstStyle/>
          <a:p>
            <a:r>
              <a:rPr lang="en-GB" dirty="0"/>
              <a:t>Natural Language</a:t>
            </a:r>
          </a:p>
        </p:txBody>
      </p:sp>
      <p:sp>
        <p:nvSpPr>
          <p:cNvPr id="3" name="Content Placeholder 2">
            <a:extLst>
              <a:ext uri="{FF2B5EF4-FFF2-40B4-BE49-F238E27FC236}">
                <a16:creationId xmlns:a16="http://schemas.microsoft.com/office/drawing/2014/main" id="{B9E98FCB-48AF-45F4-AEDF-E50A0BEEBF4D}"/>
              </a:ext>
            </a:extLst>
          </p:cNvPr>
          <p:cNvSpPr>
            <a:spLocks noGrp="1"/>
          </p:cNvSpPr>
          <p:nvPr>
            <p:ph idx="1"/>
          </p:nvPr>
        </p:nvSpPr>
        <p:spPr/>
        <p:txBody>
          <a:bodyPr/>
          <a:lstStyle/>
          <a:p>
            <a:pPr algn="just"/>
            <a:r>
              <a:rPr lang="en-GB" i="0" dirty="0">
                <a:effectLst/>
                <a:latin typeface="arial" panose="020B0604020202020204" pitchFamily="34" charset="0"/>
              </a:rPr>
              <a:t>Natural language processing helps computers communicate with humans in their own language and scales other language-related task</a:t>
            </a:r>
          </a:p>
          <a:p>
            <a:pPr algn="just"/>
            <a:r>
              <a:rPr lang="en-GB" dirty="0">
                <a:latin typeface="arial" panose="020B0604020202020204" pitchFamily="34" charset="0"/>
              </a:rPr>
              <a:t>It m</a:t>
            </a:r>
            <a:r>
              <a:rPr lang="en-GB" b="0" i="0" dirty="0">
                <a:effectLst/>
                <a:latin typeface="arial" panose="020B0604020202020204" pitchFamily="34" charset="0"/>
              </a:rPr>
              <a:t>akes it possible for computers to read text, hear speech, interpret it, measure sentiment and determine which parts are important</a:t>
            </a:r>
          </a:p>
          <a:p>
            <a:pPr algn="just"/>
            <a:r>
              <a:rPr lang="en-GB" dirty="0">
                <a:latin typeface="arial" panose="020B0604020202020204" pitchFamily="34" charset="0"/>
              </a:rPr>
              <a:t>Example LISP, PROLOG etc</a:t>
            </a:r>
            <a:endParaRPr lang="en-GB" dirty="0"/>
          </a:p>
        </p:txBody>
      </p:sp>
    </p:spTree>
    <p:extLst>
      <p:ext uri="{BB962C8B-B14F-4D97-AF65-F5344CB8AC3E}">
        <p14:creationId xmlns:p14="http://schemas.microsoft.com/office/powerpoint/2010/main" val="2676881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892E2-FE59-4AA3-BAC5-795C92C30AD0}"/>
              </a:ext>
            </a:extLst>
          </p:cNvPr>
          <p:cNvSpPr>
            <a:spLocks noGrp="1"/>
          </p:cNvSpPr>
          <p:nvPr>
            <p:ph type="title"/>
          </p:nvPr>
        </p:nvSpPr>
        <p:spPr/>
        <p:txBody>
          <a:bodyPr/>
          <a:lstStyle/>
          <a:p>
            <a:r>
              <a:rPr lang="en-GB" dirty="0"/>
              <a:t>Language Processor Translator</a:t>
            </a:r>
          </a:p>
        </p:txBody>
      </p:sp>
      <p:sp>
        <p:nvSpPr>
          <p:cNvPr id="3" name="Content Placeholder 2">
            <a:extLst>
              <a:ext uri="{FF2B5EF4-FFF2-40B4-BE49-F238E27FC236}">
                <a16:creationId xmlns:a16="http://schemas.microsoft.com/office/drawing/2014/main" id="{D60202EC-F719-45CD-8133-990244C77925}"/>
              </a:ext>
            </a:extLst>
          </p:cNvPr>
          <p:cNvSpPr>
            <a:spLocks noGrp="1"/>
          </p:cNvSpPr>
          <p:nvPr>
            <p:ph idx="1"/>
          </p:nvPr>
        </p:nvSpPr>
        <p:spPr/>
        <p:txBody>
          <a:bodyPr/>
          <a:lstStyle/>
          <a:p>
            <a:r>
              <a:rPr lang="en-GB" dirty="0"/>
              <a:t>Assembler</a:t>
            </a:r>
          </a:p>
          <a:p>
            <a:r>
              <a:rPr lang="en-GB" dirty="0"/>
              <a:t>Compiler </a:t>
            </a:r>
          </a:p>
          <a:p>
            <a:r>
              <a:rPr lang="en-GB" dirty="0"/>
              <a:t>Interpreter</a:t>
            </a:r>
          </a:p>
        </p:txBody>
      </p:sp>
    </p:spTree>
    <p:extLst>
      <p:ext uri="{BB962C8B-B14F-4D97-AF65-F5344CB8AC3E}">
        <p14:creationId xmlns:p14="http://schemas.microsoft.com/office/powerpoint/2010/main" val="1098147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DC1C5-3B92-44A6-83A2-DF3D6C72195A}"/>
              </a:ext>
            </a:extLst>
          </p:cNvPr>
          <p:cNvSpPr>
            <a:spLocks noGrp="1"/>
          </p:cNvSpPr>
          <p:nvPr>
            <p:ph type="title"/>
          </p:nvPr>
        </p:nvSpPr>
        <p:spPr/>
        <p:txBody>
          <a:bodyPr/>
          <a:lstStyle/>
          <a:p>
            <a:r>
              <a:rPr lang="en-GB" dirty="0"/>
              <a:t>Syntax and Semantics</a:t>
            </a:r>
          </a:p>
        </p:txBody>
      </p:sp>
      <p:sp>
        <p:nvSpPr>
          <p:cNvPr id="3" name="Content Placeholder 2">
            <a:extLst>
              <a:ext uri="{FF2B5EF4-FFF2-40B4-BE49-F238E27FC236}">
                <a16:creationId xmlns:a16="http://schemas.microsoft.com/office/drawing/2014/main" id="{EC5DD5C6-A678-4214-95E1-3CA178E98168}"/>
              </a:ext>
            </a:extLst>
          </p:cNvPr>
          <p:cNvSpPr>
            <a:spLocks noGrp="1"/>
          </p:cNvSpPr>
          <p:nvPr>
            <p:ph idx="1"/>
          </p:nvPr>
        </p:nvSpPr>
        <p:spPr/>
        <p:txBody>
          <a:bodyPr/>
          <a:lstStyle/>
          <a:p>
            <a:pPr algn="just"/>
            <a:r>
              <a:rPr lang="en-GB" i="0" dirty="0">
                <a:effectLst/>
                <a:latin typeface="arial" panose="020B0604020202020204" pitchFamily="34" charset="0"/>
              </a:rPr>
              <a:t>Syntax of a programming language is a collection of rules to specify the structure or form of code </a:t>
            </a:r>
          </a:p>
          <a:p>
            <a:pPr algn="just"/>
            <a:r>
              <a:rPr lang="en-GB" dirty="0">
                <a:latin typeface="arial" panose="020B0604020202020204" pitchFamily="34" charset="0"/>
              </a:rPr>
              <a:t>S</a:t>
            </a:r>
            <a:r>
              <a:rPr lang="en-GB" b="0" i="0" dirty="0">
                <a:effectLst/>
                <a:latin typeface="arial" panose="020B0604020202020204" pitchFamily="34" charset="0"/>
              </a:rPr>
              <a:t>emantics refers to the interpretation of the code or the associated meaning of the symbols, characters or any part of a program (</a:t>
            </a:r>
            <a:r>
              <a:rPr lang="de-DE" b="0" i="0" dirty="0">
                <a:effectLst/>
                <a:latin typeface="arial" panose="020B0604020202020204" pitchFamily="34" charset="0"/>
              </a:rPr>
              <a:t>ab+c, "ab"+"c", mult(5,4) )</a:t>
            </a:r>
            <a:endParaRPr lang="en-GB" b="0" i="0" dirty="0">
              <a:effectLst/>
              <a:latin typeface="arial" panose="020B0604020202020204" pitchFamily="34" charset="0"/>
            </a:endParaRPr>
          </a:p>
          <a:p>
            <a:pPr algn="just"/>
            <a:endParaRPr lang="en-GB" dirty="0"/>
          </a:p>
        </p:txBody>
      </p:sp>
    </p:spTree>
    <p:extLst>
      <p:ext uri="{BB962C8B-B14F-4D97-AF65-F5344CB8AC3E}">
        <p14:creationId xmlns:p14="http://schemas.microsoft.com/office/powerpoint/2010/main" val="2000663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B0413-BD46-4EC7-B8E2-D957D64CC370}"/>
              </a:ext>
            </a:extLst>
          </p:cNvPr>
          <p:cNvSpPr>
            <a:spLocks noGrp="1"/>
          </p:cNvSpPr>
          <p:nvPr>
            <p:ph type="title"/>
          </p:nvPr>
        </p:nvSpPr>
        <p:spPr/>
        <p:txBody>
          <a:bodyPr/>
          <a:lstStyle/>
          <a:p>
            <a:r>
              <a:rPr lang="en-GB" dirty="0"/>
              <a:t>Programming Error and its types</a:t>
            </a:r>
          </a:p>
        </p:txBody>
      </p:sp>
      <p:sp>
        <p:nvSpPr>
          <p:cNvPr id="3" name="Content Placeholder 2">
            <a:extLst>
              <a:ext uri="{FF2B5EF4-FFF2-40B4-BE49-F238E27FC236}">
                <a16:creationId xmlns:a16="http://schemas.microsoft.com/office/drawing/2014/main" id="{3B6CB662-21FB-482C-8084-B536E4E809A0}"/>
              </a:ext>
            </a:extLst>
          </p:cNvPr>
          <p:cNvSpPr>
            <a:spLocks noGrp="1"/>
          </p:cNvSpPr>
          <p:nvPr>
            <p:ph idx="1"/>
          </p:nvPr>
        </p:nvSpPr>
        <p:spPr/>
        <p:txBody>
          <a:bodyPr/>
          <a:lstStyle/>
          <a:p>
            <a:r>
              <a:rPr lang="en-GB" dirty="0"/>
              <a:t>Syntax Error</a:t>
            </a:r>
          </a:p>
          <a:p>
            <a:r>
              <a:rPr lang="en-GB" dirty="0"/>
              <a:t>Runtime Error</a:t>
            </a:r>
          </a:p>
          <a:p>
            <a:r>
              <a:rPr lang="en-GB" dirty="0"/>
              <a:t>Logical Error</a:t>
            </a:r>
          </a:p>
        </p:txBody>
      </p:sp>
    </p:spTree>
    <p:extLst>
      <p:ext uri="{BB962C8B-B14F-4D97-AF65-F5344CB8AC3E}">
        <p14:creationId xmlns:p14="http://schemas.microsoft.com/office/powerpoint/2010/main" val="35988497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F0C0-0BD7-4F50-B115-1FEDD04D6AFE}"/>
              </a:ext>
            </a:extLst>
          </p:cNvPr>
          <p:cNvSpPr>
            <a:spLocks noGrp="1"/>
          </p:cNvSpPr>
          <p:nvPr>
            <p:ph type="title"/>
          </p:nvPr>
        </p:nvSpPr>
        <p:spPr/>
        <p:txBody>
          <a:bodyPr/>
          <a:lstStyle/>
          <a:p>
            <a:r>
              <a:rPr lang="en-GB" dirty="0"/>
              <a:t>Syntax Error</a:t>
            </a:r>
          </a:p>
        </p:txBody>
      </p:sp>
      <p:sp>
        <p:nvSpPr>
          <p:cNvPr id="3" name="Content Placeholder 2">
            <a:extLst>
              <a:ext uri="{FF2B5EF4-FFF2-40B4-BE49-F238E27FC236}">
                <a16:creationId xmlns:a16="http://schemas.microsoft.com/office/drawing/2014/main" id="{F9AFDACF-DA18-4AD7-B7D1-975D5E14D152}"/>
              </a:ext>
            </a:extLst>
          </p:cNvPr>
          <p:cNvSpPr>
            <a:spLocks noGrp="1"/>
          </p:cNvSpPr>
          <p:nvPr>
            <p:ph idx="1"/>
          </p:nvPr>
        </p:nvSpPr>
        <p:spPr/>
        <p:txBody>
          <a:bodyPr/>
          <a:lstStyle/>
          <a:p>
            <a:pPr algn="just"/>
            <a:r>
              <a:rPr lang="en-GB" i="0" dirty="0">
                <a:effectLst/>
                <a:latin typeface="arial" panose="020B0604020202020204" pitchFamily="34" charset="0"/>
              </a:rPr>
              <a:t>Syntax errors are mistakes in using the language</a:t>
            </a:r>
          </a:p>
          <a:p>
            <a:pPr algn="just"/>
            <a:r>
              <a:rPr lang="en-GB" dirty="0">
                <a:latin typeface="arial" panose="020B0604020202020204" pitchFamily="34" charset="0"/>
              </a:rPr>
              <a:t>S</a:t>
            </a:r>
            <a:r>
              <a:rPr lang="en-GB" b="0" i="0" dirty="0">
                <a:effectLst/>
                <a:latin typeface="arial" panose="020B0604020202020204" pitchFamily="34" charset="0"/>
              </a:rPr>
              <a:t>yntax tells you how a sentence is worded and structured, which can easily be misconstrued</a:t>
            </a:r>
            <a:endParaRPr lang="en-GB" i="0" dirty="0">
              <a:effectLst/>
              <a:latin typeface="arial" panose="020B0604020202020204" pitchFamily="34" charset="0"/>
            </a:endParaRPr>
          </a:p>
          <a:p>
            <a:pPr algn="just"/>
            <a:r>
              <a:rPr lang="en-GB" dirty="0">
                <a:latin typeface="arial" panose="020B0604020202020204" pitchFamily="34" charset="0"/>
              </a:rPr>
              <a:t>S</a:t>
            </a:r>
            <a:r>
              <a:rPr lang="en-GB" i="0" dirty="0">
                <a:effectLst/>
                <a:latin typeface="arial" panose="020B0604020202020204" pitchFamily="34" charset="0"/>
              </a:rPr>
              <a:t>yntax errors are missing a comma or a quotation mark, or misspelling a word</a:t>
            </a:r>
          </a:p>
          <a:p>
            <a:pPr algn="just"/>
            <a:endParaRPr lang="en-GB" dirty="0"/>
          </a:p>
        </p:txBody>
      </p:sp>
    </p:spTree>
    <p:extLst>
      <p:ext uri="{BB962C8B-B14F-4D97-AF65-F5344CB8AC3E}">
        <p14:creationId xmlns:p14="http://schemas.microsoft.com/office/powerpoint/2010/main" val="2009507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D5ADD-2A53-4D05-B1BD-C4B0AD4A7679}"/>
              </a:ext>
            </a:extLst>
          </p:cNvPr>
          <p:cNvSpPr>
            <a:spLocks noGrp="1"/>
          </p:cNvSpPr>
          <p:nvPr>
            <p:ph type="title"/>
          </p:nvPr>
        </p:nvSpPr>
        <p:spPr/>
        <p:txBody>
          <a:bodyPr/>
          <a:lstStyle/>
          <a:p>
            <a:r>
              <a:rPr lang="en-GB" dirty="0"/>
              <a:t>Run time Error</a:t>
            </a:r>
          </a:p>
        </p:txBody>
      </p:sp>
      <p:sp>
        <p:nvSpPr>
          <p:cNvPr id="3" name="Content Placeholder 2">
            <a:extLst>
              <a:ext uri="{FF2B5EF4-FFF2-40B4-BE49-F238E27FC236}">
                <a16:creationId xmlns:a16="http://schemas.microsoft.com/office/drawing/2014/main" id="{DAC80981-B0AA-447E-AB42-4C3F1CCF620F}"/>
              </a:ext>
            </a:extLst>
          </p:cNvPr>
          <p:cNvSpPr>
            <a:spLocks noGrp="1"/>
          </p:cNvSpPr>
          <p:nvPr>
            <p:ph idx="1"/>
          </p:nvPr>
        </p:nvSpPr>
        <p:spPr/>
        <p:txBody>
          <a:bodyPr/>
          <a:lstStyle/>
          <a:p>
            <a:pPr algn="just"/>
            <a:r>
              <a:rPr lang="en-GB" i="0" dirty="0">
                <a:effectLst/>
                <a:latin typeface="arial" panose="020B0604020202020204" pitchFamily="34" charset="0"/>
              </a:rPr>
              <a:t>A problem that is encountered when a program is being executed</a:t>
            </a:r>
          </a:p>
          <a:p>
            <a:pPr algn="just"/>
            <a:r>
              <a:rPr lang="en-GB" i="0" dirty="0">
                <a:effectLst/>
                <a:latin typeface="arial" panose="020B0604020202020204" pitchFamily="34" charset="0"/>
              </a:rPr>
              <a:t>Runtime errors can occur in software environments for many different reasons</a:t>
            </a:r>
          </a:p>
          <a:p>
            <a:pPr algn="just"/>
            <a:r>
              <a:rPr lang="en-GB" dirty="0">
                <a:latin typeface="arial" panose="020B0604020202020204" pitchFamily="34" charset="0"/>
              </a:rPr>
              <a:t>Examples </a:t>
            </a:r>
            <a:endParaRPr lang="en-GB" i="0" dirty="0">
              <a:effectLst/>
              <a:latin typeface="arial" panose="020B0604020202020204" pitchFamily="34" charset="0"/>
            </a:endParaRPr>
          </a:p>
          <a:p>
            <a:pPr lvl="1" algn="just"/>
            <a:r>
              <a:rPr lang="en-GB" b="0" i="0" dirty="0">
                <a:effectLst/>
                <a:latin typeface="arial" panose="020B0604020202020204" pitchFamily="34" charset="0"/>
              </a:rPr>
              <a:t>IO errors</a:t>
            </a:r>
          </a:p>
          <a:p>
            <a:pPr lvl="1" algn="just"/>
            <a:r>
              <a:rPr lang="en-GB" b="0" i="0" dirty="0">
                <a:effectLst/>
                <a:latin typeface="arial" panose="020B0604020202020204" pitchFamily="34" charset="0"/>
              </a:rPr>
              <a:t>Division by zero errors</a:t>
            </a:r>
          </a:p>
          <a:p>
            <a:pPr lvl="1" algn="just"/>
            <a:r>
              <a:rPr lang="en-GB" dirty="0">
                <a:latin typeface="arial" panose="020B0604020202020204" pitchFamily="34" charset="0"/>
              </a:rPr>
              <a:t>File not created</a:t>
            </a:r>
          </a:p>
          <a:p>
            <a:pPr lvl="1" algn="just"/>
            <a:r>
              <a:rPr lang="en-GB" dirty="0">
                <a:latin typeface="arial" panose="020B0604020202020204" pitchFamily="34" charset="0"/>
              </a:rPr>
              <a:t>Memory Space allocation</a:t>
            </a:r>
            <a:endParaRPr lang="en-GB" dirty="0"/>
          </a:p>
        </p:txBody>
      </p:sp>
    </p:spTree>
    <p:extLst>
      <p:ext uri="{BB962C8B-B14F-4D97-AF65-F5344CB8AC3E}">
        <p14:creationId xmlns:p14="http://schemas.microsoft.com/office/powerpoint/2010/main" val="907956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28CEE-B13D-4640-8C8C-6D4482B12EA6}"/>
              </a:ext>
            </a:extLst>
          </p:cNvPr>
          <p:cNvSpPr>
            <a:spLocks noGrp="1"/>
          </p:cNvSpPr>
          <p:nvPr>
            <p:ph type="title"/>
          </p:nvPr>
        </p:nvSpPr>
        <p:spPr/>
        <p:txBody>
          <a:bodyPr/>
          <a:lstStyle/>
          <a:p>
            <a:r>
              <a:rPr lang="en-GB" dirty="0"/>
              <a:t>Logical Error</a:t>
            </a:r>
          </a:p>
        </p:txBody>
      </p:sp>
      <p:sp>
        <p:nvSpPr>
          <p:cNvPr id="3" name="Content Placeholder 2">
            <a:extLst>
              <a:ext uri="{FF2B5EF4-FFF2-40B4-BE49-F238E27FC236}">
                <a16:creationId xmlns:a16="http://schemas.microsoft.com/office/drawing/2014/main" id="{902C4A54-97FE-449C-80DD-C18B806AD11D}"/>
              </a:ext>
            </a:extLst>
          </p:cNvPr>
          <p:cNvSpPr>
            <a:spLocks noGrp="1"/>
          </p:cNvSpPr>
          <p:nvPr>
            <p:ph idx="1"/>
          </p:nvPr>
        </p:nvSpPr>
        <p:spPr/>
        <p:txBody>
          <a:bodyPr/>
          <a:lstStyle/>
          <a:p>
            <a:pPr algn="just"/>
            <a:r>
              <a:rPr lang="en-GB" i="0" dirty="0">
                <a:effectLst/>
                <a:latin typeface="arial" panose="020B0604020202020204" pitchFamily="34" charset="0"/>
              </a:rPr>
              <a:t>Logic errors occur when there is a fault in the logic or structure of the problem</a:t>
            </a:r>
          </a:p>
          <a:p>
            <a:pPr algn="just"/>
            <a:r>
              <a:rPr lang="en-GB" i="0" dirty="0">
                <a:effectLst/>
                <a:latin typeface="arial" panose="020B0604020202020204" pitchFamily="34" charset="0"/>
              </a:rPr>
              <a:t> Logic errors do not usually cause a program to crash</a:t>
            </a:r>
            <a:r>
              <a:rPr lang="en-GB" dirty="0">
                <a:latin typeface="arial" panose="020B0604020202020204" pitchFamily="34" charset="0"/>
              </a:rPr>
              <a:t> but </a:t>
            </a:r>
            <a:r>
              <a:rPr lang="en-GB" i="0" dirty="0">
                <a:effectLst/>
                <a:latin typeface="arial" panose="020B0604020202020204" pitchFamily="34" charset="0"/>
              </a:rPr>
              <a:t>produce unexpected results.</a:t>
            </a:r>
            <a:endParaRPr lang="en-GB" dirty="0"/>
          </a:p>
        </p:txBody>
      </p:sp>
    </p:spTree>
    <p:extLst>
      <p:ext uri="{BB962C8B-B14F-4D97-AF65-F5344CB8AC3E}">
        <p14:creationId xmlns:p14="http://schemas.microsoft.com/office/powerpoint/2010/main" val="2484254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220A1-748E-4DDA-B969-6494CB019FD7}"/>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F85DB029-0425-4A6F-8E5B-516534FB5347}"/>
              </a:ext>
            </a:extLst>
          </p:cNvPr>
          <p:cNvSpPr>
            <a:spLocks noGrp="1"/>
          </p:cNvSpPr>
          <p:nvPr>
            <p:ph idx="1"/>
          </p:nvPr>
        </p:nvSpPr>
        <p:spPr/>
        <p:txBody>
          <a:bodyPr/>
          <a:lstStyle/>
          <a:p>
            <a:pPr algn="just"/>
            <a:r>
              <a:rPr lang="en-GB" i="0" dirty="0">
                <a:effectLst/>
                <a:latin typeface="arial" panose="020B0604020202020204" pitchFamily="34" charset="0"/>
              </a:rPr>
              <a:t>Programming logic is a set of principles that delineates how elements should be arranged so a computer can perform specific tasks</a:t>
            </a:r>
          </a:p>
          <a:p>
            <a:pPr algn="just"/>
            <a:r>
              <a:rPr lang="en-GB" b="0" i="0" dirty="0">
                <a:effectLst/>
                <a:latin typeface="arial" panose="020B0604020202020204" pitchFamily="34" charset="0"/>
              </a:rPr>
              <a:t>Practice writing a lot of code</a:t>
            </a:r>
          </a:p>
          <a:p>
            <a:pPr algn="just"/>
            <a:r>
              <a:rPr lang="en-GB" b="0" i="0" dirty="0">
                <a:effectLst/>
                <a:latin typeface="arial" panose="020B0604020202020204" pitchFamily="34" charset="0"/>
              </a:rPr>
              <a:t>Check solutions by other people</a:t>
            </a:r>
          </a:p>
          <a:p>
            <a:pPr algn="just"/>
            <a:r>
              <a:rPr lang="en-GB" b="0" i="0" dirty="0">
                <a:effectLst/>
                <a:latin typeface="arial" panose="020B0604020202020204" pitchFamily="34" charset="0"/>
              </a:rPr>
              <a:t>Use a pen and paper to work out solutions</a:t>
            </a:r>
          </a:p>
          <a:p>
            <a:pPr algn="just"/>
            <a:r>
              <a:rPr lang="en-GB" b="0" i="0" dirty="0">
                <a:effectLst/>
                <a:latin typeface="arial" panose="020B0604020202020204" pitchFamily="34" charset="0"/>
              </a:rPr>
              <a:t>Keep learning new things</a:t>
            </a:r>
          </a:p>
          <a:p>
            <a:pPr algn="just"/>
            <a:r>
              <a:rPr lang="en-GB" b="0" i="0" dirty="0">
                <a:effectLst/>
                <a:latin typeface="arial" panose="020B0604020202020204" pitchFamily="34" charset="0"/>
              </a:rPr>
              <a:t>Be consistent</a:t>
            </a:r>
          </a:p>
          <a:p>
            <a:pPr algn="just"/>
            <a:r>
              <a:rPr lang="en-GB" b="0" i="0" dirty="0">
                <a:effectLst/>
                <a:latin typeface="arial" panose="020B0604020202020204" pitchFamily="34" charset="0"/>
              </a:rPr>
              <a:t>Face problems head-on</a:t>
            </a:r>
          </a:p>
          <a:p>
            <a:pPr algn="just"/>
            <a:r>
              <a:rPr lang="en-GB" b="0" i="0" dirty="0">
                <a:effectLst/>
                <a:latin typeface="arial" panose="020B0604020202020204" pitchFamily="34" charset="0"/>
              </a:rPr>
              <a:t>Don't lose motivation</a:t>
            </a:r>
          </a:p>
          <a:p>
            <a:pPr marL="0" indent="0" algn="just">
              <a:buNone/>
            </a:pPr>
            <a:endParaRPr lang="en-GB" dirty="0"/>
          </a:p>
        </p:txBody>
      </p:sp>
    </p:spTree>
    <p:extLst>
      <p:ext uri="{BB962C8B-B14F-4D97-AF65-F5344CB8AC3E}">
        <p14:creationId xmlns:p14="http://schemas.microsoft.com/office/powerpoint/2010/main" val="2342459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19839-89C6-474B-A9BC-E88022E9767A}"/>
              </a:ext>
            </a:extLst>
          </p:cNvPr>
          <p:cNvSpPr>
            <a:spLocks noGrp="1"/>
          </p:cNvSpPr>
          <p:nvPr>
            <p:ph type="title"/>
          </p:nvPr>
        </p:nvSpPr>
        <p:spPr/>
        <p:txBody>
          <a:bodyPr/>
          <a:lstStyle/>
          <a:p>
            <a:r>
              <a:rPr lang="en-GB" dirty="0"/>
              <a:t>Control Structure</a:t>
            </a:r>
          </a:p>
        </p:txBody>
      </p:sp>
      <p:sp>
        <p:nvSpPr>
          <p:cNvPr id="3" name="Content Placeholder 2">
            <a:extLst>
              <a:ext uri="{FF2B5EF4-FFF2-40B4-BE49-F238E27FC236}">
                <a16:creationId xmlns:a16="http://schemas.microsoft.com/office/drawing/2014/main" id="{BA95E449-E486-444B-9320-1B459D54FBE7}"/>
              </a:ext>
            </a:extLst>
          </p:cNvPr>
          <p:cNvSpPr>
            <a:spLocks noGrp="1"/>
          </p:cNvSpPr>
          <p:nvPr>
            <p:ph idx="1"/>
          </p:nvPr>
        </p:nvSpPr>
        <p:spPr/>
        <p:txBody>
          <a:bodyPr/>
          <a:lstStyle/>
          <a:p>
            <a:r>
              <a:rPr lang="en-GB" dirty="0"/>
              <a:t>Sequence</a:t>
            </a:r>
          </a:p>
          <a:p>
            <a:r>
              <a:rPr lang="en-GB" dirty="0"/>
              <a:t>Selection</a:t>
            </a:r>
          </a:p>
          <a:p>
            <a:r>
              <a:rPr lang="en-GB" dirty="0"/>
              <a:t>Iteration</a:t>
            </a:r>
          </a:p>
        </p:txBody>
      </p:sp>
    </p:spTree>
    <p:extLst>
      <p:ext uri="{BB962C8B-B14F-4D97-AF65-F5344CB8AC3E}">
        <p14:creationId xmlns:p14="http://schemas.microsoft.com/office/powerpoint/2010/main" val="2845477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93CFD-D6BD-4463-BCC7-507B10DBCCC0}"/>
              </a:ext>
            </a:extLst>
          </p:cNvPr>
          <p:cNvSpPr>
            <a:spLocks noGrp="1"/>
          </p:cNvSpPr>
          <p:nvPr>
            <p:ph type="title"/>
          </p:nvPr>
        </p:nvSpPr>
        <p:spPr/>
        <p:txBody>
          <a:bodyPr/>
          <a:lstStyle/>
          <a:p>
            <a:r>
              <a:rPr lang="en-GB" dirty="0"/>
              <a:t>Program Design tools</a:t>
            </a:r>
          </a:p>
        </p:txBody>
      </p:sp>
      <p:sp>
        <p:nvSpPr>
          <p:cNvPr id="3" name="Content Placeholder 2">
            <a:extLst>
              <a:ext uri="{FF2B5EF4-FFF2-40B4-BE49-F238E27FC236}">
                <a16:creationId xmlns:a16="http://schemas.microsoft.com/office/drawing/2014/main" id="{20500C56-FF68-4A46-A97C-A4081163E972}"/>
              </a:ext>
            </a:extLst>
          </p:cNvPr>
          <p:cNvSpPr>
            <a:spLocks noGrp="1"/>
          </p:cNvSpPr>
          <p:nvPr>
            <p:ph idx="1"/>
          </p:nvPr>
        </p:nvSpPr>
        <p:spPr/>
        <p:txBody>
          <a:bodyPr/>
          <a:lstStyle/>
          <a:p>
            <a:pPr algn="just"/>
            <a:r>
              <a:rPr lang="en-GB" i="0" dirty="0">
                <a:effectLst/>
                <a:latin typeface="arial" panose="020B0604020202020204" pitchFamily="34" charset="0"/>
              </a:rPr>
              <a:t>Program Design tools are the tools used to develop a program</a:t>
            </a:r>
          </a:p>
          <a:p>
            <a:pPr algn="just"/>
            <a:r>
              <a:rPr lang="en-GB" b="0" i="0" dirty="0">
                <a:effectLst/>
                <a:latin typeface="arial" panose="020B0604020202020204" pitchFamily="34" charset="0"/>
              </a:rPr>
              <a:t>Popular tools and technique used to represent the programs are </a:t>
            </a:r>
            <a:r>
              <a:rPr lang="en-GB" b="1" i="0" dirty="0">
                <a:effectLst/>
                <a:latin typeface="arial" panose="020B0604020202020204" pitchFamily="34" charset="0"/>
              </a:rPr>
              <a:t>Algorithm, Flowchart, and Pseudocode</a:t>
            </a:r>
            <a:endParaRPr lang="en-GB" dirty="0"/>
          </a:p>
        </p:txBody>
      </p:sp>
    </p:spTree>
    <p:extLst>
      <p:ext uri="{BB962C8B-B14F-4D97-AF65-F5344CB8AC3E}">
        <p14:creationId xmlns:p14="http://schemas.microsoft.com/office/powerpoint/2010/main" val="9543231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A3073-9008-41F5-8F49-CF88D4827BC7}"/>
              </a:ext>
            </a:extLst>
          </p:cNvPr>
          <p:cNvSpPr>
            <a:spLocks noGrp="1"/>
          </p:cNvSpPr>
          <p:nvPr>
            <p:ph type="title"/>
          </p:nvPr>
        </p:nvSpPr>
        <p:spPr/>
        <p:txBody>
          <a:bodyPr/>
          <a:lstStyle/>
          <a:p>
            <a:r>
              <a:rPr lang="en-GB" dirty="0"/>
              <a:t>Algorithm</a:t>
            </a:r>
          </a:p>
        </p:txBody>
      </p:sp>
      <p:sp>
        <p:nvSpPr>
          <p:cNvPr id="3" name="Content Placeholder 2">
            <a:extLst>
              <a:ext uri="{FF2B5EF4-FFF2-40B4-BE49-F238E27FC236}">
                <a16:creationId xmlns:a16="http://schemas.microsoft.com/office/drawing/2014/main" id="{DE289F13-83D3-4209-992A-5B9476BD8C1A}"/>
              </a:ext>
            </a:extLst>
          </p:cNvPr>
          <p:cNvSpPr>
            <a:spLocks noGrp="1"/>
          </p:cNvSpPr>
          <p:nvPr>
            <p:ph idx="1"/>
          </p:nvPr>
        </p:nvSpPr>
        <p:spPr>
          <a:xfrm>
            <a:off x="646112" y="2052918"/>
            <a:ext cx="10611502" cy="4195481"/>
          </a:xfrm>
        </p:spPr>
        <p:txBody>
          <a:bodyPr/>
          <a:lstStyle/>
          <a:p>
            <a:pPr algn="just"/>
            <a:r>
              <a:rPr lang="en-GB" b="1" i="0" dirty="0">
                <a:effectLst/>
                <a:latin typeface="arial" panose="020B0604020202020204" pitchFamily="34" charset="0"/>
              </a:rPr>
              <a:t>An algorithm is simply a set of steps used to complete a specific task.</a:t>
            </a:r>
          </a:p>
          <a:p>
            <a:pPr algn="just"/>
            <a:r>
              <a:rPr lang="en-GB" b="1" dirty="0">
                <a:latin typeface="arial" panose="020B0604020202020204" pitchFamily="34" charset="0"/>
              </a:rPr>
              <a:t>A</a:t>
            </a:r>
            <a:r>
              <a:rPr lang="en-GB" b="1" i="0" dirty="0">
                <a:effectLst/>
                <a:latin typeface="arial" panose="020B0604020202020204" pitchFamily="34" charset="0"/>
              </a:rPr>
              <a:t>lgorithm is a procedure or formula used for solving a problem</a:t>
            </a:r>
          </a:p>
          <a:p>
            <a:pPr algn="just"/>
            <a:r>
              <a:rPr lang="en-GB" b="1" i="0" dirty="0">
                <a:effectLst/>
                <a:latin typeface="arial" panose="020B0604020202020204" pitchFamily="34" charset="0"/>
              </a:rPr>
              <a:t>It is based on conducting a sequence of specified actions in which these actions describe how to do something, and your computer will do it exactly that way every time</a:t>
            </a:r>
          </a:p>
          <a:p>
            <a:pPr algn="just"/>
            <a:r>
              <a:rPr lang="en-GB" b="0" i="0" dirty="0">
                <a:effectLst/>
                <a:latin typeface="arial" panose="020B0604020202020204" pitchFamily="34" charset="0"/>
              </a:rPr>
              <a:t>They're the building blocks for programming, and they allow things like computers, smartphones, and websites to function and make decision</a:t>
            </a:r>
            <a:endParaRPr lang="en-GB" b="1" dirty="0">
              <a:latin typeface="arial" panose="020B0604020202020204" pitchFamily="34" charset="0"/>
            </a:endParaRPr>
          </a:p>
        </p:txBody>
      </p:sp>
      <p:pic>
        <p:nvPicPr>
          <p:cNvPr id="5" name="Picture 4">
            <a:extLst>
              <a:ext uri="{FF2B5EF4-FFF2-40B4-BE49-F238E27FC236}">
                <a16:creationId xmlns:a16="http://schemas.microsoft.com/office/drawing/2014/main" id="{C9AAD86E-3C46-4EFB-BEDC-05583CA8B3D5}"/>
              </a:ext>
            </a:extLst>
          </p:cNvPr>
          <p:cNvPicPr>
            <a:picLocks noChangeAspect="1"/>
          </p:cNvPicPr>
          <p:nvPr/>
        </p:nvPicPr>
        <p:blipFill>
          <a:blip r:embed="rId2"/>
          <a:stretch>
            <a:fillRect/>
          </a:stretch>
        </p:blipFill>
        <p:spPr>
          <a:xfrm>
            <a:off x="646111" y="4676930"/>
            <a:ext cx="5057775" cy="2001187"/>
          </a:xfrm>
          <a:prstGeom prst="rect">
            <a:avLst/>
          </a:prstGeom>
        </p:spPr>
      </p:pic>
    </p:spTree>
    <p:extLst>
      <p:ext uri="{BB962C8B-B14F-4D97-AF65-F5344CB8AC3E}">
        <p14:creationId xmlns:p14="http://schemas.microsoft.com/office/powerpoint/2010/main" val="42394668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D2091-ADB4-4B28-8E67-6D5025EA098B}"/>
              </a:ext>
            </a:extLst>
          </p:cNvPr>
          <p:cNvSpPr>
            <a:spLocks noGrp="1"/>
          </p:cNvSpPr>
          <p:nvPr>
            <p:ph type="title"/>
          </p:nvPr>
        </p:nvSpPr>
        <p:spPr/>
        <p:txBody>
          <a:bodyPr/>
          <a:lstStyle/>
          <a:p>
            <a:r>
              <a:rPr lang="en-GB" dirty="0"/>
              <a:t>Properties of Algorithm</a:t>
            </a:r>
          </a:p>
        </p:txBody>
      </p:sp>
      <p:sp>
        <p:nvSpPr>
          <p:cNvPr id="3" name="Content Placeholder 2">
            <a:extLst>
              <a:ext uri="{FF2B5EF4-FFF2-40B4-BE49-F238E27FC236}">
                <a16:creationId xmlns:a16="http://schemas.microsoft.com/office/drawing/2014/main" id="{A12F233C-F228-4F2D-8F0A-D3E2B113CBC3}"/>
              </a:ext>
            </a:extLst>
          </p:cNvPr>
          <p:cNvSpPr>
            <a:spLocks noGrp="1"/>
          </p:cNvSpPr>
          <p:nvPr>
            <p:ph idx="1"/>
          </p:nvPr>
        </p:nvSpPr>
        <p:spPr>
          <a:xfrm>
            <a:off x="1103312" y="2052918"/>
            <a:ext cx="10903809" cy="4195481"/>
          </a:xfrm>
        </p:spPr>
        <p:txBody>
          <a:bodyPr/>
          <a:lstStyle/>
          <a:p>
            <a:pPr algn="just"/>
            <a:r>
              <a:rPr lang="en-GB" b="1" dirty="0"/>
              <a:t>Input/Output</a:t>
            </a:r>
          </a:p>
          <a:p>
            <a:pPr algn="just"/>
            <a:r>
              <a:rPr lang="en-GB" b="1" dirty="0"/>
              <a:t>Definiteness </a:t>
            </a:r>
            <a:r>
              <a:rPr lang="en-GB" dirty="0"/>
              <a:t>(Each step in algorithm need to be simple clear and unambiguous)</a:t>
            </a:r>
          </a:p>
          <a:p>
            <a:pPr algn="just"/>
            <a:r>
              <a:rPr lang="en-GB" b="1" dirty="0"/>
              <a:t>Finiteness</a:t>
            </a:r>
            <a:r>
              <a:rPr lang="en-GB" dirty="0"/>
              <a:t> (It need to be finished in finite steps)</a:t>
            </a:r>
          </a:p>
          <a:p>
            <a:pPr algn="just"/>
            <a:r>
              <a:rPr lang="en-GB" b="1" dirty="0"/>
              <a:t>Correctness</a:t>
            </a:r>
            <a:r>
              <a:rPr lang="en-GB" dirty="0"/>
              <a:t> (Output need to be correct as each set of inputs)</a:t>
            </a:r>
          </a:p>
          <a:p>
            <a:pPr algn="just"/>
            <a:r>
              <a:rPr lang="en-GB" b="1" dirty="0"/>
              <a:t>Effectiveness</a:t>
            </a:r>
            <a:r>
              <a:rPr lang="en-GB" dirty="0"/>
              <a:t> (Need to be complete in finite time)</a:t>
            </a:r>
          </a:p>
        </p:txBody>
      </p:sp>
    </p:spTree>
    <p:extLst>
      <p:ext uri="{BB962C8B-B14F-4D97-AF65-F5344CB8AC3E}">
        <p14:creationId xmlns:p14="http://schemas.microsoft.com/office/powerpoint/2010/main" val="14562032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54240-21DE-4909-AE60-9878D66B276A}"/>
              </a:ext>
            </a:extLst>
          </p:cNvPr>
          <p:cNvSpPr>
            <a:spLocks noGrp="1"/>
          </p:cNvSpPr>
          <p:nvPr>
            <p:ph type="title"/>
          </p:nvPr>
        </p:nvSpPr>
        <p:spPr/>
        <p:txBody>
          <a:bodyPr/>
          <a:lstStyle/>
          <a:p>
            <a:r>
              <a:rPr lang="en-GB" dirty="0"/>
              <a:t>Flow Chart</a:t>
            </a:r>
          </a:p>
        </p:txBody>
      </p:sp>
      <p:sp>
        <p:nvSpPr>
          <p:cNvPr id="3" name="Content Placeholder 2">
            <a:extLst>
              <a:ext uri="{FF2B5EF4-FFF2-40B4-BE49-F238E27FC236}">
                <a16:creationId xmlns:a16="http://schemas.microsoft.com/office/drawing/2014/main" id="{3F71CF14-253E-4A30-B1FB-861FE7607DDC}"/>
              </a:ext>
            </a:extLst>
          </p:cNvPr>
          <p:cNvSpPr>
            <a:spLocks noGrp="1"/>
          </p:cNvSpPr>
          <p:nvPr>
            <p:ph idx="1"/>
          </p:nvPr>
        </p:nvSpPr>
        <p:spPr>
          <a:xfrm>
            <a:off x="413764" y="1624471"/>
            <a:ext cx="6106957" cy="4195481"/>
          </a:xfrm>
        </p:spPr>
        <p:txBody>
          <a:bodyPr/>
          <a:lstStyle/>
          <a:p>
            <a:pPr algn="just"/>
            <a:r>
              <a:rPr lang="en-GB" i="0" dirty="0">
                <a:effectLst/>
                <a:latin typeface="arial" panose="020B0604020202020204" pitchFamily="34" charset="0"/>
              </a:rPr>
              <a:t>A flowchart is a picture of the separate steps of a process in sequential order</a:t>
            </a:r>
          </a:p>
          <a:p>
            <a:pPr algn="just"/>
            <a:r>
              <a:rPr lang="en-GB" i="0" dirty="0">
                <a:effectLst/>
                <a:latin typeface="arial" panose="020B0604020202020204" pitchFamily="34" charset="0"/>
              </a:rPr>
              <a:t>It is a generic tool that can be adapted for a wide variety of purposes, and can be used to describe various processes, such as a manufacturing process, an administrative or service process, or a project plan</a:t>
            </a:r>
          </a:p>
          <a:p>
            <a:pPr algn="just"/>
            <a:r>
              <a:rPr lang="en-GB" i="0" dirty="0">
                <a:effectLst/>
                <a:latin typeface="arial" panose="020B0604020202020204" pitchFamily="34" charset="0"/>
              </a:rPr>
              <a:t>Flowcharts use special shapes to represent different types of actions or steps in a process</a:t>
            </a:r>
          </a:p>
          <a:p>
            <a:pPr algn="just"/>
            <a:endParaRPr lang="en-GB" dirty="0"/>
          </a:p>
        </p:txBody>
      </p:sp>
      <p:pic>
        <p:nvPicPr>
          <p:cNvPr id="1026" name="Picture 2" descr="Basic flowchart symbols">
            <a:extLst>
              <a:ext uri="{FF2B5EF4-FFF2-40B4-BE49-F238E27FC236}">
                <a16:creationId xmlns:a16="http://schemas.microsoft.com/office/drawing/2014/main" id="{A01360C5-BC10-4CB0-B05F-4D7BFD35D6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15593" y="290066"/>
            <a:ext cx="5291527" cy="611521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9737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007E0-7C88-4818-8C04-0DDB2F43584E}"/>
              </a:ext>
            </a:extLst>
          </p:cNvPr>
          <p:cNvSpPr>
            <a:spLocks noGrp="1"/>
          </p:cNvSpPr>
          <p:nvPr>
            <p:ph type="title"/>
          </p:nvPr>
        </p:nvSpPr>
        <p:spPr/>
        <p:txBody>
          <a:bodyPr/>
          <a:lstStyle/>
          <a:p>
            <a:r>
              <a:rPr lang="en-GB" dirty="0"/>
              <a:t>Programmer use flowchart for:</a:t>
            </a:r>
          </a:p>
        </p:txBody>
      </p:sp>
      <p:sp>
        <p:nvSpPr>
          <p:cNvPr id="3" name="Content Placeholder 2">
            <a:extLst>
              <a:ext uri="{FF2B5EF4-FFF2-40B4-BE49-F238E27FC236}">
                <a16:creationId xmlns:a16="http://schemas.microsoft.com/office/drawing/2014/main" id="{5EBC71EE-6EC0-4EDB-8D2F-8A4C2944BAEC}"/>
              </a:ext>
            </a:extLst>
          </p:cNvPr>
          <p:cNvSpPr>
            <a:spLocks noGrp="1"/>
          </p:cNvSpPr>
          <p:nvPr>
            <p:ph idx="1"/>
          </p:nvPr>
        </p:nvSpPr>
        <p:spPr>
          <a:xfrm>
            <a:off x="779489" y="1558242"/>
            <a:ext cx="7060367" cy="4195481"/>
          </a:xfrm>
        </p:spPr>
        <p:txBody>
          <a:bodyPr>
            <a:normAutofit lnSpcReduction="10000"/>
          </a:bodyPr>
          <a:lstStyle/>
          <a:p>
            <a:pPr algn="just"/>
            <a:r>
              <a:rPr lang="en-GB" dirty="0">
                <a:latin typeface="Times New Roman" panose="02020603050405020304" pitchFamily="18" charset="0"/>
                <a:cs typeface="Times New Roman" panose="02020603050405020304" pitchFamily="18" charset="0"/>
              </a:rPr>
              <a:t>System Flowchart</a:t>
            </a:r>
          </a:p>
          <a:p>
            <a:pPr lvl="1" algn="just"/>
            <a:r>
              <a:rPr lang="en-GB" i="0" dirty="0">
                <a:effectLst/>
                <a:latin typeface="Times New Roman" panose="02020603050405020304" pitchFamily="18" charset="0"/>
                <a:cs typeface="Times New Roman" panose="02020603050405020304" pitchFamily="18" charset="0"/>
              </a:rPr>
              <a:t>System flowcharts are a way of displaying how data flows in a system and how decisions are made to control event</a:t>
            </a:r>
          </a:p>
          <a:p>
            <a:pPr lvl="1" algn="just"/>
            <a:r>
              <a:rPr lang="en-GB" b="0" i="0" dirty="0">
                <a:effectLst/>
                <a:latin typeface="Times New Roman" panose="02020603050405020304" pitchFamily="18" charset="0"/>
                <a:cs typeface="Times New Roman" panose="02020603050405020304" pitchFamily="18" charset="0"/>
              </a:rPr>
              <a:t>They are connected together to show what happens to data and where it goes</a:t>
            </a:r>
            <a:endParaRPr lang="en-GB" dirty="0">
              <a:latin typeface="Times New Roman" panose="02020603050405020304" pitchFamily="18" charset="0"/>
              <a:cs typeface="Times New Roman" panose="02020603050405020304" pitchFamily="18" charset="0"/>
            </a:endParaRPr>
          </a:p>
          <a:p>
            <a:pPr algn="just"/>
            <a:r>
              <a:rPr lang="en-GB" dirty="0">
                <a:latin typeface="Times New Roman" panose="02020603050405020304" pitchFamily="18" charset="0"/>
                <a:cs typeface="Times New Roman" panose="02020603050405020304" pitchFamily="18" charset="0"/>
              </a:rPr>
              <a:t>Program Flowchart</a:t>
            </a:r>
          </a:p>
          <a:p>
            <a:pPr lvl="1" algn="just"/>
            <a:r>
              <a:rPr lang="en-GB" b="0" i="0" dirty="0">
                <a:effectLst/>
                <a:latin typeface="Times New Roman" panose="02020603050405020304" pitchFamily="18" charset="0"/>
                <a:cs typeface="Times New Roman" panose="02020603050405020304" pitchFamily="18" charset="0"/>
              </a:rPr>
              <a:t>They are connected together to show what happens to data and where it goes.</a:t>
            </a:r>
          </a:p>
          <a:p>
            <a:pPr lvl="1" algn="just"/>
            <a:r>
              <a:rPr lang="en-GB" b="0" i="0" dirty="0">
                <a:effectLst/>
                <a:latin typeface="Times New Roman" panose="02020603050405020304" pitchFamily="18" charset="0"/>
                <a:cs typeface="Times New Roman" panose="02020603050405020304" pitchFamily="18" charset="0"/>
              </a:rPr>
              <a:t>It allows the user to explain the process quickly as they collaborate with others</a:t>
            </a:r>
            <a:endParaRPr lang="en-GB" dirty="0">
              <a:latin typeface="Times New Roman" panose="02020603050405020304" pitchFamily="18" charset="0"/>
              <a:cs typeface="Times New Roman" panose="02020603050405020304" pitchFamily="18" charset="0"/>
            </a:endParaRPr>
          </a:p>
          <a:p>
            <a:pPr lvl="1" algn="just"/>
            <a:r>
              <a:rPr lang="en-GB" b="0" i="0" dirty="0">
                <a:effectLst/>
                <a:latin typeface="Times New Roman" panose="02020603050405020304" pitchFamily="18" charset="0"/>
                <a:cs typeface="Times New Roman" panose="02020603050405020304" pitchFamily="18" charset="0"/>
              </a:rPr>
              <a:t>hey give commands like start, process, decision, and end, and these symbols are the crucial part of the programming flowcharts</a:t>
            </a:r>
            <a:endParaRPr lang="en-GB" dirty="0">
              <a:latin typeface="Times New Roman" panose="02020603050405020304" pitchFamily="18" charset="0"/>
              <a:cs typeface="Times New Roman" panose="02020603050405020304" pitchFamily="18" charset="0"/>
            </a:endParaRPr>
          </a:p>
          <a:p>
            <a:pPr algn="just"/>
            <a:endParaRPr lang="en-GB"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D8285863-3C57-49C5-A8AE-FA6129C33924}"/>
              </a:ext>
            </a:extLst>
          </p:cNvPr>
          <p:cNvPicPr>
            <a:picLocks noChangeAspect="1"/>
          </p:cNvPicPr>
          <p:nvPr/>
        </p:nvPicPr>
        <p:blipFill>
          <a:blip r:embed="rId2"/>
          <a:stretch>
            <a:fillRect/>
          </a:stretch>
        </p:blipFill>
        <p:spPr>
          <a:xfrm>
            <a:off x="8802661" y="1496048"/>
            <a:ext cx="3009588" cy="4257675"/>
          </a:xfrm>
          <a:prstGeom prst="rect">
            <a:avLst/>
          </a:prstGeom>
        </p:spPr>
      </p:pic>
    </p:spTree>
    <p:extLst>
      <p:ext uri="{BB962C8B-B14F-4D97-AF65-F5344CB8AC3E}">
        <p14:creationId xmlns:p14="http://schemas.microsoft.com/office/powerpoint/2010/main" val="13782516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95B6A-34F9-4415-A914-68585F5C4EA5}"/>
              </a:ext>
            </a:extLst>
          </p:cNvPr>
          <p:cNvSpPr>
            <a:spLocks noGrp="1"/>
          </p:cNvSpPr>
          <p:nvPr>
            <p:ph type="title"/>
          </p:nvPr>
        </p:nvSpPr>
        <p:spPr/>
        <p:txBody>
          <a:bodyPr/>
          <a:lstStyle/>
          <a:p>
            <a:r>
              <a:rPr lang="en-GB" dirty="0"/>
              <a:t>Use of Flowchart</a:t>
            </a:r>
          </a:p>
        </p:txBody>
      </p:sp>
      <p:sp>
        <p:nvSpPr>
          <p:cNvPr id="3" name="Content Placeholder 2">
            <a:extLst>
              <a:ext uri="{FF2B5EF4-FFF2-40B4-BE49-F238E27FC236}">
                <a16:creationId xmlns:a16="http://schemas.microsoft.com/office/drawing/2014/main" id="{C287B526-F3DA-4511-B836-631BB8752438}"/>
              </a:ext>
            </a:extLst>
          </p:cNvPr>
          <p:cNvSpPr>
            <a:spLocks noGrp="1"/>
          </p:cNvSpPr>
          <p:nvPr>
            <p:ph idx="1"/>
          </p:nvPr>
        </p:nvSpPr>
        <p:spPr/>
        <p:txBody>
          <a:bodyPr/>
          <a:lstStyle/>
          <a:p>
            <a:r>
              <a:rPr lang="en-GB" dirty="0">
                <a:latin typeface="Times New Roman" panose="02020603050405020304" pitchFamily="18" charset="0"/>
                <a:cs typeface="Times New Roman" panose="02020603050405020304" pitchFamily="18" charset="0"/>
              </a:rPr>
              <a:t>Analytical Tools</a:t>
            </a:r>
          </a:p>
          <a:p>
            <a:r>
              <a:rPr lang="en-GB" b="0" i="0" dirty="0">
                <a:effectLst/>
                <a:latin typeface="Times New Roman" panose="02020603050405020304" pitchFamily="18" charset="0"/>
                <a:cs typeface="Times New Roman" panose="02020603050405020304" pitchFamily="18" charset="0"/>
              </a:rPr>
              <a:t>Troubleshooting Guides</a:t>
            </a:r>
          </a:p>
          <a:p>
            <a:r>
              <a:rPr lang="en-GB" b="0" i="0" dirty="0">
                <a:effectLst/>
                <a:latin typeface="Times New Roman" panose="02020603050405020304" pitchFamily="18" charset="0"/>
                <a:cs typeface="Times New Roman" panose="02020603050405020304" pitchFamily="18" charset="0"/>
              </a:rPr>
              <a:t>Process Documentation</a:t>
            </a:r>
          </a:p>
          <a:p>
            <a:r>
              <a:rPr lang="en-GB" b="0" i="0" dirty="0">
                <a:effectLst/>
                <a:latin typeface="Times New Roman" panose="02020603050405020304" pitchFamily="18" charset="0"/>
                <a:cs typeface="Times New Roman" panose="02020603050405020304" pitchFamily="18" charset="0"/>
              </a:rPr>
              <a:t>Instant Communication</a:t>
            </a:r>
            <a:endParaRPr lang="en-GB" dirty="0">
              <a:latin typeface="Times New Roman" panose="02020603050405020304" pitchFamily="18" charset="0"/>
              <a:cs typeface="Times New Roman" panose="02020603050405020304" pitchFamily="18" charset="0"/>
            </a:endParaRPr>
          </a:p>
          <a:p>
            <a:r>
              <a:rPr lang="en-GB" b="0" i="0" dirty="0">
                <a:effectLst/>
                <a:latin typeface="Times New Roman" panose="02020603050405020304" pitchFamily="18" charset="0"/>
                <a:cs typeface="Times New Roman" panose="02020603050405020304" pitchFamily="18" charset="0"/>
              </a:rPr>
              <a:t>Problem-Solving</a:t>
            </a:r>
          </a:p>
          <a:p>
            <a:r>
              <a:rPr lang="en-GB" b="0" i="0" dirty="0">
                <a:effectLst/>
                <a:latin typeface="Times New Roman" panose="02020603050405020304" pitchFamily="18" charset="0"/>
                <a:cs typeface="Times New Roman" panose="02020603050405020304" pitchFamily="18" charset="0"/>
              </a:rPr>
              <a:t>Effective Analysis</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32547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8AC9D-28BA-4B96-9C9C-61C5E2905671}"/>
              </a:ext>
            </a:extLst>
          </p:cNvPr>
          <p:cNvSpPr>
            <a:spLocks noGrp="1"/>
          </p:cNvSpPr>
          <p:nvPr>
            <p:ph type="title"/>
          </p:nvPr>
        </p:nvSpPr>
        <p:spPr/>
        <p:txBody>
          <a:bodyPr/>
          <a:lstStyle/>
          <a:p>
            <a:r>
              <a:rPr lang="en-GB" dirty="0"/>
              <a:t>Rules to make flowchart</a:t>
            </a:r>
          </a:p>
        </p:txBody>
      </p:sp>
      <p:sp>
        <p:nvSpPr>
          <p:cNvPr id="3" name="Content Placeholder 2">
            <a:extLst>
              <a:ext uri="{FF2B5EF4-FFF2-40B4-BE49-F238E27FC236}">
                <a16:creationId xmlns:a16="http://schemas.microsoft.com/office/drawing/2014/main" id="{0E7DB03D-BF87-4C34-B472-F86FE188078F}"/>
              </a:ext>
            </a:extLst>
          </p:cNvPr>
          <p:cNvSpPr>
            <a:spLocks noGrp="1"/>
          </p:cNvSpPr>
          <p:nvPr>
            <p:ph idx="1"/>
          </p:nvPr>
        </p:nvSpPr>
        <p:spPr/>
        <p:txBody>
          <a:bodyPr/>
          <a:lstStyle/>
          <a:p>
            <a:pPr algn="l">
              <a:buFont typeface="Arial" panose="020B0604020202020204" pitchFamily="34" charset="0"/>
              <a:buChar char="•"/>
            </a:pPr>
            <a:r>
              <a:rPr lang="en-GB" b="0" i="0" dirty="0">
                <a:effectLst/>
                <a:latin typeface="proxima-nova"/>
              </a:rPr>
              <a:t>Always format your flow from left to right or top to bottom.</a:t>
            </a:r>
          </a:p>
          <a:p>
            <a:pPr algn="l">
              <a:buFont typeface="Arial" panose="020B0604020202020204" pitchFamily="34" charset="0"/>
              <a:buChar char="•"/>
            </a:pPr>
            <a:r>
              <a:rPr lang="en-GB" b="0" i="0" dirty="0">
                <a:effectLst/>
                <a:latin typeface="proxima-nova"/>
              </a:rPr>
              <a:t>Run your return lines under your flowchart, making sure that they don’t overlap.</a:t>
            </a:r>
          </a:p>
          <a:p>
            <a:pPr algn="l">
              <a:buFont typeface="Arial" panose="020B0604020202020204" pitchFamily="34" charset="0"/>
              <a:buChar char="•"/>
            </a:pPr>
            <a:r>
              <a:rPr lang="en-GB" b="0" i="0" dirty="0">
                <a:effectLst/>
                <a:latin typeface="proxima-nova"/>
              </a:rPr>
              <a:t>Maintain consistent spacing between symbols.</a:t>
            </a:r>
          </a:p>
          <a:p>
            <a:pPr algn="l">
              <a:buFont typeface="Arial" panose="020B0604020202020204" pitchFamily="34" charset="0"/>
              <a:buChar char="•"/>
            </a:pPr>
            <a:r>
              <a:rPr lang="en-GB" b="0" i="0" dirty="0">
                <a:effectLst/>
                <a:latin typeface="proxima-nova"/>
              </a:rPr>
              <a:t>Use the correct symbol for each step</a:t>
            </a:r>
          </a:p>
          <a:p>
            <a:endParaRPr lang="en-GB" dirty="0"/>
          </a:p>
        </p:txBody>
      </p:sp>
    </p:spTree>
    <p:extLst>
      <p:ext uri="{BB962C8B-B14F-4D97-AF65-F5344CB8AC3E}">
        <p14:creationId xmlns:p14="http://schemas.microsoft.com/office/powerpoint/2010/main" val="2446670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E0DFC-86DB-4761-91F4-70A780627EC7}"/>
              </a:ext>
            </a:extLst>
          </p:cNvPr>
          <p:cNvSpPr>
            <a:spLocks noGrp="1"/>
          </p:cNvSpPr>
          <p:nvPr>
            <p:ph type="title"/>
          </p:nvPr>
        </p:nvSpPr>
        <p:spPr/>
        <p:txBody>
          <a:bodyPr/>
          <a:lstStyle/>
          <a:p>
            <a:r>
              <a:rPr lang="en-GB" dirty="0"/>
              <a:t>Advantage of Flowchart</a:t>
            </a:r>
          </a:p>
        </p:txBody>
      </p:sp>
      <p:sp>
        <p:nvSpPr>
          <p:cNvPr id="3" name="Content Placeholder 2">
            <a:extLst>
              <a:ext uri="{FF2B5EF4-FFF2-40B4-BE49-F238E27FC236}">
                <a16:creationId xmlns:a16="http://schemas.microsoft.com/office/drawing/2014/main" id="{BFDC320E-9853-42FD-A073-F519DBBCC72A}"/>
              </a:ext>
            </a:extLst>
          </p:cNvPr>
          <p:cNvSpPr>
            <a:spLocks noGrp="1"/>
          </p:cNvSpPr>
          <p:nvPr>
            <p:ph idx="1"/>
          </p:nvPr>
        </p:nvSpPr>
        <p:spPr>
          <a:xfrm>
            <a:off x="646110" y="1379096"/>
            <a:ext cx="11211109" cy="4869304"/>
          </a:xfrm>
        </p:spPr>
        <p:txBody>
          <a:bodyPr>
            <a:normAutofit fontScale="92500"/>
          </a:bodyPr>
          <a:lstStyle/>
          <a:p>
            <a:pPr algn="just"/>
            <a:r>
              <a:rPr lang="en-GB" sz="2400" b="0" i="0" dirty="0">
                <a:effectLst/>
                <a:latin typeface="Ubuntu"/>
              </a:rPr>
              <a:t>It is a convenient method of communication.</a:t>
            </a:r>
          </a:p>
          <a:p>
            <a:pPr algn="just"/>
            <a:r>
              <a:rPr lang="en-GB" sz="2400" b="0" i="0" dirty="0">
                <a:effectLst/>
                <a:latin typeface="Ubuntu"/>
              </a:rPr>
              <a:t>It indicates very clearly just what is being done, where a program has logical complexities.</a:t>
            </a:r>
          </a:p>
          <a:p>
            <a:pPr algn="just"/>
            <a:r>
              <a:rPr lang="en-GB" sz="2400" b="0" i="0" dirty="0">
                <a:effectLst/>
                <a:latin typeface="Ubuntu"/>
              </a:rPr>
              <a:t>A key to correct programming.</a:t>
            </a:r>
          </a:p>
          <a:p>
            <a:pPr algn="just"/>
            <a:r>
              <a:rPr lang="en-GB" sz="2400" b="0" i="0" dirty="0">
                <a:effectLst/>
                <a:latin typeface="Ubuntu"/>
              </a:rPr>
              <a:t>It is an important tool for planning and designing a new system.</a:t>
            </a:r>
          </a:p>
          <a:p>
            <a:pPr algn="just"/>
            <a:r>
              <a:rPr lang="en-GB" sz="2400" b="0" i="0" dirty="0">
                <a:effectLst/>
                <a:latin typeface="Ubuntu"/>
              </a:rPr>
              <a:t>It clearly indicates the role-played at each level.</a:t>
            </a:r>
          </a:p>
          <a:p>
            <a:pPr algn="just"/>
            <a:r>
              <a:rPr lang="en-GB" sz="2400" b="0" i="0" dirty="0">
                <a:effectLst/>
                <a:latin typeface="Ubuntu"/>
              </a:rPr>
              <a:t>It saves the inconveniences in future and serves the purpose of documentation for a system.</a:t>
            </a:r>
          </a:p>
          <a:p>
            <a:pPr algn="just"/>
            <a:r>
              <a:rPr lang="en-GB" sz="2400" b="0" i="0" dirty="0">
                <a:effectLst/>
                <a:latin typeface="Ubuntu"/>
              </a:rPr>
              <a:t>It provides an overview of the system and also demonstrates the relationship between various steps.</a:t>
            </a:r>
          </a:p>
          <a:p>
            <a:pPr algn="just"/>
            <a:r>
              <a:rPr lang="en-GB" sz="2400" b="0" i="0" dirty="0">
                <a:effectLst/>
                <a:latin typeface="Ubuntu"/>
              </a:rPr>
              <a:t>Facilitates troubleshooting.</a:t>
            </a:r>
          </a:p>
          <a:p>
            <a:pPr algn="just"/>
            <a:r>
              <a:rPr lang="en-GB" sz="2400" b="0" i="0" dirty="0">
                <a:effectLst/>
                <a:latin typeface="Ubuntu"/>
              </a:rPr>
              <a:t>It promotes logical accuracy.</a:t>
            </a:r>
          </a:p>
        </p:txBody>
      </p:sp>
    </p:spTree>
    <p:extLst>
      <p:ext uri="{BB962C8B-B14F-4D97-AF65-F5344CB8AC3E}">
        <p14:creationId xmlns:p14="http://schemas.microsoft.com/office/powerpoint/2010/main" val="4172430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F0F63-AE42-4A84-AB36-305DBBC4C8AE}"/>
              </a:ext>
            </a:extLst>
          </p:cNvPr>
          <p:cNvSpPr>
            <a:spLocks noGrp="1"/>
          </p:cNvSpPr>
          <p:nvPr>
            <p:ph type="title"/>
          </p:nvPr>
        </p:nvSpPr>
        <p:spPr/>
        <p:txBody>
          <a:bodyPr/>
          <a:lstStyle/>
          <a:p>
            <a:r>
              <a:rPr lang="en-GB" dirty="0"/>
              <a:t>Disadvantage of Flowchart</a:t>
            </a:r>
          </a:p>
        </p:txBody>
      </p:sp>
      <p:sp>
        <p:nvSpPr>
          <p:cNvPr id="3" name="Content Placeholder 2">
            <a:extLst>
              <a:ext uri="{FF2B5EF4-FFF2-40B4-BE49-F238E27FC236}">
                <a16:creationId xmlns:a16="http://schemas.microsoft.com/office/drawing/2014/main" id="{842B1FFE-AA6A-44CE-B415-4255B363C4E7}"/>
              </a:ext>
            </a:extLst>
          </p:cNvPr>
          <p:cNvSpPr>
            <a:spLocks noGrp="1"/>
          </p:cNvSpPr>
          <p:nvPr>
            <p:ph idx="1"/>
          </p:nvPr>
        </p:nvSpPr>
        <p:spPr>
          <a:xfrm>
            <a:off x="149902" y="1334126"/>
            <a:ext cx="11452485" cy="4914274"/>
          </a:xfrm>
        </p:spPr>
        <p:txBody>
          <a:bodyPr>
            <a:normAutofit fontScale="92500" lnSpcReduction="10000"/>
          </a:bodyPr>
          <a:lstStyle/>
          <a:p>
            <a:pPr algn="just"/>
            <a:r>
              <a:rPr lang="en-GB" sz="2800" b="0" i="0" dirty="0">
                <a:effectLst/>
                <a:latin typeface="Ubuntu"/>
              </a:rPr>
              <a:t>The flowchart is a waste of time and slows down the process of software development.</a:t>
            </a:r>
          </a:p>
          <a:p>
            <a:pPr algn="just"/>
            <a:r>
              <a:rPr lang="en-GB" sz="2800" b="0" i="0" dirty="0">
                <a:effectLst/>
                <a:latin typeface="Ubuntu"/>
              </a:rPr>
              <a:t>The flowchart is quite costly to produce and difficult to use and manage.</a:t>
            </a:r>
          </a:p>
          <a:p>
            <a:pPr algn="just"/>
            <a:r>
              <a:rPr lang="en-GB" sz="2800" b="0" i="0" dirty="0">
                <a:effectLst/>
                <a:latin typeface="Ubuntu"/>
              </a:rPr>
              <a:t>Flowcharts are not meant for man to computer communication.</a:t>
            </a:r>
          </a:p>
          <a:p>
            <a:pPr algn="just"/>
            <a:r>
              <a:rPr lang="en-GB" sz="2800" b="0" i="0" dirty="0">
                <a:effectLst/>
                <a:latin typeface="Ubuntu"/>
              </a:rPr>
              <a:t>Sometimes the Complex logic of the program logic is quite complicated to draw out on by using different defined shapes. In that case, flowchart becomes complex and clumsy. This will become a pain for the user, resulting in a waste of time and money trying to correct the problem</a:t>
            </a:r>
          </a:p>
          <a:p>
            <a:pPr algn="just"/>
            <a:r>
              <a:rPr lang="en-GB" sz="2800" b="0" i="0" dirty="0">
                <a:effectLst/>
                <a:latin typeface="Ubuntu"/>
              </a:rPr>
              <a:t>If you need to modify or alternate the process then it will be very hard to do in the flowchart. Because either you will have to erase the end of the flowchart or start.</a:t>
            </a:r>
          </a:p>
          <a:p>
            <a:pPr algn="just"/>
            <a:endParaRPr lang="en-GB" sz="2800" dirty="0"/>
          </a:p>
        </p:txBody>
      </p:sp>
    </p:spTree>
    <p:extLst>
      <p:ext uri="{BB962C8B-B14F-4D97-AF65-F5344CB8AC3E}">
        <p14:creationId xmlns:p14="http://schemas.microsoft.com/office/powerpoint/2010/main" val="2471471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29655-460C-4763-8B05-C4F79035601E}"/>
              </a:ext>
            </a:extLst>
          </p:cNvPr>
          <p:cNvSpPr>
            <a:spLocks noGrp="1"/>
          </p:cNvSpPr>
          <p:nvPr>
            <p:ph type="title"/>
          </p:nvPr>
        </p:nvSpPr>
        <p:spPr/>
        <p:txBody>
          <a:bodyPr/>
          <a:lstStyle/>
          <a:p>
            <a:r>
              <a:rPr lang="en-GB" dirty="0"/>
              <a:t>Programming Language</a:t>
            </a:r>
          </a:p>
        </p:txBody>
      </p:sp>
      <p:sp>
        <p:nvSpPr>
          <p:cNvPr id="3" name="Content Placeholder 2">
            <a:extLst>
              <a:ext uri="{FF2B5EF4-FFF2-40B4-BE49-F238E27FC236}">
                <a16:creationId xmlns:a16="http://schemas.microsoft.com/office/drawing/2014/main" id="{9651293C-FE11-47EA-9862-BF811F133F5B}"/>
              </a:ext>
            </a:extLst>
          </p:cNvPr>
          <p:cNvSpPr>
            <a:spLocks noGrp="1"/>
          </p:cNvSpPr>
          <p:nvPr>
            <p:ph idx="1"/>
          </p:nvPr>
        </p:nvSpPr>
        <p:spPr/>
        <p:txBody>
          <a:bodyPr/>
          <a:lstStyle/>
          <a:p>
            <a:pPr algn="just"/>
            <a:r>
              <a:rPr lang="en-GB" dirty="0">
                <a:latin typeface="arial" panose="020B0604020202020204" pitchFamily="34" charset="0"/>
              </a:rPr>
              <a:t>U</a:t>
            </a:r>
            <a:r>
              <a:rPr lang="en-GB" i="0" dirty="0">
                <a:effectLst/>
                <a:latin typeface="arial" panose="020B0604020202020204" pitchFamily="34" charset="0"/>
              </a:rPr>
              <a:t>sed to write instructions for the computer</a:t>
            </a:r>
          </a:p>
          <a:p>
            <a:pPr algn="just"/>
            <a:r>
              <a:rPr lang="en-GB" dirty="0">
                <a:latin typeface="arial" panose="020B0604020202020204" pitchFamily="34" charset="0"/>
              </a:rPr>
              <a:t>Basically these all are communication process between programmer and machine</a:t>
            </a:r>
          </a:p>
          <a:p>
            <a:pPr algn="just"/>
            <a:r>
              <a:rPr lang="en-GB" dirty="0">
                <a:latin typeface="arial" panose="020B0604020202020204" pitchFamily="34" charset="0"/>
              </a:rPr>
              <a:t>P</a:t>
            </a:r>
            <a:r>
              <a:rPr lang="en-GB" i="0" dirty="0">
                <a:effectLst/>
                <a:latin typeface="arial" panose="020B0604020202020204" pitchFamily="34" charset="0"/>
              </a:rPr>
              <a:t>rogrammer express data processing in a symbolic manner without regard to machine-specific details</a:t>
            </a:r>
          </a:p>
          <a:p>
            <a:pPr algn="just"/>
            <a:r>
              <a:rPr lang="en-GB" dirty="0">
                <a:latin typeface="arial" panose="020B0604020202020204" pitchFamily="34" charset="0"/>
              </a:rPr>
              <a:t>Types of Programming Language</a:t>
            </a:r>
          </a:p>
          <a:p>
            <a:pPr lvl="1" algn="just"/>
            <a:r>
              <a:rPr lang="en-GB" dirty="0">
                <a:latin typeface="arial" panose="020B0604020202020204" pitchFamily="34" charset="0"/>
              </a:rPr>
              <a:t>Low Level</a:t>
            </a:r>
          </a:p>
          <a:p>
            <a:pPr lvl="1" algn="just"/>
            <a:r>
              <a:rPr lang="en-GB" dirty="0">
                <a:latin typeface="arial" panose="020B0604020202020204" pitchFamily="34" charset="0"/>
              </a:rPr>
              <a:t>High Level</a:t>
            </a:r>
            <a:endParaRPr lang="en-GB" dirty="0"/>
          </a:p>
        </p:txBody>
      </p:sp>
    </p:spTree>
    <p:extLst>
      <p:ext uri="{BB962C8B-B14F-4D97-AF65-F5344CB8AC3E}">
        <p14:creationId xmlns:p14="http://schemas.microsoft.com/office/powerpoint/2010/main" val="25797173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8D3E1-AF07-4FC8-B24F-1F0C5DC70F87}"/>
              </a:ext>
            </a:extLst>
          </p:cNvPr>
          <p:cNvSpPr>
            <a:spLocks noGrp="1"/>
          </p:cNvSpPr>
          <p:nvPr>
            <p:ph type="title"/>
          </p:nvPr>
        </p:nvSpPr>
        <p:spPr/>
        <p:txBody>
          <a:bodyPr/>
          <a:lstStyle/>
          <a:p>
            <a:r>
              <a:rPr lang="en-GB" dirty="0"/>
              <a:t>Structure English (Pseudo Code)</a:t>
            </a:r>
          </a:p>
        </p:txBody>
      </p:sp>
      <p:sp>
        <p:nvSpPr>
          <p:cNvPr id="3" name="Content Placeholder 2">
            <a:extLst>
              <a:ext uri="{FF2B5EF4-FFF2-40B4-BE49-F238E27FC236}">
                <a16:creationId xmlns:a16="http://schemas.microsoft.com/office/drawing/2014/main" id="{C0043DC8-B21C-4903-BD16-E3CA54DF70BE}"/>
              </a:ext>
            </a:extLst>
          </p:cNvPr>
          <p:cNvSpPr>
            <a:spLocks noGrp="1"/>
          </p:cNvSpPr>
          <p:nvPr>
            <p:ph idx="1"/>
          </p:nvPr>
        </p:nvSpPr>
        <p:spPr>
          <a:xfrm>
            <a:off x="1103312" y="2052918"/>
            <a:ext cx="10574026" cy="4195481"/>
          </a:xfrm>
        </p:spPr>
        <p:txBody>
          <a:bodyPr>
            <a:normAutofit/>
          </a:bodyPr>
          <a:lstStyle/>
          <a:p>
            <a:pPr algn="just">
              <a:buFont typeface="+mj-lt"/>
              <a:buAutoNum type="arabicPeriod"/>
            </a:pPr>
            <a:r>
              <a:rPr lang="en-GB" sz="2400" i="0" dirty="0">
                <a:effectLst/>
                <a:latin typeface="arial" panose="020B0604020202020204" pitchFamily="34" charset="0"/>
              </a:rPr>
              <a:t>Pseudocode is an artificial and informal language that helps programmers develop algorithms</a:t>
            </a:r>
          </a:p>
          <a:p>
            <a:pPr algn="just">
              <a:buFont typeface="+mj-lt"/>
              <a:buAutoNum type="arabicPeriod"/>
            </a:pPr>
            <a:r>
              <a:rPr lang="en-GB" sz="2400" i="0" dirty="0">
                <a:effectLst/>
                <a:latin typeface="arial" panose="020B0604020202020204" pitchFamily="34" charset="0"/>
              </a:rPr>
              <a:t>Pseudocode is a "text-based" detail (algorithmic) design tool</a:t>
            </a:r>
            <a:endParaRPr lang="en-GB" sz="2400" dirty="0">
              <a:latin typeface="arial" panose="020B0604020202020204" pitchFamily="34" charset="0"/>
            </a:endParaRPr>
          </a:p>
          <a:p>
            <a:pPr algn="just">
              <a:buFont typeface="+mj-lt"/>
              <a:buAutoNum type="arabicPeriod"/>
            </a:pPr>
            <a:r>
              <a:rPr lang="en-GB" sz="2400" i="0" dirty="0">
                <a:effectLst/>
                <a:latin typeface="arial" panose="020B0604020202020204" pitchFamily="34" charset="0"/>
              </a:rPr>
              <a:t>An informal way of programming description that does not require any strict programming language syntax or underlying technology considerations</a:t>
            </a:r>
          </a:p>
          <a:p>
            <a:pPr algn="just">
              <a:buFont typeface="+mj-lt"/>
              <a:buAutoNum type="arabicPeriod"/>
            </a:pPr>
            <a:r>
              <a:rPr lang="en-GB" sz="2400" i="0" dirty="0">
                <a:effectLst/>
                <a:latin typeface="arial" panose="020B0604020202020204" pitchFamily="34" charset="0"/>
              </a:rPr>
              <a:t>Pseudocode is not an actual programming language. So it cannot be compiled into an executable program</a:t>
            </a:r>
            <a:endParaRPr lang="en-GB" sz="2400" dirty="0"/>
          </a:p>
        </p:txBody>
      </p:sp>
    </p:spTree>
    <p:extLst>
      <p:ext uri="{BB962C8B-B14F-4D97-AF65-F5344CB8AC3E}">
        <p14:creationId xmlns:p14="http://schemas.microsoft.com/office/powerpoint/2010/main" val="37823186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06DAB-C179-42E2-87EC-A5F0961AC712}"/>
              </a:ext>
            </a:extLst>
          </p:cNvPr>
          <p:cNvSpPr>
            <a:spLocks noGrp="1"/>
          </p:cNvSpPr>
          <p:nvPr>
            <p:ph type="title"/>
          </p:nvPr>
        </p:nvSpPr>
        <p:spPr/>
        <p:txBody>
          <a:bodyPr/>
          <a:lstStyle/>
          <a:p>
            <a:r>
              <a:rPr lang="en-GB" dirty="0"/>
              <a:t>Example of Pseudo Code</a:t>
            </a:r>
          </a:p>
        </p:txBody>
      </p:sp>
      <p:sp>
        <p:nvSpPr>
          <p:cNvPr id="6" name="Rectangle 1">
            <a:extLst>
              <a:ext uri="{FF2B5EF4-FFF2-40B4-BE49-F238E27FC236}">
                <a16:creationId xmlns:a16="http://schemas.microsoft.com/office/drawing/2014/main" id="{00571099-0D67-4D14-AC13-6D3AD73B94E0}"/>
              </a:ext>
            </a:extLst>
          </p:cNvPr>
          <p:cNvSpPr>
            <a:spLocks noGrp="1" noChangeArrowheads="1"/>
          </p:cNvSpPr>
          <p:nvPr>
            <p:ph idx="1"/>
          </p:nvPr>
        </p:nvSpPr>
        <p:spPr bwMode="auto">
          <a:xfrm>
            <a:off x="6607611" y="1853248"/>
            <a:ext cx="6886446" cy="1443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8887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accent1"/>
                </a:solidFill>
                <a:effectLst/>
                <a:latin typeface="Times New Roman" panose="02020603050405020304" pitchFamily="18" charset="0"/>
                <a:cs typeface="Times New Roman" panose="02020603050405020304" pitchFamily="18" charset="0"/>
              </a:rPr>
              <a:t>if “value of </a:t>
            </a:r>
            <a:r>
              <a:rPr kumimoji="0" lang="en-US" altLang="en-US" sz="2200" b="0" i="0" u="none" strike="noStrike" cap="none" normalizeH="0" baseline="0" dirty="0" err="1">
                <a:ln>
                  <a:noFill/>
                </a:ln>
                <a:solidFill>
                  <a:schemeClr val="accent1"/>
                </a:solidFill>
                <a:effectLst/>
                <a:latin typeface="Times New Roman" panose="02020603050405020304" pitchFamily="18" charset="0"/>
                <a:cs typeface="Times New Roman" panose="02020603050405020304" pitchFamily="18" charset="0"/>
              </a:rPr>
              <a:t>i</a:t>
            </a:r>
            <a:r>
              <a:rPr kumimoji="0" lang="en-US" altLang="en-US" sz="2200" b="0" i="0" u="none" strike="noStrike" cap="none" normalizeH="0" baseline="0" dirty="0">
                <a:ln>
                  <a:noFill/>
                </a:ln>
                <a:solidFill>
                  <a:schemeClr val="accent1"/>
                </a:solidFill>
                <a:effectLst/>
                <a:latin typeface="Times New Roman" panose="02020603050405020304" pitchFamily="18" charset="0"/>
                <a:cs typeface="Times New Roman" panose="02020603050405020304" pitchFamily="18" charset="0"/>
              </a:rPr>
              <a:t> is less than 10”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accent1"/>
                </a:solidFill>
                <a:effectLst/>
                <a:latin typeface="Times New Roman" panose="02020603050405020304" pitchFamily="18" charset="0"/>
                <a:cs typeface="Times New Roman" panose="02020603050405020304" pitchFamily="18" charset="0"/>
              </a:rPr>
              <a:t> print “Print </a:t>
            </a:r>
            <a:r>
              <a:rPr kumimoji="0" lang="en-US" altLang="en-US" sz="2200" b="0" i="0" u="none" strike="noStrike" cap="none" normalizeH="0" baseline="0" dirty="0" err="1">
                <a:ln>
                  <a:noFill/>
                </a:ln>
                <a:solidFill>
                  <a:schemeClr val="accent1"/>
                </a:solidFill>
                <a:effectLst/>
                <a:latin typeface="Times New Roman" panose="02020603050405020304" pitchFamily="18" charset="0"/>
                <a:cs typeface="Times New Roman" panose="02020603050405020304" pitchFamily="18" charset="0"/>
              </a:rPr>
              <a:t>i</a:t>
            </a:r>
            <a:r>
              <a:rPr kumimoji="0" lang="en-US" altLang="en-US" sz="2200" b="0" i="0" u="none" strike="noStrike" cap="none" normalizeH="0" baseline="0" dirty="0">
                <a:ln>
                  <a:noFill/>
                </a:ln>
                <a:solidFill>
                  <a:schemeClr val="accent1"/>
                </a:solidFill>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solidFill>
                  <a:schemeClr val="accent1"/>
                </a:solidFill>
                <a:latin typeface="Times New Roman" panose="02020603050405020304" pitchFamily="18" charset="0"/>
                <a:cs typeface="Times New Roman" panose="02020603050405020304" pitchFamily="18" charset="0"/>
              </a:rPr>
              <a:t>else</a:t>
            </a:r>
            <a:endParaRPr kumimoji="0" lang="en-US" altLang="en-US" sz="2200" b="0" i="0" u="none" strike="noStrike" cap="none" normalizeH="0" baseline="0" dirty="0">
              <a:ln>
                <a:noFill/>
              </a:ln>
              <a:solidFill>
                <a:schemeClr val="accent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accent1"/>
                </a:solidFill>
                <a:effectLst/>
                <a:latin typeface="Times New Roman" panose="02020603050405020304" pitchFamily="18" charset="0"/>
                <a:cs typeface="Times New Roman" panose="02020603050405020304" pitchFamily="18" charset="0"/>
              </a:rPr>
              <a:t>print “YOHOHOHO" </a:t>
            </a:r>
          </a:p>
        </p:txBody>
      </p:sp>
      <p:sp>
        <p:nvSpPr>
          <p:cNvPr id="7" name="Rectangle 1">
            <a:extLst>
              <a:ext uri="{FF2B5EF4-FFF2-40B4-BE49-F238E27FC236}">
                <a16:creationId xmlns:a16="http://schemas.microsoft.com/office/drawing/2014/main" id="{3547E6DB-EE27-418D-9C06-ABF20DED40D6}"/>
              </a:ext>
            </a:extLst>
          </p:cNvPr>
          <p:cNvSpPr txBox="1">
            <a:spLocks noChangeArrowheads="1"/>
          </p:cNvSpPr>
          <p:nvPr/>
        </p:nvSpPr>
        <p:spPr bwMode="auto">
          <a:xfrm>
            <a:off x="446051" y="1590939"/>
            <a:ext cx="6886446" cy="2121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88872" numCol="1" rtlCol="0" anchor="ctr" anchorCtr="0" compatLnSpc="1">
            <a:prstTxWarp prst="textNoShape">
              <a:avLst/>
            </a:prstTxWarp>
            <a:sp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defTabSz="914400" eaLnBrk="0" fontAlgn="base" hangingPunct="0">
              <a:spcBef>
                <a:spcPct val="0"/>
              </a:spcBef>
              <a:spcAft>
                <a:spcPct val="0"/>
              </a:spcAft>
              <a:buClrTx/>
              <a:buSzTx/>
              <a:buFontTx/>
              <a:buNone/>
            </a:pPr>
            <a:r>
              <a:rPr lang="en-US" altLang="en-US" sz="2200" dirty="0">
                <a:latin typeface="Times New Roman" panose="02020603050405020304" pitchFamily="18" charset="0"/>
                <a:cs typeface="Times New Roman" panose="02020603050405020304" pitchFamily="18" charset="0"/>
              </a:rPr>
              <a:t>if “Assignment is done”</a:t>
            </a:r>
          </a:p>
          <a:p>
            <a:pPr marL="0" indent="0" defTabSz="914400" eaLnBrk="0" fontAlgn="base" hangingPunct="0">
              <a:spcBef>
                <a:spcPct val="0"/>
              </a:spcBef>
              <a:spcAft>
                <a:spcPct val="0"/>
              </a:spcAft>
              <a:buClrTx/>
              <a:buSzTx/>
              <a:buFontTx/>
              <a:buNone/>
            </a:pPr>
            <a:r>
              <a:rPr lang="en-US" altLang="en-US" sz="2200" dirty="0">
                <a:latin typeface="Times New Roman" panose="02020603050405020304" pitchFamily="18" charset="0"/>
                <a:cs typeface="Times New Roman" panose="02020603050405020304" pitchFamily="18" charset="0"/>
              </a:rPr>
              <a:t> print “You will get good internal Marks" </a:t>
            </a:r>
          </a:p>
          <a:p>
            <a:pPr marL="0" indent="0" defTabSz="914400" eaLnBrk="0" fontAlgn="base" hangingPunct="0">
              <a:spcBef>
                <a:spcPct val="0"/>
              </a:spcBef>
              <a:spcAft>
                <a:spcPct val="0"/>
              </a:spcAft>
              <a:buClrTx/>
              <a:buSzTx/>
              <a:buFontTx/>
              <a:buNone/>
            </a:pPr>
            <a:r>
              <a:rPr lang="en-US" altLang="en-US" sz="2200" dirty="0">
                <a:latin typeface="Times New Roman" panose="02020603050405020304" pitchFamily="18" charset="0"/>
                <a:cs typeface="Times New Roman" panose="02020603050405020304" pitchFamily="18" charset="0"/>
              </a:rPr>
              <a:t>Else if “ You get good grades”</a:t>
            </a:r>
          </a:p>
          <a:p>
            <a:pPr marL="0" indent="0" defTabSz="914400" eaLnBrk="0" fontAlgn="base" hangingPunct="0">
              <a:spcBef>
                <a:spcPct val="0"/>
              </a:spcBef>
              <a:spcAft>
                <a:spcPct val="0"/>
              </a:spcAft>
              <a:buClrTx/>
              <a:buSzTx/>
              <a:buFontTx/>
              <a:buNone/>
            </a:pPr>
            <a:r>
              <a:rPr lang="en-US" altLang="en-US" sz="2200" dirty="0">
                <a:latin typeface="Times New Roman" panose="02020603050405020304" pitchFamily="18" charset="0"/>
                <a:cs typeface="Times New Roman" panose="02020603050405020304" pitchFamily="18" charset="0"/>
              </a:rPr>
              <a:t>Print “ It may consider but you get few grades”</a:t>
            </a:r>
          </a:p>
          <a:p>
            <a:pPr marL="0" indent="0" defTabSz="914400" eaLnBrk="0" fontAlgn="base" hangingPunct="0">
              <a:spcBef>
                <a:spcPct val="0"/>
              </a:spcBef>
              <a:spcAft>
                <a:spcPct val="0"/>
              </a:spcAft>
              <a:buClrTx/>
              <a:buSzTx/>
              <a:buFontTx/>
              <a:buNone/>
            </a:pPr>
            <a:r>
              <a:rPr lang="en-US" altLang="en-US" sz="2200" dirty="0">
                <a:latin typeface="Times New Roman" panose="02020603050405020304" pitchFamily="18" charset="0"/>
                <a:cs typeface="Times New Roman" panose="02020603050405020304" pitchFamily="18" charset="0"/>
              </a:rPr>
              <a:t>else</a:t>
            </a:r>
          </a:p>
          <a:p>
            <a:pPr marL="0" indent="0" defTabSz="914400" eaLnBrk="0" fontAlgn="base" hangingPunct="0">
              <a:spcBef>
                <a:spcPct val="0"/>
              </a:spcBef>
              <a:spcAft>
                <a:spcPct val="0"/>
              </a:spcAft>
              <a:buClrTx/>
              <a:buSzTx/>
              <a:buFontTx/>
              <a:buNone/>
            </a:pPr>
            <a:r>
              <a:rPr lang="en-US" altLang="en-US" sz="2200" dirty="0">
                <a:latin typeface="Times New Roman" panose="02020603050405020304" pitchFamily="18" charset="0"/>
                <a:cs typeface="Times New Roman" panose="02020603050405020304" pitchFamily="18" charset="0"/>
              </a:rPr>
              <a:t>print “M completely sorry I do no mercy" </a:t>
            </a:r>
          </a:p>
        </p:txBody>
      </p:sp>
    </p:spTree>
    <p:extLst>
      <p:ext uri="{BB962C8B-B14F-4D97-AF65-F5344CB8AC3E}">
        <p14:creationId xmlns:p14="http://schemas.microsoft.com/office/powerpoint/2010/main" val="41922872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31084-BA03-40BE-85D4-B9FF1BAB8451}"/>
              </a:ext>
            </a:extLst>
          </p:cNvPr>
          <p:cNvSpPr>
            <a:spLocks noGrp="1"/>
          </p:cNvSpPr>
          <p:nvPr>
            <p:ph type="title"/>
          </p:nvPr>
        </p:nvSpPr>
        <p:spPr/>
        <p:txBody>
          <a:bodyPr/>
          <a:lstStyle/>
          <a:p>
            <a:r>
              <a:rPr lang="en-GB" dirty="0"/>
              <a:t>Binary Code</a:t>
            </a:r>
          </a:p>
        </p:txBody>
      </p:sp>
      <p:sp>
        <p:nvSpPr>
          <p:cNvPr id="3" name="Content Placeholder 2">
            <a:extLst>
              <a:ext uri="{FF2B5EF4-FFF2-40B4-BE49-F238E27FC236}">
                <a16:creationId xmlns:a16="http://schemas.microsoft.com/office/drawing/2014/main" id="{D7E884E3-33AD-4AC1-A9EA-A5143BF49AD7}"/>
              </a:ext>
            </a:extLst>
          </p:cNvPr>
          <p:cNvSpPr>
            <a:spLocks noGrp="1"/>
          </p:cNvSpPr>
          <p:nvPr>
            <p:ph idx="1"/>
          </p:nvPr>
        </p:nvSpPr>
        <p:spPr/>
        <p:txBody>
          <a:bodyPr/>
          <a:lstStyle/>
          <a:p>
            <a:pPr algn="just"/>
            <a:r>
              <a:rPr lang="en-GB" dirty="0">
                <a:latin typeface="Arial" panose="020B0604020202020204" pitchFamily="34" charset="0"/>
              </a:rPr>
              <a:t>W</a:t>
            </a:r>
            <a:r>
              <a:rPr lang="en-GB" i="0" dirty="0">
                <a:effectLst/>
                <a:latin typeface="Arial" panose="020B0604020202020204" pitchFamily="34" charset="0"/>
              </a:rPr>
              <a:t>hen numbers, letters or words are represented by a specific group of symbols, it is said that the number, letter or word is being encoded</a:t>
            </a:r>
          </a:p>
          <a:p>
            <a:pPr algn="just"/>
            <a:r>
              <a:rPr lang="en-GB" dirty="0">
                <a:latin typeface="Arial" panose="020B0604020202020204" pitchFamily="34" charset="0"/>
              </a:rPr>
              <a:t>D</a:t>
            </a:r>
            <a:r>
              <a:rPr lang="en-GB" i="0" dirty="0">
                <a:effectLst/>
                <a:latin typeface="Arial" panose="020B0604020202020204" pitchFamily="34" charset="0"/>
              </a:rPr>
              <a:t>igital data is represented, stored and transmitted as group of binary bits</a:t>
            </a:r>
            <a:endParaRPr lang="en-GB" dirty="0">
              <a:latin typeface="Arial" panose="020B0604020202020204" pitchFamily="34" charset="0"/>
            </a:endParaRPr>
          </a:p>
          <a:p>
            <a:pPr algn="just"/>
            <a:r>
              <a:rPr lang="en-GB" i="0" dirty="0">
                <a:effectLst/>
                <a:latin typeface="Arial" panose="020B0604020202020204" pitchFamily="34" charset="0"/>
              </a:rPr>
              <a:t>This group is also called as binary code</a:t>
            </a:r>
          </a:p>
          <a:p>
            <a:pPr algn="just"/>
            <a:r>
              <a:rPr lang="en-GB" dirty="0">
                <a:latin typeface="Arial" panose="020B0604020202020204" pitchFamily="34" charset="0"/>
              </a:rPr>
              <a:t>Various ways to represent data in computer are</a:t>
            </a:r>
          </a:p>
          <a:p>
            <a:pPr lvl="1" algn="just"/>
            <a:r>
              <a:rPr lang="en-GB" dirty="0">
                <a:latin typeface="Arial" panose="020B0604020202020204" pitchFamily="34" charset="0"/>
              </a:rPr>
              <a:t>Absolute Binary</a:t>
            </a:r>
          </a:p>
          <a:p>
            <a:pPr lvl="1" algn="just"/>
            <a:r>
              <a:rPr lang="en-GB" dirty="0">
                <a:latin typeface="Arial" panose="020B0604020202020204" pitchFamily="34" charset="0"/>
              </a:rPr>
              <a:t>BCD( Binary Coded Decimals)</a:t>
            </a:r>
          </a:p>
          <a:p>
            <a:pPr lvl="1" algn="just"/>
            <a:r>
              <a:rPr lang="en-GB" dirty="0">
                <a:latin typeface="Arial" panose="020B0604020202020204" pitchFamily="34" charset="0"/>
              </a:rPr>
              <a:t>ASCII ( American Standard Code of Information Interchange)</a:t>
            </a:r>
          </a:p>
          <a:p>
            <a:pPr lvl="1" algn="just"/>
            <a:r>
              <a:rPr lang="en-GB" dirty="0">
                <a:latin typeface="Arial" panose="020B0604020202020204" pitchFamily="34" charset="0"/>
              </a:rPr>
              <a:t>EBCDIC</a:t>
            </a:r>
          </a:p>
          <a:p>
            <a:pPr lvl="1" algn="just"/>
            <a:r>
              <a:rPr lang="en-GB" dirty="0">
                <a:latin typeface="Arial" panose="020B0604020202020204" pitchFamily="34" charset="0"/>
              </a:rPr>
              <a:t>Unicode </a:t>
            </a:r>
            <a:endParaRPr lang="en-GB" dirty="0"/>
          </a:p>
        </p:txBody>
      </p:sp>
    </p:spTree>
    <p:extLst>
      <p:ext uri="{BB962C8B-B14F-4D97-AF65-F5344CB8AC3E}">
        <p14:creationId xmlns:p14="http://schemas.microsoft.com/office/powerpoint/2010/main" val="30875000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9309F-B13E-4A55-A20A-5B901ED9939A}"/>
              </a:ext>
            </a:extLst>
          </p:cNvPr>
          <p:cNvSpPr>
            <a:spLocks noGrp="1"/>
          </p:cNvSpPr>
          <p:nvPr>
            <p:ph type="title"/>
          </p:nvPr>
        </p:nvSpPr>
        <p:spPr/>
        <p:txBody>
          <a:bodyPr/>
          <a:lstStyle/>
          <a:p>
            <a:r>
              <a:rPr lang="en-GB" dirty="0"/>
              <a:t>Absolute Binary</a:t>
            </a:r>
          </a:p>
        </p:txBody>
      </p:sp>
      <p:sp>
        <p:nvSpPr>
          <p:cNvPr id="3" name="Content Placeholder 2">
            <a:extLst>
              <a:ext uri="{FF2B5EF4-FFF2-40B4-BE49-F238E27FC236}">
                <a16:creationId xmlns:a16="http://schemas.microsoft.com/office/drawing/2014/main" id="{3A2F1668-AFD2-4045-B788-2E18908324F3}"/>
              </a:ext>
            </a:extLst>
          </p:cNvPr>
          <p:cNvSpPr>
            <a:spLocks noGrp="1"/>
          </p:cNvSpPr>
          <p:nvPr>
            <p:ph idx="1"/>
          </p:nvPr>
        </p:nvSpPr>
        <p:spPr/>
        <p:txBody>
          <a:bodyPr/>
          <a:lstStyle/>
          <a:p>
            <a:r>
              <a:rPr lang="en-GB" dirty="0"/>
              <a:t>We represent number in absolute( exact) its binary form</a:t>
            </a:r>
          </a:p>
          <a:p>
            <a:r>
              <a:rPr lang="en-GB" dirty="0"/>
              <a:t>7 </a:t>
            </a:r>
            <a:r>
              <a:rPr lang="en-GB" dirty="0" err="1"/>
              <a:t>ie</a:t>
            </a:r>
            <a:r>
              <a:rPr lang="en-GB" dirty="0"/>
              <a:t> 111 or 31 11111</a:t>
            </a:r>
          </a:p>
          <a:p>
            <a:r>
              <a:rPr lang="en-GB" dirty="0"/>
              <a:t>We convert number in base 2</a:t>
            </a:r>
          </a:p>
        </p:txBody>
      </p:sp>
    </p:spTree>
    <p:extLst>
      <p:ext uri="{BB962C8B-B14F-4D97-AF65-F5344CB8AC3E}">
        <p14:creationId xmlns:p14="http://schemas.microsoft.com/office/powerpoint/2010/main" val="7547882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4B25C-9B02-4279-9B84-47B6198ACD13}"/>
              </a:ext>
            </a:extLst>
          </p:cNvPr>
          <p:cNvSpPr>
            <a:spLocks noGrp="1"/>
          </p:cNvSpPr>
          <p:nvPr>
            <p:ph type="title"/>
          </p:nvPr>
        </p:nvSpPr>
        <p:spPr/>
        <p:txBody>
          <a:bodyPr/>
          <a:lstStyle/>
          <a:p>
            <a:r>
              <a:rPr lang="en-GB" dirty="0"/>
              <a:t>BCD (Binary Coded Decimal)</a:t>
            </a:r>
          </a:p>
        </p:txBody>
      </p:sp>
      <p:sp>
        <p:nvSpPr>
          <p:cNvPr id="3" name="Content Placeholder 2">
            <a:extLst>
              <a:ext uri="{FF2B5EF4-FFF2-40B4-BE49-F238E27FC236}">
                <a16:creationId xmlns:a16="http://schemas.microsoft.com/office/drawing/2014/main" id="{230B8F41-0BF0-41B0-892A-D063C9AFABC3}"/>
              </a:ext>
            </a:extLst>
          </p:cNvPr>
          <p:cNvSpPr>
            <a:spLocks noGrp="1"/>
          </p:cNvSpPr>
          <p:nvPr>
            <p:ph idx="1"/>
          </p:nvPr>
        </p:nvSpPr>
        <p:spPr/>
        <p:txBody>
          <a:bodyPr/>
          <a:lstStyle/>
          <a:p>
            <a:pPr algn="just"/>
            <a:r>
              <a:rPr lang="en-GB" b="0" i="0" dirty="0">
                <a:effectLst/>
                <a:latin typeface="Arial" panose="020B0604020202020204" pitchFamily="34" charset="0"/>
              </a:rPr>
              <a:t>In this code each decimal digit is represented by a 4-bit binary number</a:t>
            </a:r>
          </a:p>
          <a:p>
            <a:pPr algn="just"/>
            <a:r>
              <a:rPr lang="en-GB" b="0" i="0" dirty="0">
                <a:effectLst/>
                <a:latin typeface="Arial" panose="020B0604020202020204" pitchFamily="34" charset="0"/>
              </a:rPr>
              <a:t>In the BCD, with four bits we can represent sixteen numbers (0000 to 1111)</a:t>
            </a:r>
            <a:endParaRPr lang="en-GB" dirty="0">
              <a:latin typeface="Arial" panose="020B0604020202020204" pitchFamily="34" charset="0"/>
            </a:endParaRPr>
          </a:p>
          <a:p>
            <a:pPr algn="just"/>
            <a:r>
              <a:rPr lang="en-GB" b="0" i="0" dirty="0">
                <a:effectLst/>
                <a:latin typeface="Arial" panose="020B0604020202020204" pitchFamily="34" charset="0"/>
              </a:rPr>
              <a:t>But in BCD code only first ten of these are used (0000 to 1001). The remaining six code combinations i.e. 1010 to 1111 are invalid in BCD</a:t>
            </a:r>
          </a:p>
          <a:p>
            <a:pPr algn="just"/>
            <a:endParaRPr lang="en-GB" dirty="0"/>
          </a:p>
        </p:txBody>
      </p:sp>
      <p:pic>
        <p:nvPicPr>
          <p:cNvPr id="3074" name="Picture 2" descr="BCD code">
            <a:extLst>
              <a:ext uri="{FF2B5EF4-FFF2-40B4-BE49-F238E27FC236}">
                <a16:creationId xmlns:a16="http://schemas.microsoft.com/office/drawing/2014/main" id="{AE4F3D60-30C9-4771-90F9-C20514653A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999" y="4272198"/>
            <a:ext cx="10645515" cy="21758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93369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46A73-34C7-4EA5-AC7E-78994C64BFAE}"/>
              </a:ext>
            </a:extLst>
          </p:cNvPr>
          <p:cNvSpPr>
            <a:spLocks noGrp="1"/>
          </p:cNvSpPr>
          <p:nvPr>
            <p:ph type="title"/>
          </p:nvPr>
        </p:nvSpPr>
        <p:spPr/>
        <p:txBody>
          <a:bodyPr/>
          <a:lstStyle/>
          <a:p>
            <a:r>
              <a:rPr lang="en-GB" dirty="0"/>
              <a:t>ASCII (American Standard Code for Information Interchange)</a:t>
            </a:r>
          </a:p>
        </p:txBody>
      </p:sp>
      <p:sp>
        <p:nvSpPr>
          <p:cNvPr id="3" name="Content Placeholder 2">
            <a:extLst>
              <a:ext uri="{FF2B5EF4-FFF2-40B4-BE49-F238E27FC236}">
                <a16:creationId xmlns:a16="http://schemas.microsoft.com/office/drawing/2014/main" id="{CA945145-0892-4E64-AFF0-8959E18E78AA}"/>
              </a:ext>
            </a:extLst>
          </p:cNvPr>
          <p:cNvSpPr>
            <a:spLocks noGrp="1"/>
          </p:cNvSpPr>
          <p:nvPr>
            <p:ph idx="1"/>
          </p:nvPr>
        </p:nvSpPr>
        <p:spPr>
          <a:xfrm>
            <a:off x="1104293" y="2179086"/>
            <a:ext cx="8946541" cy="4195481"/>
          </a:xfrm>
        </p:spPr>
        <p:txBody>
          <a:bodyPr/>
          <a:lstStyle/>
          <a:p>
            <a:pPr algn="just"/>
            <a:r>
              <a:rPr lang="en-GB" i="0" dirty="0">
                <a:effectLst/>
                <a:latin typeface="arial" panose="020B0604020202020204" pitchFamily="34" charset="0"/>
              </a:rPr>
              <a:t> Is a character encoding standard for electronic communication</a:t>
            </a:r>
          </a:p>
          <a:p>
            <a:pPr algn="just"/>
            <a:r>
              <a:rPr lang="en-GB" dirty="0">
                <a:latin typeface="arial" panose="020B0604020202020204" pitchFamily="34" charset="0"/>
              </a:rPr>
              <a:t>R</a:t>
            </a:r>
            <a:r>
              <a:rPr lang="en-GB" i="0" dirty="0">
                <a:effectLst/>
                <a:latin typeface="arial" panose="020B0604020202020204" pitchFamily="34" charset="0"/>
              </a:rPr>
              <a:t>epresent text in computers, telecommunications equipment, and other devices</a:t>
            </a:r>
          </a:p>
          <a:p>
            <a:pPr algn="just"/>
            <a:r>
              <a:rPr lang="en-GB" i="0" dirty="0">
                <a:effectLst/>
                <a:latin typeface="arial" panose="020B0604020202020204" pitchFamily="34" charset="0"/>
              </a:rPr>
              <a:t>There are 128 standard ASCII characters, numbered from 0 to 127 (0000000 TO 1111111)</a:t>
            </a:r>
          </a:p>
          <a:p>
            <a:pPr algn="just"/>
            <a:r>
              <a:rPr lang="en-GB" dirty="0">
                <a:latin typeface="arial" panose="020B0604020202020204" pitchFamily="34" charset="0"/>
              </a:rPr>
              <a:t>ASCII value use 7 bit to represent its value</a:t>
            </a:r>
          </a:p>
          <a:p>
            <a:pPr algn="just"/>
            <a:endParaRPr lang="en-GB" dirty="0"/>
          </a:p>
        </p:txBody>
      </p:sp>
    </p:spTree>
    <p:extLst>
      <p:ext uri="{BB962C8B-B14F-4D97-AF65-F5344CB8AC3E}">
        <p14:creationId xmlns:p14="http://schemas.microsoft.com/office/powerpoint/2010/main" val="19452724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F93B4-C11B-44AA-BBFB-E24DDAC57357}"/>
              </a:ext>
            </a:extLst>
          </p:cNvPr>
          <p:cNvSpPr>
            <a:spLocks noGrp="1"/>
          </p:cNvSpPr>
          <p:nvPr>
            <p:ph type="title"/>
          </p:nvPr>
        </p:nvSpPr>
        <p:spPr/>
        <p:txBody>
          <a:bodyPr/>
          <a:lstStyle/>
          <a:p>
            <a:r>
              <a:rPr lang="en-GB" dirty="0"/>
              <a:t>EBCDIC</a:t>
            </a:r>
          </a:p>
        </p:txBody>
      </p:sp>
      <p:sp>
        <p:nvSpPr>
          <p:cNvPr id="3" name="Content Placeholder 2">
            <a:extLst>
              <a:ext uri="{FF2B5EF4-FFF2-40B4-BE49-F238E27FC236}">
                <a16:creationId xmlns:a16="http://schemas.microsoft.com/office/drawing/2014/main" id="{0483FA27-9A2B-4298-A1C8-A870283BF894}"/>
              </a:ext>
            </a:extLst>
          </p:cNvPr>
          <p:cNvSpPr>
            <a:spLocks noGrp="1"/>
          </p:cNvSpPr>
          <p:nvPr>
            <p:ph idx="1"/>
          </p:nvPr>
        </p:nvSpPr>
        <p:spPr/>
        <p:txBody>
          <a:bodyPr/>
          <a:lstStyle/>
          <a:p>
            <a:pPr algn="just"/>
            <a:r>
              <a:rPr lang="en-GB" b="0" i="0" dirty="0">
                <a:effectLst/>
                <a:latin typeface="arial" panose="020B0604020202020204" pitchFamily="34" charset="0"/>
              </a:rPr>
              <a:t>Extended Binary Coded Decimal Interchange Code</a:t>
            </a:r>
          </a:p>
          <a:p>
            <a:pPr algn="just"/>
            <a:r>
              <a:rPr lang="en-GB" dirty="0">
                <a:latin typeface="arial" panose="020B0604020202020204" pitchFamily="34" charset="0"/>
              </a:rPr>
              <a:t>D</a:t>
            </a:r>
            <a:r>
              <a:rPr lang="en-GB" b="0" i="0" dirty="0">
                <a:effectLst/>
                <a:latin typeface="arial" panose="020B0604020202020204" pitchFamily="34" charset="0"/>
              </a:rPr>
              <a:t>ata-encoding system, developed by IBM and used mostly on its computers, that uses a unique </a:t>
            </a:r>
            <a:r>
              <a:rPr lang="en-GB" b="1" i="0" dirty="0">
                <a:effectLst/>
                <a:latin typeface="arial" panose="020B0604020202020204" pitchFamily="34" charset="0"/>
              </a:rPr>
              <a:t>eight-bit binary code</a:t>
            </a:r>
            <a:r>
              <a:rPr lang="en-GB" b="0" i="0" dirty="0">
                <a:effectLst/>
                <a:latin typeface="arial" panose="020B0604020202020204" pitchFamily="34" charset="0"/>
              </a:rPr>
              <a:t> for each number and alphabetic character as well as punctuation marks and accented letters and nonalphabetic characters</a:t>
            </a:r>
          </a:p>
          <a:p>
            <a:pPr algn="just"/>
            <a:r>
              <a:rPr lang="en-GB" b="0" i="0" dirty="0">
                <a:effectLst/>
                <a:latin typeface="arial" panose="020B0604020202020204" pitchFamily="34" charset="0"/>
              </a:rPr>
              <a:t>This code is used in text files of S/390 servers and OS/390 operating systems of IBM</a:t>
            </a:r>
            <a:endParaRPr lang="en-GB" dirty="0"/>
          </a:p>
        </p:txBody>
      </p:sp>
    </p:spTree>
    <p:extLst>
      <p:ext uri="{BB962C8B-B14F-4D97-AF65-F5344CB8AC3E}">
        <p14:creationId xmlns:p14="http://schemas.microsoft.com/office/powerpoint/2010/main" val="36990194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5AB0F-FF4C-4286-A15F-039AE8F41880}"/>
              </a:ext>
            </a:extLst>
          </p:cNvPr>
          <p:cNvSpPr>
            <a:spLocks noGrp="1"/>
          </p:cNvSpPr>
          <p:nvPr>
            <p:ph type="title"/>
          </p:nvPr>
        </p:nvSpPr>
        <p:spPr/>
        <p:txBody>
          <a:bodyPr/>
          <a:lstStyle/>
          <a:p>
            <a:r>
              <a:rPr lang="en-GB" dirty="0"/>
              <a:t>Unicode</a:t>
            </a:r>
          </a:p>
        </p:txBody>
      </p:sp>
      <p:sp>
        <p:nvSpPr>
          <p:cNvPr id="3" name="Content Placeholder 2">
            <a:extLst>
              <a:ext uri="{FF2B5EF4-FFF2-40B4-BE49-F238E27FC236}">
                <a16:creationId xmlns:a16="http://schemas.microsoft.com/office/drawing/2014/main" id="{52B92F15-6B82-4F87-BCB8-3256ADE364D3}"/>
              </a:ext>
            </a:extLst>
          </p:cNvPr>
          <p:cNvSpPr>
            <a:spLocks noGrp="1"/>
          </p:cNvSpPr>
          <p:nvPr>
            <p:ph idx="1"/>
          </p:nvPr>
        </p:nvSpPr>
        <p:spPr/>
        <p:txBody>
          <a:bodyPr/>
          <a:lstStyle/>
          <a:p>
            <a:pPr algn="just"/>
            <a:r>
              <a:rPr lang="en-GB" dirty="0">
                <a:latin typeface="arial" panose="020B0604020202020204" pitchFamily="34" charset="0"/>
              </a:rPr>
              <a:t>I</a:t>
            </a:r>
            <a:r>
              <a:rPr lang="en-GB" b="0" i="0" dirty="0">
                <a:effectLst/>
                <a:latin typeface="arial" panose="020B0604020202020204" pitchFamily="34" charset="0"/>
              </a:rPr>
              <a:t>s an information technology standard for the consistent encoding, representation, and handling of text expressed in most of the world's writing system</a:t>
            </a:r>
          </a:p>
          <a:p>
            <a:pPr algn="just"/>
            <a:r>
              <a:rPr lang="en-GB" b="0" i="0" dirty="0">
                <a:effectLst/>
                <a:latin typeface="arial" panose="020B0604020202020204" pitchFamily="34" charset="0"/>
              </a:rPr>
              <a:t>A character code that defines every character in most of the speaking languages in the world</a:t>
            </a:r>
          </a:p>
          <a:p>
            <a:pPr algn="just"/>
            <a:r>
              <a:rPr lang="en-GB" b="0" i="0" dirty="0">
                <a:effectLst/>
                <a:latin typeface="arial" panose="020B0604020202020204" pitchFamily="34" charset="0"/>
              </a:rPr>
              <a:t>Unicode supports more than a million code points, which are written with a "U" followed by a plus sign and the number in hex</a:t>
            </a:r>
            <a:endParaRPr lang="en-GB" dirty="0">
              <a:latin typeface="arial" panose="020B0604020202020204" pitchFamily="34" charset="0"/>
            </a:endParaRPr>
          </a:p>
          <a:p>
            <a:pPr algn="just"/>
            <a:r>
              <a:rPr lang="nl-NL" dirty="0">
                <a:latin typeface="arial" panose="020B0604020202020204" pitchFamily="34" charset="0"/>
              </a:rPr>
              <a:t>T</a:t>
            </a:r>
            <a:r>
              <a:rPr lang="nl-NL" b="0" i="0" dirty="0">
                <a:effectLst/>
                <a:latin typeface="arial" panose="020B0604020202020204" pitchFamily="34" charset="0"/>
              </a:rPr>
              <a:t>he word "</a:t>
            </a:r>
            <a:r>
              <a:rPr lang="nl-NL" b="1" i="0" dirty="0">
                <a:effectLst/>
                <a:latin typeface="arial" panose="020B0604020202020204" pitchFamily="34" charset="0"/>
              </a:rPr>
              <a:t>Hello</a:t>
            </a:r>
            <a:r>
              <a:rPr lang="nl-NL" b="0" i="0" dirty="0">
                <a:effectLst/>
                <a:latin typeface="arial" panose="020B0604020202020204" pitchFamily="34" charset="0"/>
              </a:rPr>
              <a:t>" is written U+0048 U+0065 U+006C U+006C U+006F (</a:t>
            </a:r>
            <a:endParaRPr lang="en-GB" dirty="0"/>
          </a:p>
        </p:txBody>
      </p:sp>
    </p:spTree>
    <p:extLst>
      <p:ext uri="{BB962C8B-B14F-4D97-AF65-F5344CB8AC3E}">
        <p14:creationId xmlns:p14="http://schemas.microsoft.com/office/powerpoint/2010/main" val="31083815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18635-AA6B-4169-B939-59CD4C692F5D}"/>
              </a:ext>
            </a:extLst>
          </p:cNvPr>
          <p:cNvSpPr>
            <a:spLocks noGrp="1"/>
          </p:cNvSpPr>
          <p:nvPr>
            <p:ph type="title"/>
          </p:nvPr>
        </p:nvSpPr>
        <p:spPr/>
        <p:txBody>
          <a:bodyPr/>
          <a:lstStyle/>
          <a:p>
            <a:r>
              <a:rPr lang="en-GB" dirty="0"/>
              <a:t>Assignment</a:t>
            </a:r>
          </a:p>
        </p:txBody>
      </p:sp>
      <p:sp>
        <p:nvSpPr>
          <p:cNvPr id="3" name="Content Placeholder 2">
            <a:extLst>
              <a:ext uri="{FF2B5EF4-FFF2-40B4-BE49-F238E27FC236}">
                <a16:creationId xmlns:a16="http://schemas.microsoft.com/office/drawing/2014/main" id="{CA7D9568-BAB5-4C7F-AA54-0DD0728E6DD0}"/>
              </a:ext>
            </a:extLst>
          </p:cNvPr>
          <p:cNvSpPr>
            <a:spLocks noGrp="1"/>
          </p:cNvSpPr>
          <p:nvPr>
            <p:ph idx="1"/>
          </p:nvPr>
        </p:nvSpPr>
        <p:spPr>
          <a:xfrm>
            <a:off x="764498" y="1364106"/>
            <a:ext cx="10613036" cy="5041176"/>
          </a:xfrm>
        </p:spPr>
        <p:txBody>
          <a:bodyPr>
            <a:normAutofit/>
          </a:bodyPr>
          <a:lstStyle/>
          <a:p>
            <a:r>
              <a:rPr lang="en-GB" dirty="0"/>
              <a:t>What is programming language with its types including it merits and demerits </a:t>
            </a:r>
          </a:p>
          <a:p>
            <a:r>
              <a:rPr lang="en-GB" dirty="0"/>
              <a:t>Explain High level language with its types</a:t>
            </a:r>
          </a:p>
          <a:p>
            <a:r>
              <a:rPr lang="en-GB" dirty="0"/>
              <a:t>Short note</a:t>
            </a:r>
          </a:p>
          <a:p>
            <a:pPr lvl="1"/>
            <a:r>
              <a:rPr lang="en-GB" dirty="0"/>
              <a:t>ASCII</a:t>
            </a:r>
          </a:p>
          <a:p>
            <a:pPr lvl="1"/>
            <a:r>
              <a:rPr lang="en-GB" dirty="0"/>
              <a:t>BCD</a:t>
            </a:r>
          </a:p>
          <a:p>
            <a:pPr lvl="1"/>
            <a:r>
              <a:rPr lang="en-GB" dirty="0"/>
              <a:t>Flowchart </a:t>
            </a:r>
          </a:p>
          <a:p>
            <a:pPr lvl="1"/>
            <a:r>
              <a:rPr lang="en-GB" dirty="0"/>
              <a:t>Pseudo Code</a:t>
            </a:r>
          </a:p>
          <a:p>
            <a:r>
              <a:rPr lang="en-GB" dirty="0"/>
              <a:t>What is algorithm and Write a algorithm, Flowchart to find sum of 1 to 100 numbers</a:t>
            </a:r>
          </a:p>
          <a:p>
            <a:r>
              <a:rPr lang="en-GB" dirty="0"/>
              <a:t>Write an algorithm flowchart and pseudo code to find out multiplication table</a:t>
            </a:r>
          </a:p>
          <a:p>
            <a:r>
              <a:rPr lang="en-GB" dirty="0"/>
              <a:t>Write a flowchart and pseudo code to check any number is even or odd</a:t>
            </a:r>
          </a:p>
        </p:txBody>
      </p:sp>
    </p:spTree>
    <p:extLst>
      <p:ext uri="{BB962C8B-B14F-4D97-AF65-F5344CB8AC3E}">
        <p14:creationId xmlns:p14="http://schemas.microsoft.com/office/powerpoint/2010/main" val="227035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DF92D-2A21-4AE8-A478-CA86F445EEFC}"/>
              </a:ext>
            </a:extLst>
          </p:cNvPr>
          <p:cNvSpPr>
            <a:spLocks noGrp="1"/>
          </p:cNvSpPr>
          <p:nvPr>
            <p:ph type="title"/>
          </p:nvPr>
        </p:nvSpPr>
        <p:spPr>
          <a:xfrm>
            <a:off x="646111" y="452718"/>
            <a:ext cx="9682112" cy="1400530"/>
          </a:xfrm>
        </p:spPr>
        <p:txBody>
          <a:bodyPr/>
          <a:lstStyle/>
          <a:p>
            <a:r>
              <a:rPr lang="en-GB" dirty="0"/>
              <a:t>Low Level Preprograming Language</a:t>
            </a:r>
          </a:p>
        </p:txBody>
      </p:sp>
      <p:sp>
        <p:nvSpPr>
          <p:cNvPr id="3" name="Content Placeholder 2">
            <a:extLst>
              <a:ext uri="{FF2B5EF4-FFF2-40B4-BE49-F238E27FC236}">
                <a16:creationId xmlns:a16="http://schemas.microsoft.com/office/drawing/2014/main" id="{E5152834-735D-4127-964E-61D0A92437DA}"/>
              </a:ext>
            </a:extLst>
          </p:cNvPr>
          <p:cNvSpPr>
            <a:spLocks noGrp="1"/>
          </p:cNvSpPr>
          <p:nvPr>
            <p:ph idx="1"/>
          </p:nvPr>
        </p:nvSpPr>
        <p:spPr/>
        <p:txBody>
          <a:bodyPr>
            <a:normAutofit lnSpcReduction="10000"/>
          </a:bodyPr>
          <a:lstStyle/>
          <a:p>
            <a:pPr algn="just"/>
            <a:r>
              <a:rPr lang="en-GB" sz="3200" b="0" i="0" dirty="0">
                <a:effectLst/>
                <a:latin typeface="Times New Roman" panose="02020603050405020304" pitchFamily="18" charset="0"/>
                <a:cs typeface="Times New Roman" panose="02020603050405020304" pitchFamily="18" charset="0"/>
              </a:rPr>
              <a:t>A low-level programming language is a programming language that provides little or no abstraction from a computer's instruction set architecture</a:t>
            </a:r>
          </a:p>
          <a:p>
            <a:pPr algn="just"/>
            <a:r>
              <a:rPr lang="en-GB" sz="3200" dirty="0">
                <a:latin typeface="Times New Roman" panose="02020603050405020304" pitchFamily="18" charset="0"/>
                <a:cs typeface="Times New Roman" panose="02020603050405020304" pitchFamily="18" charset="0"/>
              </a:rPr>
              <a:t>C</a:t>
            </a:r>
            <a:r>
              <a:rPr lang="en-GB" sz="3200" b="0" i="0" dirty="0">
                <a:effectLst/>
                <a:latin typeface="Times New Roman" panose="02020603050405020304" pitchFamily="18" charset="0"/>
                <a:cs typeface="Times New Roman" panose="02020603050405020304" pitchFamily="18" charset="0"/>
              </a:rPr>
              <a:t>ommands or functions in the language map that are structurally similar to processor's instructions</a:t>
            </a:r>
            <a:endParaRPr lang="en-GB" sz="3200" dirty="0">
              <a:latin typeface="Times New Roman" panose="02020603050405020304" pitchFamily="18" charset="0"/>
              <a:cs typeface="Times New Roman" panose="02020603050405020304" pitchFamily="18" charset="0"/>
            </a:endParaRPr>
          </a:p>
          <a:p>
            <a:pPr algn="just"/>
            <a:r>
              <a:rPr lang="en-GB" sz="3200" b="0" i="0" dirty="0">
                <a:effectLst/>
                <a:latin typeface="Times New Roman" panose="02020603050405020304" pitchFamily="18" charset="0"/>
                <a:cs typeface="Times New Roman" panose="02020603050405020304" pitchFamily="18" charset="0"/>
              </a:rPr>
              <a:t>This refers to either </a:t>
            </a:r>
            <a:r>
              <a:rPr lang="en-GB" sz="3200" b="1" i="0" dirty="0">
                <a:effectLst/>
                <a:latin typeface="Times New Roman" panose="02020603050405020304" pitchFamily="18" charset="0"/>
                <a:cs typeface="Times New Roman" panose="02020603050405020304" pitchFamily="18" charset="0"/>
              </a:rPr>
              <a:t>machine code or assembly language</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3937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AC960-220D-445F-A891-891A1504C460}"/>
              </a:ext>
            </a:extLst>
          </p:cNvPr>
          <p:cNvSpPr>
            <a:spLocks noGrp="1"/>
          </p:cNvSpPr>
          <p:nvPr>
            <p:ph type="title"/>
          </p:nvPr>
        </p:nvSpPr>
        <p:spPr/>
        <p:txBody>
          <a:bodyPr/>
          <a:lstStyle/>
          <a:p>
            <a:r>
              <a:rPr lang="en-GB" dirty="0"/>
              <a:t>Machine Level Language</a:t>
            </a:r>
          </a:p>
        </p:txBody>
      </p:sp>
      <p:sp>
        <p:nvSpPr>
          <p:cNvPr id="3" name="Content Placeholder 2">
            <a:extLst>
              <a:ext uri="{FF2B5EF4-FFF2-40B4-BE49-F238E27FC236}">
                <a16:creationId xmlns:a16="http://schemas.microsoft.com/office/drawing/2014/main" id="{A75BD9F4-DF7C-421A-9837-C1AAED73AF13}"/>
              </a:ext>
            </a:extLst>
          </p:cNvPr>
          <p:cNvSpPr>
            <a:spLocks noGrp="1"/>
          </p:cNvSpPr>
          <p:nvPr>
            <p:ph idx="1"/>
          </p:nvPr>
        </p:nvSpPr>
        <p:spPr/>
        <p:txBody>
          <a:bodyPr/>
          <a:lstStyle/>
          <a:p>
            <a:pPr algn="just"/>
            <a:r>
              <a:rPr lang="en-GB" i="0" dirty="0">
                <a:effectLst/>
                <a:latin typeface="arial" panose="020B0604020202020204" pitchFamily="34" charset="0"/>
              </a:rPr>
              <a:t>The machine-level language is a language that consists of a set of instructions that are in the binary form 0 or  1</a:t>
            </a:r>
          </a:p>
          <a:p>
            <a:pPr algn="just"/>
            <a:r>
              <a:rPr lang="en-GB" b="0" i="0" dirty="0">
                <a:effectLst/>
                <a:latin typeface="arial" panose="020B0604020202020204" pitchFamily="34" charset="0"/>
              </a:rPr>
              <a:t>Computers can understand only machine instructions, which are in binary digits, i.e., 0 and 1, so the instructions given to the computer can be only in binary codes</a:t>
            </a:r>
            <a:endParaRPr lang="en-GB" b="0" dirty="0">
              <a:latin typeface="arial" panose="020B0604020202020204" pitchFamily="34" charset="0"/>
            </a:endParaRPr>
          </a:p>
          <a:p>
            <a:pPr algn="just"/>
            <a:r>
              <a:rPr lang="en-GB" dirty="0"/>
              <a:t>These language are directly understood by CPU</a:t>
            </a:r>
          </a:p>
          <a:p>
            <a:pPr algn="just"/>
            <a:r>
              <a:rPr lang="en-GB" dirty="0"/>
              <a:t>Simply O means Off or False and 1 means ON or True</a:t>
            </a:r>
          </a:p>
        </p:txBody>
      </p:sp>
      <p:pic>
        <p:nvPicPr>
          <p:cNvPr id="5" name="Picture 4">
            <a:extLst>
              <a:ext uri="{FF2B5EF4-FFF2-40B4-BE49-F238E27FC236}">
                <a16:creationId xmlns:a16="http://schemas.microsoft.com/office/drawing/2014/main" id="{2EFE9C25-BB49-48DF-BD75-7D30E0647E20}"/>
              </a:ext>
            </a:extLst>
          </p:cNvPr>
          <p:cNvPicPr>
            <a:picLocks noChangeAspect="1"/>
          </p:cNvPicPr>
          <p:nvPr/>
        </p:nvPicPr>
        <p:blipFill>
          <a:blip r:embed="rId2"/>
          <a:stretch>
            <a:fillRect/>
          </a:stretch>
        </p:blipFill>
        <p:spPr>
          <a:xfrm>
            <a:off x="7704943" y="62449"/>
            <a:ext cx="4382125" cy="1790800"/>
          </a:xfrm>
          <a:prstGeom prst="rect">
            <a:avLst/>
          </a:prstGeom>
        </p:spPr>
      </p:pic>
    </p:spTree>
    <p:extLst>
      <p:ext uri="{BB962C8B-B14F-4D97-AF65-F5344CB8AC3E}">
        <p14:creationId xmlns:p14="http://schemas.microsoft.com/office/powerpoint/2010/main" val="3571607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4F4D1-26E9-44D2-BA7F-9250B6C69869}"/>
              </a:ext>
            </a:extLst>
          </p:cNvPr>
          <p:cNvSpPr>
            <a:spLocks noGrp="1"/>
          </p:cNvSpPr>
          <p:nvPr>
            <p:ph type="title"/>
          </p:nvPr>
        </p:nvSpPr>
        <p:spPr/>
        <p:txBody>
          <a:bodyPr/>
          <a:lstStyle/>
          <a:p>
            <a:r>
              <a:rPr lang="en-GB" dirty="0"/>
              <a:t>Advantage and Disadvantage of Machine Level Language</a:t>
            </a:r>
          </a:p>
        </p:txBody>
      </p:sp>
      <p:graphicFrame>
        <p:nvGraphicFramePr>
          <p:cNvPr id="4" name="Table 4">
            <a:extLst>
              <a:ext uri="{FF2B5EF4-FFF2-40B4-BE49-F238E27FC236}">
                <a16:creationId xmlns:a16="http://schemas.microsoft.com/office/drawing/2014/main" id="{5FBDC6C0-0833-419B-B0DB-E227DEC7BAED}"/>
              </a:ext>
            </a:extLst>
          </p:cNvPr>
          <p:cNvGraphicFramePr>
            <a:graphicFrameLocks noGrp="1"/>
          </p:cNvGraphicFramePr>
          <p:nvPr>
            <p:extLst>
              <p:ext uri="{D42A27DB-BD31-4B8C-83A1-F6EECF244321}">
                <p14:modId xmlns:p14="http://schemas.microsoft.com/office/powerpoint/2010/main" val="3798876594"/>
              </p:ext>
            </p:extLst>
          </p:nvPr>
        </p:nvGraphicFramePr>
        <p:xfrm>
          <a:off x="646110" y="2158722"/>
          <a:ext cx="11061208" cy="2743200"/>
        </p:xfrm>
        <a:graphic>
          <a:graphicData uri="http://schemas.openxmlformats.org/drawingml/2006/table">
            <a:tbl>
              <a:tblPr firstRow="1" bandRow="1">
                <a:tableStyleId>{5C22544A-7EE6-4342-B048-85BDC9FD1C3A}</a:tableStyleId>
              </a:tblPr>
              <a:tblGrid>
                <a:gridCol w="4480526">
                  <a:extLst>
                    <a:ext uri="{9D8B030D-6E8A-4147-A177-3AD203B41FA5}">
                      <a16:colId xmlns:a16="http://schemas.microsoft.com/office/drawing/2014/main" val="603254871"/>
                    </a:ext>
                  </a:extLst>
                </a:gridCol>
                <a:gridCol w="6580682">
                  <a:extLst>
                    <a:ext uri="{9D8B030D-6E8A-4147-A177-3AD203B41FA5}">
                      <a16:colId xmlns:a16="http://schemas.microsoft.com/office/drawing/2014/main" val="3019766865"/>
                    </a:ext>
                  </a:extLst>
                </a:gridCol>
              </a:tblGrid>
              <a:tr h="449567">
                <a:tc>
                  <a:txBody>
                    <a:bodyPr/>
                    <a:lstStyle/>
                    <a:p>
                      <a:pPr algn="just"/>
                      <a:r>
                        <a:rPr lang="en-GB" sz="2800" dirty="0"/>
                        <a:t>Advantage</a:t>
                      </a:r>
                    </a:p>
                  </a:txBody>
                  <a:tcPr/>
                </a:tc>
                <a:tc>
                  <a:txBody>
                    <a:bodyPr/>
                    <a:lstStyle/>
                    <a:p>
                      <a:pPr algn="just"/>
                      <a:r>
                        <a:rPr lang="en-GB" sz="2800" dirty="0"/>
                        <a:t>Disadvantage</a:t>
                      </a:r>
                    </a:p>
                  </a:txBody>
                  <a:tcPr/>
                </a:tc>
                <a:extLst>
                  <a:ext uri="{0D108BD9-81ED-4DB2-BD59-A6C34878D82A}">
                    <a16:rowId xmlns:a16="http://schemas.microsoft.com/office/drawing/2014/main" val="1934084763"/>
                  </a:ext>
                </a:extLst>
              </a:tr>
              <a:tr h="370840">
                <a:tc>
                  <a:txBody>
                    <a:bodyPr/>
                    <a:lstStyle/>
                    <a:p>
                      <a:pPr marL="285750" indent="-285750" algn="just">
                        <a:buFont typeface="Arial" panose="020B0604020202020204" pitchFamily="34" charset="0"/>
                        <a:buChar char="•"/>
                      </a:pPr>
                      <a:r>
                        <a:rPr lang="en-GB" sz="2800" dirty="0"/>
                        <a:t>No need to translator</a:t>
                      </a:r>
                    </a:p>
                    <a:p>
                      <a:pPr marL="285750" indent="-285750" algn="just">
                        <a:buFont typeface="Arial" panose="020B0604020202020204" pitchFamily="34" charset="0"/>
                        <a:buChar char="•"/>
                      </a:pPr>
                      <a:r>
                        <a:rPr lang="en-GB" sz="2800" dirty="0"/>
                        <a:t>High Speed</a:t>
                      </a:r>
                    </a:p>
                    <a:p>
                      <a:pPr marL="285750" indent="-285750" algn="just">
                        <a:buFont typeface="Arial" panose="020B0604020202020204" pitchFamily="34" charset="0"/>
                        <a:buChar char="•"/>
                      </a:pPr>
                      <a:r>
                        <a:rPr lang="en-GB" sz="2800" dirty="0"/>
                        <a:t>Machine Efficiency</a:t>
                      </a:r>
                    </a:p>
                  </a:txBody>
                  <a:tcPr/>
                </a:tc>
                <a:tc>
                  <a:txBody>
                    <a:bodyPr/>
                    <a:lstStyle/>
                    <a:p>
                      <a:pPr marL="285750" indent="-285750" algn="just">
                        <a:buFont typeface="Arial" panose="020B0604020202020204" pitchFamily="34" charset="0"/>
                        <a:buChar char="•"/>
                      </a:pPr>
                      <a:r>
                        <a:rPr lang="en-GB" sz="2800" dirty="0"/>
                        <a:t>Machine Dependent</a:t>
                      </a:r>
                    </a:p>
                    <a:p>
                      <a:pPr marL="285750" indent="-285750" algn="just">
                        <a:buFont typeface="Arial" panose="020B0604020202020204" pitchFamily="34" charset="0"/>
                        <a:buChar char="•"/>
                      </a:pPr>
                      <a:r>
                        <a:rPr lang="en-GB" sz="2800" dirty="0"/>
                        <a:t>Complex To code</a:t>
                      </a:r>
                    </a:p>
                    <a:p>
                      <a:pPr marL="285750" indent="-285750" algn="just">
                        <a:buFont typeface="Arial" panose="020B0604020202020204" pitchFamily="34" charset="0"/>
                        <a:buChar char="•"/>
                      </a:pPr>
                      <a:r>
                        <a:rPr lang="en-GB" sz="2800" dirty="0"/>
                        <a:t>Hard to debug or Trouble shoot</a:t>
                      </a:r>
                    </a:p>
                    <a:p>
                      <a:pPr marL="285750" indent="-285750" algn="just">
                        <a:buFont typeface="Arial" panose="020B0604020202020204" pitchFamily="34" charset="0"/>
                        <a:buChar char="•"/>
                      </a:pPr>
                      <a:r>
                        <a:rPr lang="en-GB" sz="2800" dirty="0"/>
                        <a:t>User efficiency</a:t>
                      </a:r>
                    </a:p>
                    <a:p>
                      <a:pPr marL="285750" indent="-285750" algn="just">
                        <a:buFont typeface="Arial" panose="020B0604020202020204" pitchFamily="34" charset="0"/>
                        <a:buChar char="•"/>
                      </a:pPr>
                      <a:endParaRPr lang="en-GB" sz="2800" dirty="0"/>
                    </a:p>
                  </a:txBody>
                  <a:tcPr/>
                </a:tc>
                <a:extLst>
                  <a:ext uri="{0D108BD9-81ED-4DB2-BD59-A6C34878D82A}">
                    <a16:rowId xmlns:a16="http://schemas.microsoft.com/office/drawing/2014/main" val="979159285"/>
                  </a:ext>
                </a:extLst>
              </a:tr>
            </a:tbl>
          </a:graphicData>
        </a:graphic>
      </p:graphicFrame>
    </p:spTree>
    <p:extLst>
      <p:ext uri="{BB962C8B-B14F-4D97-AF65-F5344CB8AC3E}">
        <p14:creationId xmlns:p14="http://schemas.microsoft.com/office/powerpoint/2010/main" val="3400044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55F56-E015-4E7E-A89F-AC6D9069FDF7}"/>
              </a:ext>
            </a:extLst>
          </p:cNvPr>
          <p:cNvSpPr>
            <a:spLocks noGrp="1"/>
          </p:cNvSpPr>
          <p:nvPr>
            <p:ph type="title"/>
          </p:nvPr>
        </p:nvSpPr>
        <p:spPr/>
        <p:txBody>
          <a:bodyPr/>
          <a:lstStyle/>
          <a:p>
            <a:r>
              <a:rPr lang="en-GB" dirty="0"/>
              <a:t>Assembly Level Language</a:t>
            </a:r>
          </a:p>
        </p:txBody>
      </p:sp>
      <p:sp>
        <p:nvSpPr>
          <p:cNvPr id="3" name="Content Placeholder 2">
            <a:extLst>
              <a:ext uri="{FF2B5EF4-FFF2-40B4-BE49-F238E27FC236}">
                <a16:creationId xmlns:a16="http://schemas.microsoft.com/office/drawing/2014/main" id="{42090B84-9D83-45E4-9138-65260B84DD92}"/>
              </a:ext>
            </a:extLst>
          </p:cNvPr>
          <p:cNvSpPr>
            <a:spLocks noGrp="1"/>
          </p:cNvSpPr>
          <p:nvPr>
            <p:ph idx="1"/>
          </p:nvPr>
        </p:nvSpPr>
        <p:spPr/>
        <p:txBody>
          <a:bodyPr/>
          <a:lstStyle/>
          <a:p>
            <a:pPr algn="just"/>
            <a:r>
              <a:rPr lang="en-GB" i="0" dirty="0">
                <a:effectLst/>
                <a:latin typeface="arial" panose="020B0604020202020204" pitchFamily="34" charset="0"/>
              </a:rPr>
              <a:t>An assembly language is a type of low-level programming language that is intended to communicate directly with a computer's hardware</a:t>
            </a:r>
          </a:p>
          <a:p>
            <a:pPr algn="just"/>
            <a:r>
              <a:rPr lang="en-GB" dirty="0">
                <a:latin typeface="arial" panose="020B0604020202020204" pitchFamily="34" charset="0"/>
              </a:rPr>
              <a:t>A</a:t>
            </a:r>
            <a:r>
              <a:rPr lang="en-GB" b="0" i="0" dirty="0">
                <a:effectLst/>
                <a:latin typeface="arial" panose="020B0604020202020204" pitchFamily="34" charset="0"/>
              </a:rPr>
              <a:t>ssembly languages are designed to be readable by humans</a:t>
            </a:r>
          </a:p>
          <a:p>
            <a:pPr algn="just"/>
            <a:r>
              <a:rPr lang="en-GB" dirty="0">
                <a:latin typeface="arial" panose="020B0604020202020204" pitchFamily="34" charset="0"/>
              </a:rPr>
              <a:t>A</a:t>
            </a:r>
            <a:r>
              <a:rPr lang="en-GB" b="0" i="0" dirty="0">
                <a:effectLst/>
                <a:latin typeface="arial" panose="020B0604020202020204" pitchFamily="34" charset="0"/>
              </a:rPr>
              <a:t>ssembly language statement is a line of text that translates into a single machine instruction</a:t>
            </a:r>
          </a:p>
          <a:p>
            <a:pPr algn="just"/>
            <a:r>
              <a:rPr lang="en-GB" dirty="0"/>
              <a:t>Mnemonics are used instead of 0 &amp; 1 </a:t>
            </a:r>
          </a:p>
          <a:p>
            <a:pPr algn="just"/>
            <a:r>
              <a:rPr lang="en-GB" dirty="0"/>
              <a:t>Mnemonics are alphanumeric symbolic codes and English abbreviations (ADD, SUB ,CLA, LAL, KTM) </a:t>
            </a:r>
          </a:p>
          <a:p>
            <a:pPr algn="just"/>
            <a:endParaRPr lang="en-GB" dirty="0"/>
          </a:p>
        </p:txBody>
      </p:sp>
    </p:spTree>
    <p:extLst>
      <p:ext uri="{BB962C8B-B14F-4D97-AF65-F5344CB8AC3E}">
        <p14:creationId xmlns:p14="http://schemas.microsoft.com/office/powerpoint/2010/main" val="3920854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DB9D4-3BE7-42FF-B44E-9F708B12C0A9}"/>
              </a:ext>
            </a:extLst>
          </p:cNvPr>
          <p:cNvSpPr>
            <a:spLocks noGrp="1"/>
          </p:cNvSpPr>
          <p:nvPr>
            <p:ph type="title"/>
          </p:nvPr>
        </p:nvSpPr>
        <p:spPr/>
        <p:txBody>
          <a:bodyPr/>
          <a:lstStyle/>
          <a:p>
            <a:r>
              <a:rPr lang="en-GB" dirty="0"/>
              <a:t>Advantage and Disadvantage  of Assembly Language</a:t>
            </a:r>
          </a:p>
        </p:txBody>
      </p:sp>
      <p:graphicFrame>
        <p:nvGraphicFramePr>
          <p:cNvPr id="4" name="Table 4">
            <a:extLst>
              <a:ext uri="{FF2B5EF4-FFF2-40B4-BE49-F238E27FC236}">
                <a16:creationId xmlns:a16="http://schemas.microsoft.com/office/drawing/2014/main" id="{2E5B1C24-563C-4A60-8076-1F401EABBA6E}"/>
              </a:ext>
            </a:extLst>
          </p:cNvPr>
          <p:cNvGraphicFramePr>
            <a:graphicFrameLocks noGrp="1"/>
          </p:cNvGraphicFramePr>
          <p:nvPr>
            <p:extLst>
              <p:ext uri="{D42A27DB-BD31-4B8C-83A1-F6EECF244321}">
                <p14:modId xmlns:p14="http://schemas.microsoft.com/office/powerpoint/2010/main" val="1575857778"/>
              </p:ext>
            </p:extLst>
          </p:nvPr>
        </p:nvGraphicFramePr>
        <p:xfrm>
          <a:off x="646110" y="2293632"/>
          <a:ext cx="10341680" cy="3642423"/>
        </p:xfrm>
        <a:graphic>
          <a:graphicData uri="http://schemas.openxmlformats.org/drawingml/2006/table">
            <a:tbl>
              <a:tblPr firstRow="1" bandRow="1">
                <a:tableStyleId>{5C22544A-7EE6-4342-B048-85BDC9FD1C3A}</a:tableStyleId>
              </a:tblPr>
              <a:tblGrid>
                <a:gridCol w="5170840">
                  <a:extLst>
                    <a:ext uri="{9D8B030D-6E8A-4147-A177-3AD203B41FA5}">
                      <a16:colId xmlns:a16="http://schemas.microsoft.com/office/drawing/2014/main" val="3716379852"/>
                    </a:ext>
                  </a:extLst>
                </a:gridCol>
                <a:gridCol w="5170840">
                  <a:extLst>
                    <a:ext uri="{9D8B030D-6E8A-4147-A177-3AD203B41FA5}">
                      <a16:colId xmlns:a16="http://schemas.microsoft.com/office/drawing/2014/main" val="2230394384"/>
                    </a:ext>
                  </a:extLst>
                </a:gridCol>
              </a:tblGrid>
              <a:tr h="624903">
                <a:tc>
                  <a:txBody>
                    <a:bodyPr/>
                    <a:lstStyle/>
                    <a:p>
                      <a:pPr algn="just"/>
                      <a:r>
                        <a:rPr lang="en-GB" sz="2400" dirty="0"/>
                        <a:t>Advantage</a:t>
                      </a:r>
                    </a:p>
                  </a:txBody>
                  <a:tcPr/>
                </a:tc>
                <a:tc>
                  <a:txBody>
                    <a:bodyPr/>
                    <a:lstStyle/>
                    <a:p>
                      <a:pPr algn="just"/>
                      <a:r>
                        <a:rPr lang="en-GB" sz="2400" dirty="0"/>
                        <a:t>Disadvantage</a:t>
                      </a:r>
                    </a:p>
                  </a:txBody>
                  <a:tcPr/>
                </a:tc>
                <a:extLst>
                  <a:ext uri="{0D108BD9-81ED-4DB2-BD59-A6C34878D82A}">
                    <a16:rowId xmlns:a16="http://schemas.microsoft.com/office/drawing/2014/main" val="1779788377"/>
                  </a:ext>
                </a:extLst>
              </a:tr>
              <a:tr h="2927628">
                <a:tc>
                  <a:txBody>
                    <a:bodyPr/>
                    <a:lstStyle/>
                    <a:p>
                      <a:pPr marL="285750" indent="-285750" algn="just">
                        <a:buFont typeface="Arial" panose="020B0604020202020204" pitchFamily="34" charset="0"/>
                        <a:buChar char="•"/>
                      </a:pPr>
                      <a:r>
                        <a:rPr lang="en-GB" sz="2400" dirty="0"/>
                        <a:t>Mnemonics Helps to understand the code</a:t>
                      </a:r>
                    </a:p>
                    <a:p>
                      <a:pPr marL="285750" indent="-285750" algn="just">
                        <a:buFont typeface="Arial" panose="020B0604020202020204" pitchFamily="34" charset="0"/>
                        <a:buChar char="•"/>
                      </a:pPr>
                      <a:r>
                        <a:rPr lang="en-GB" sz="2400" dirty="0"/>
                        <a:t>Less error due to English like structure</a:t>
                      </a:r>
                    </a:p>
                    <a:p>
                      <a:pPr marL="285750" indent="-285750" algn="just">
                        <a:buFont typeface="Arial" panose="020B0604020202020204" pitchFamily="34" charset="0"/>
                        <a:buChar char="•"/>
                      </a:pPr>
                      <a:r>
                        <a:rPr lang="en-GB" sz="2400" dirty="0"/>
                        <a:t>Efficiency</a:t>
                      </a:r>
                    </a:p>
                    <a:p>
                      <a:pPr marL="285750" indent="-285750" algn="just">
                        <a:buFont typeface="Arial" panose="020B0604020202020204" pitchFamily="34" charset="0"/>
                        <a:buChar char="•"/>
                      </a:pPr>
                      <a:r>
                        <a:rPr lang="en-GB" sz="2400" dirty="0"/>
                        <a:t>More Control Over Hardware</a:t>
                      </a:r>
                    </a:p>
                    <a:p>
                      <a:pPr marL="285750" indent="-285750" algn="just">
                        <a:buFont typeface="Arial" panose="020B0604020202020204" pitchFamily="34" charset="0"/>
                        <a:buChar char="•"/>
                      </a:pPr>
                      <a:r>
                        <a:rPr lang="en-GB" sz="2400" dirty="0"/>
                        <a:t>Easy to debug as compared to Machine Level Language</a:t>
                      </a:r>
                    </a:p>
                  </a:txBody>
                  <a:tcPr/>
                </a:tc>
                <a:tc>
                  <a:txBody>
                    <a:bodyPr/>
                    <a:lstStyle/>
                    <a:p>
                      <a:pPr marL="285750" indent="-285750" algn="just">
                        <a:buFont typeface="Arial" panose="020B0604020202020204" pitchFamily="34" charset="0"/>
                        <a:buChar char="•"/>
                      </a:pPr>
                      <a:r>
                        <a:rPr lang="en-GB" sz="2400" dirty="0"/>
                        <a:t>Machine Dependent</a:t>
                      </a:r>
                    </a:p>
                    <a:p>
                      <a:pPr marL="285750" indent="-285750" algn="just">
                        <a:buFont typeface="Arial" panose="020B0604020202020204" pitchFamily="34" charset="0"/>
                        <a:buChar char="•"/>
                      </a:pPr>
                      <a:r>
                        <a:rPr lang="en-GB" sz="2400" dirty="0"/>
                        <a:t>Harder to learn</a:t>
                      </a:r>
                    </a:p>
                    <a:p>
                      <a:pPr marL="285750" indent="-285750" algn="just">
                        <a:buFont typeface="Arial" panose="020B0604020202020204" pitchFamily="34" charset="0"/>
                        <a:buChar char="•"/>
                      </a:pPr>
                      <a:r>
                        <a:rPr lang="en-GB" sz="2400" dirty="0"/>
                        <a:t>Slow Development Time</a:t>
                      </a:r>
                    </a:p>
                    <a:p>
                      <a:pPr marL="285750" indent="-285750" algn="just">
                        <a:buFont typeface="Arial" panose="020B0604020202020204" pitchFamily="34" charset="0"/>
                        <a:buChar char="•"/>
                      </a:pPr>
                      <a:r>
                        <a:rPr lang="en-GB" sz="2400" dirty="0"/>
                        <a:t>Slower execution compared to machine language</a:t>
                      </a:r>
                    </a:p>
                    <a:p>
                      <a:pPr marL="285750" indent="-285750" algn="just">
                        <a:buFont typeface="Arial" panose="020B0604020202020204" pitchFamily="34" charset="0"/>
                        <a:buChar char="•"/>
                      </a:pPr>
                      <a:endParaRPr lang="en-GB" sz="2400" dirty="0"/>
                    </a:p>
                  </a:txBody>
                  <a:tcPr/>
                </a:tc>
                <a:extLst>
                  <a:ext uri="{0D108BD9-81ED-4DB2-BD59-A6C34878D82A}">
                    <a16:rowId xmlns:a16="http://schemas.microsoft.com/office/drawing/2014/main" val="109320626"/>
                  </a:ext>
                </a:extLst>
              </a:tr>
            </a:tbl>
          </a:graphicData>
        </a:graphic>
      </p:graphicFrame>
    </p:spTree>
    <p:extLst>
      <p:ext uri="{BB962C8B-B14F-4D97-AF65-F5344CB8AC3E}">
        <p14:creationId xmlns:p14="http://schemas.microsoft.com/office/powerpoint/2010/main" val="2512143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89824-F8B3-4D86-9364-5C42837B292D}"/>
              </a:ext>
            </a:extLst>
          </p:cNvPr>
          <p:cNvSpPr>
            <a:spLocks noGrp="1"/>
          </p:cNvSpPr>
          <p:nvPr>
            <p:ph type="title"/>
          </p:nvPr>
        </p:nvSpPr>
        <p:spPr/>
        <p:txBody>
          <a:bodyPr/>
          <a:lstStyle/>
          <a:p>
            <a:r>
              <a:rPr lang="en-GB" dirty="0"/>
              <a:t>High Level Language	</a:t>
            </a:r>
          </a:p>
        </p:txBody>
      </p:sp>
      <p:sp>
        <p:nvSpPr>
          <p:cNvPr id="3" name="Content Placeholder 2">
            <a:extLst>
              <a:ext uri="{FF2B5EF4-FFF2-40B4-BE49-F238E27FC236}">
                <a16:creationId xmlns:a16="http://schemas.microsoft.com/office/drawing/2014/main" id="{3FC8AAA2-40CC-43CD-8EE4-F2820FCCD610}"/>
              </a:ext>
            </a:extLst>
          </p:cNvPr>
          <p:cNvSpPr>
            <a:spLocks noGrp="1"/>
          </p:cNvSpPr>
          <p:nvPr>
            <p:ph idx="1"/>
          </p:nvPr>
        </p:nvSpPr>
        <p:spPr/>
        <p:txBody>
          <a:bodyPr/>
          <a:lstStyle/>
          <a:p>
            <a:pPr algn="just"/>
            <a:r>
              <a:rPr lang="en-GB" i="0" dirty="0">
                <a:effectLst/>
                <a:latin typeface="arial" panose="020B0604020202020204" pitchFamily="34" charset="0"/>
              </a:rPr>
              <a:t>High-level languages allow programmers to write instructions in a language that is easier to understand than low-level languages</a:t>
            </a:r>
          </a:p>
          <a:p>
            <a:pPr algn="just"/>
            <a:r>
              <a:rPr lang="en-GB" i="0" dirty="0">
                <a:effectLst/>
                <a:latin typeface="arial" panose="020B0604020202020204" pitchFamily="34" charset="0"/>
              </a:rPr>
              <a:t>Translators are needed to translate programs written in high-level languages into the machine code that a computer understands</a:t>
            </a:r>
            <a:endParaRPr lang="en-GB" dirty="0">
              <a:latin typeface="arial" panose="020B0604020202020204" pitchFamily="34" charset="0"/>
            </a:endParaRPr>
          </a:p>
          <a:p>
            <a:pPr algn="just"/>
            <a:r>
              <a:rPr lang="en-GB" i="0" dirty="0">
                <a:effectLst/>
                <a:latin typeface="arial" panose="020B0604020202020204" pitchFamily="34" charset="0"/>
              </a:rPr>
              <a:t>designed to simplify computer programming</a:t>
            </a:r>
          </a:p>
          <a:p>
            <a:pPr algn="just"/>
            <a:r>
              <a:rPr lang="en-GB" dirty="0">
                <a:latin typeface="arial" panose="020B0604020202020204" pitchFamily="34" charset="0"/>
              </a:rPr>
              <a:t>I</a:t>
            </a:r>
            <a:r>
              <a:rPr lang="en-GB" i="0" dirty="0">
                <a:effectLst/>
                <a:latin typeface="arial" panose="020B0604020202020204" pitchFamily="34" charset="0"/>
              </a:rPr>
              <a:t>s user-oriented in that it has been designed to make it straightforward for a programmer to convert an algorithm into program cod</a:t>
            </a:r>
            <a:r>
              <a:rPr lang="en-GB" dirty="0">
                <a:latin typeface="arial" panose="020B0604020202020204" pitchFamily="34" charset="0"/>
              </a:rPr>
              <a:t>e</a:t>
            </a:r>
          </a:p>
          <a:p>
            <a:pPr algn="just"/>
            <a:r>
              <a:rPr lang="en-GB" b="0" i="0" dirty="0">
                <a:effectLst/>
                <a:latin typeface="arial" panose="020B0604020202020204" pitchFamily="34" charset="0"/>
              </a:rPr>
              <a:t>They are closer to human languages and further from machine languages</a:t>
            </a:r>
          </a:p>
          <a:p>
            <a:pPr algn="just"/>
            <a:r>
              <a:rPr lang="en-GB" dirty="0">
                <a:latin typeface="arial" panose="020B0604020202020204" pitchFamily="34" charset="0"/>
              </a:rPr>
              <a:t>Example : C ,C++, Java, Python</a:t>
            </a:r>
            <a:endParaRPr lang="en-GB" dirty="0"/>
          </a:p>
        </p:txBody>
      </p:sp>
    </p:spTree>
    <p:extLst>
      <p:ext uri="{BB962C8B-B14F-4D97-AF65-F5344CB8AC3E}">
        <p14:creationId xmlns:p14="http://schemas.microsoft.com/office/powerpoint/2010/main" val="8518974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547</TotalTime>
  <Words>2099</Words>
  <Application>Microsoft Office PowerPoint</Application>
  <PresentationFormat>Widescreen</PresentationFormat>
  <Paragraphs>242</Paragraphs>
  <Slides>38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38</vt:i4>
      </vt:variant>
    </vt:vector>
  </HeadingPairs>
  <TitlesOfParts>
    <vt:vector size="47" baseType="lpstr">
      <vt:lpstr>Arial</vt:lpstr>
      <vt:lpstr>Arial</vt:lpstr>
      <vt:lpstr>Century Gothic</vt:lpstr>
      <vt:lpstr>proxima-nova</vt:lpstr>
      <vt:lpstr>Times New Roman</vt:lpstr>
      <vt:lpstr>Ubuntu</vt:lpstr>
      <vt:lpstr>Verdana</vt:lpstr>
      <vt:lpstr>Wingdings 3</vt:lpstr>
      <vt:lpstr>Ion</vt:lpstr>
      <vt:lpstr>Programming Concept and Logics</vt:lpstr>
      <vt:lpstr>Introduction</vt:lpstr>
      <vt:lpstr>Programming Language</vt:lpstr>
      <vt:lpstr>Low Level Preprograming Language</vt:lpstr>
      <vt:lpstr>Machine Level Language</vt:lpstr>
      <vt:lpstr>Advantage and Disadvantage of Machine Level Language</vt:lpstr>
      <vt:lpstr>Assembly Level Language</vt:lpstr>
      <vt:lpstr>Advantage and Disadvantage  of Assembly Language</vt:lpstr>
      <vt:lpstr>High Level Language </vt:lpstr>
      <vt:lpstr>Advantage and Disadvantage of High Level Language</vt:lpstr>
      <vt:lpstr>Procedure Oriented Language (3GL)</vt:lpstr>
      <vt:lpstr>Problem Oriented Language</vt:lpstr>
      <vt:lpstr>Natural Language</vt:lpstr>
      <vt:lpstr>Language Processor Translator</vt:lpstr>
      <vt:lpstr>Syntax and Semantics</vt:lpstr>
      <vt:lpstr>Programming Error and its types</vt:lpstr>
      <vt:lpstr>Syntax Error</vt:lpstr>
      <vt:lpstr>Run time Error</vt:lpstr>
      <vt:lpstr>Logical Error</vt:lpstr>
      <vt:lpstr>Control Structure</vt:lpstr>
      <vt:lpstr>Program Design tools</vt:lpstr>
      <vt:lpstr>Algorithm</vt:lpstr>
      <vt:lpstr>Properties of Algorithm</vt:lpstr>
      <vt:lpstr>Flow Chart</vt:lpstr>
      <vt:lpstr>Programmer use flowchart for:</vt:lpstr>
      <vt:lpstr>Use of Flowchart</vt:lpstr>
      <vt:lpstr>Rules to make flowchart</vt:lpstr>
      <vt:lpstr>Advantage of Flowchart</vt:lpstr>
      <vt:lpstr>Disadvantage of Flowchart</vt:lpstr>
      <vt:lpstr>Structure English (Pseudo Code)</vt:lpstr>
      <vt:lpstr>Example of Pseudo Code</vt:lpstr>
      <vt:lpstr>Binary Code</vt:lpstr>
      <vt:lpstr>Absolute Binary</vt:lpstr>
      <vt:lpstr>BCD (Binary Coded Decimal)</vt:lpstr>
      <vt:lpstr>ASCII (American Standard Code for Information Interchange)</vt:lpstr>
      <vt:lpstr>EBCDIC</vt:lpstr>
      <vt:lpstr>Unicode</vt:lpstr>
      <vt:lpstr>Assignment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Programming Concept and Logics</dc:title>
  <dc:creator>gopis</dc:creator>
  <cp:lastModifiedBy>gopis</cp:lastModifiedBy>
  <cp:revision>16</cp:revision>
  <dcterms:created xsi:type="dcterms:W3CDTF">2022-02-03T04:22:45Z</dcterms:created>
  <dcterms:modified xsi:type="dcterms:W3CDTF">2022-02-05T09:00:03Z</dcterms:modified>
</cp:coreProperties>
</file>