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4" r:id="rId9"/>
    <p:sldId id="263" r:id="rId10"/>
    <p:sldId id="265" r:id="rId11"/>
    <p:sldId id="266" r:id="rId12"/>
    <p:sldId id="268"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 id="284" r:id="rId31"/>
    <p:sldId id="286" r:id="rId32"/>
    <p:sldId id="287" r:id="rId33"/>
    <p:sldId id="288" r:id="rId34"/>
    <p:sldId id="289" r:id="rId35"/>
    <p:sldId id="290" r:id="rId36"/>
    <p:sldId id="291" r:id="rId37"/>
    <p:sldId id="29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opis" initials="g" lastIdx="1" clrIdx="0">
    <p:extLst>
      <p:ext uri="{19B8F6BF-5375-455C-9EA6-DF929625EA0E}">
        <p15:presenceInfo xmlns:p15="http://schemas.microsoft.com/office/powerpoint/2012/main" userId="gopi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4" d="100"/>
          <a:sy n="64" d="100"/>
        </p:scale>
        <p:origin x="9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1966462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4203064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216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3559656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92366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4248610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25804521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2581383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2442017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78ED11-6FF3-44AC-A263-C512871EA3A4}" type="datetimeFigureOut">
              <a:rPr lang="en-GB" smtClean="0"/>
              <a:t>07/02/2022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1132224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78ED11-6FF3-44AC-A263-C512871EA3A4}" type="datetimeFigureOut">
              <a:rPr lang="en-GB" smtClean="0"/>
              <a:t>07/02/2022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878624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78ED11-6FF3-44AC-A263-C512871EA3A4}" type="datetimeFigureOut">
              <a:rPr lang="en-GB" smtClean="0"/>
              <a:t>07/02/2022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2056839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78ED11-6FF3-44AC-A263-C512871EA3A4}" type="datetimeFigureOut">
              <a:rPr lang="en-GB" smtClean="0"/>
              <a:t>07/02/2022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302586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78ED11-6FF3-44AC-A263-C512871EA3A4}" type="datetimeFigureOut">
              <a:rPr lang="en-GB" smtClean="0"/>
              <a:t>07/02/2022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1335361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E78ED11-6FF3-44AC-A263-C512871EA3A4}" type="datetimeFigureOut">
              <a:rPr lang="en-GB" smtClean="0"/>
              <a:t>07/02/2022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3286589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E78ED11-6FF3-44AC-A263-C512871EA3A4}" type="datetimeFigureOut">
              <a:rPr lang="en-GB" smtClean="0"/>
              <a:t>07/02/2022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169BF9E-5BA6-4751-8E78-C0A05A09B2F8}" type="slidenum">
              <a:rPr lang="en-GB" smtClean="0"/>
              <a:t>‹#›</a:t>
            </a:fld>
            <a:endParaRPr lang="en-GB"/>
          </a:p>
        </p:txBody>
      </p:sp>
    </p:spTree>
    <p:extLst>
      <p:ext uri="{BB962C8B-B14F-4D97-AF65-F5344CB8AC3E}">
        <p14:creationId xmlns:p14="http://schemas.microsoft.com/office/powerpoint/2010/main" val="2358892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E78ED11-6FF3-44AC-A263-C512871EA3A4}" type="datetimeFigureOut">
              <a:rPr lang="en-GB" smtClean="0"/>
              <a:t>07/02/2022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169BF9E-5BA6-4751-8E78-C0A05A09B2F8}" type="slidenum">
              <a:rPr lang="en-GB" smtClean="0"/>
              <a:t>‹#›</a:t>
            </a:fld>
            <a:endParaRPr lang="en-GB"/>
          </a:p>
        </p:txBody>
      </p:sp>
    </p:spTree>
    <p:extLst>
      <p:ext uri="{BB962C8B-B14F-4D97-AF65-F5344CB8AC3E}">
        <p14:creationId xmlns:p14="http://schemas.microsoft.com/office/powerpoint/2010/main" val="14020041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lose Up Photo of Toy Bot">
            <a:extLst>
              <a:ext uri="{FF2B5EF4-FFF2-40B4-BE49-F238E27FC236}">
                <a16:creationId xmlns:a16="http://schemas.microsoft.com/office/drawing/2014/main" id="{1E42154B-D944-4395-B1C1-4DCAC5CE09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12192001"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81CEA1A9-10B5-4AA3-A3FC-5DA06BD91AE6}"/>
              </a:ext>
            </a:extLst>
          </p:cNvPr>
          <p:cNvSpPr>
            <a:spLocks noGrp="1"/>
          </p:cNvSpPr>
          <p:nvPr>
            <p:ph type="ctrTitle"/>
          </p:nvPr>
        </p:nvSpPr>
        <p:spPr>
          <a:xfrm>
            <a:off x="2165106" y="3930912"/>
            <a:ext cx="9570664" cy="1646302"/>
          </a:xfrm>
        </p:spPr>
        <p:txBody>
          <a:bodyPr/>
          <a:lstStyle/>
          <a:p>
            <a:r>
              <a:rPr lang="en-GB" dirty="0">
                <a:solidFill>
                  <a:srgbClr val="FF0000"/>
                </a:solidFill>
              </a:rPr>
              <a:t>Recent Trends in Technology</a:t>
            </a:r>
          </a:p>
        </p:txBody>
      </p:sp>
      <p:sp>
        <p:nvSpPr>
          <p:cNvPr id="3" name="Subtitle 2">
            <a:extLst>
              <a:ext uri="{FF2B5EF4-FFF2-40B4-BE49-F238E27FC236}">
                <a16:creationId xmlns:a16="http://schemas.microsoft.com/office/drawing/2014/main" id="{3865A6F6-18F0-459C-9075-37B35447399C}"/>
              </a:ext>
            </a:extLst>
          </p:cNvPr>
          <p:cNvSpPr>
            <a:spLocks noGrp="1"/>
          </p:cNvSpPr>
          <p:nvPr>
            <p:ph type="subTitle" idx="1"/>
          </p:nvPr>
        </p:nvSpPr>
        <p:spPr>
          <a:xfrm>
            <a:off x="262884" y="4050833"/>
            <a:ext cx="7766936" cy="1096899"/>
          </a:xfrm>
        </p:spPr>
        <p:txBody>
          <a:bodyPr>
            <a:normAutofit/>
          </a:bodyPr>
          <a:lstStyle/>
          <a:p>
            <a:r>
              <a:rPr lang="en-GB" sz="3600" dirty="0">
                <a:solidFill>
                  <a:srgbClr val="FF0000"/>
                </a:solidFill>
              </a:rPr>
              <a:t>Chapter :7</a:t>
            </a:r>
          </a:p>
        </p:txBody>
      </p:sp>
    </p:spTree>
    <p:extLst>
      <p:ext uri="{BB962C8B-B14F-4D97-AF65-F5344CB8AC3E}">
        <p14:creationId xmlns:p14="http://schemas.microsoft.com/office/powerpoint/2010/main" val="4150410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1" y="1362011"/>
            <a:ext cx="12192000" cy="5454778"/>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r>
              <a:rPr lang="en-GB" sz="2400" i="0" dirty="0">
                <a:solidFill>
                  <a:srgbClr val="202124"/>
                </a:solidFill>
                <a:effectLst/>
                <a:latin typeface="arial" panose="020B0604020202020204" pitchFamily="34" charset="0"/>
              </a:rPr>
              <a:t>Cloud computing is a technology that uses the internet for storing and managing data on remote servers and then access data via the internet</a:t>
            </a:r>
          </a:p>
          <a:p>
            <a:pPr algn="just"/>
            <a:r>
              <a:rPr lang="en-GB" sz="2400" dirty="0">
                <a:solidFill>
                  <a:srgbClr val="202124"/>
                </a:solidFill>
                <a:latin typeface="arial" panose="020B0604020202020204" pitchFamily="34" charset="0"/>
              </a:rPr>
              <a:t>S</a:t>
            </a:r>
            <a:r>
              <a:rPr lang="en-GB" sz="2400" i="0" dirty="0">
                <a:solidFill>
                  <a:srgbClr val="202124"/>
                </a:solidFill>
                <a:effectLst/>
                <a:latin typeface="arial" panose="020B0604020202020204" pitchFamily="34" charset="0"/>
              </a:rPr>
              <a:t>tores data on remote serves, which can be accessed through the internet</a:t>
            </a:r>
          </a:p>
          <a:p>
            <a:pPr algn="just"/>
            <a:r>
              <a:rPr lang="en-GB" sz="2400" b="0" i="0" dirty="0">
                <a:solidFill>
                  <a:srgbClr val="202124"/>
                </a:solidFill>
                <a:effectLst/>
                <a:latin typeface="arial" panose="020B0604020202020204" pitchFamily="34" charset="0"/>
              </a:rPr>
              <a:t>It uses a software, middleware, to ensure seamless connectivity between devices/computers linked via cloud computing</a:t>
            </a:r>
          </a:p>
          <a:p>
            <a:pPr algn="just"/>
            <a:r>
              <a:rPr lang="en-GB" sz="2400" dirty="0">
                <a:solidFill>
                  <a:srgbClr val="202124"/>
                </a:solidFill>
                <a:latin typeface="arial" panose="020B0604020202020204" pitchFamily="34" charset="0"/>
              </a:rPr>
              <a:t>Operations that we can do using cloud computing</a:t>
            </a:r>
          </a:p>
          <a:p>
            <a:pPr lvl="1" algn="just"/>
            <a:r>
              <a:rPr lang="en-GB" sz="2200" b="0" i="0" dirty="0">
                <a:solidFill>
                  <a:srgbClr val="202124"/>
                </a:solidFill>
                <a:effectLst/>
                <a:latin typeface="arial" panose="020B0604020202020204" pitchFamily="34" charset="0"/>
              </a:rPr>
              <a:t>Developing New Application and Services</a:t>
            </a:r>
          </a:p>
          <a:p>
            <a:pPr lvl="1" algn="just"/>
            <a:r>
              <a:rPr lang="en-GB" sz="2200" dirty="0">
                <a:solidFill>
                  <a:srgbClr val="202124"/>
                </a:solidFill>
                <a:latin typeface="arial" panose="020B0604020202020204" pitchFamily="34" charset="0"/>
              </a:rPr>
              <a:t>Storage, Backup, Recovery of Data\</a:t>
            </a:r>
          </a:p>
          <a:p>
            <a:pPr lvl="1" algn="just"/>
            <a:r>
              <a:rPr lang="en-GB" sz="2200" b="0" i="0" dirty="0">
                <a:solidFill>
                  <a:srgbClr val="202124"/>
                </a:solidFill>
                <a:effectLst/>
                <a:latin typeface="arial" panose="020B0604020202020204" pitchFamily="34" charset="0"/>
              </a:rPr>
              <a:t>Hosting B</a:t>
            </a:r>
            <a:r>
              <a:rPr lang="en-GB" sz="2200" dirty="0">
                <a:solidFill>
                  <a:srgbClr val="202124"/>
                </a:solidFill>
                <a:latin typeface="arial" panose="020B0604020202020204" pitchFamily="34" charset="0"/>
              </a:rPr>
              <a:t>logs and Websites</a:t>
            </a:r>
          </a:p>
          <a:p>
            <a:pPr lvl="1" algn="just"/>
            <a:r>
              <a:rPr lang="en-GB" sz="2200" b="0" i="0" dirty="0">
                <a:solidFill>
                  <a:srgbClr val="202124"/>
                </a:solidFill>
                <a:effectLst/>
                <a:latin typeface="arial" panose="020B0604020202020204" pitchFamily="34" charset="0"/>
              </a:rPr>
              <a:t>De</a:t>
            </a:r>
            <a:r>
              <a:rPr lang="en-GB" sz="2200" dirty="0">
                <a:solidFill>
                  <a:srgbClr val="202124"/>
                </a:solidFill>
                <a:latin typeface="arial" panose="020B0604020202020204" pitchFamily="34" charset="0"/>
              </a:rPr>
              <a:t>livery of Software on demand</a:t>
            </a:r>
          </a:p>
          <a:p>
            <a:pPr lvl="1" algn="just"/>
            <a:r>
              <a:rPr lang="en-GB" sz="2200" b="0" i="0" dirty="0">
                <a:solidFill>
                  <a:srgbClr val="202124"/>
                </a:solidFill>
                <a:effectLst/>
                <a:latin typeface="arial" panose="020B0604020202020204" pitchFamily="34" charset="0"/>
              </a:rPr>
              <a:t>Analys</a:t>
            </a:r>
            <a:r>
              <a:rPr lang="en-GB" sz="2200" dirty="0">
                <a:solidFill>
                  <a:srgbClr val="202124"/>
                </a:solidFill>
                <a:latin typeface="arial" panose="020B0604020202020204" pitchFamily="34" charset="0"/>
              </a:rPr>
              <a:t>is od Data</a:t>
            </a:r>
          </a:p>
          <a:p>
            <a:pPr lvl="1" algn="just"/>
            <a:r>
              <a:rPr lang="en-GB" sz="2200" b="0" i="0" dirty="0">
                <a:solidFill>
                  <a:srgbClr val="202124"/>
                </a:solidFill>
                <a:effectLst/>
                <a:latin typeface="arial" panose="020B0604020202020204" pitchFamily="34" charset="0"/>
              </a:rPr>
              <a:t>Online Streaming</a:t>
            </a:r>
          </a:p>
          <a:p>
            <a:pPr algn="just"/>
            <a:endParaRPr lang="en-GB" sz="2400" i="0" dirty="0">
              <a:solidFill>
                <a:srgbClr val="202124"/>
              </a:solidFill>
              <a:effectLst/>
              <a:latin typeface="arial" panose="020B0604020202020204" pitchFamily="34"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1" y="41211"/>
            <a:ext cx="12306926"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Cloud Computing</a:t>
            </a:r>
          </a:p>
        </p:txBody>
      </p:sp>
      <p:pic>
        <p:nvPicPr>
          <p:cNvPr id="2050" name="Picture 2" descr="The Different Types of Cloud Computing and How They Differ">
            <a:extLst>
              <a:ext uri="{FF2B5EF4-FFF2-40B4-BE49-F238E27FC236}">
                <a16:creationId xmlns:a16="http://schemas.microsoft.com/office/drawing/2014/main" id="{F8CCFD0A-643C-4CDB-9F44-524DC16095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0308" y="3221123"/>
            <a:ext cx="4646950" cy="347948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0351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601854"/>
            <a:ext cx="7620000"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l">
              <a:buFont typeface="Arial" panose="020B0604020202020204" pitchFamily="34" charset="0"/>
              <a:buChar char="•"/>
            </a:pPr>
            <a:r>
              <a:rPr lang="en-GB" sz="2400" b="0" i="0" dirty="0">
                <a:solidFill>
                  <a:srgbClr val="202124"/>
                </a:solidFill>
                <a:effectLst/>
                <a:latin typeface="arial" panose="020B0604020202020204" pitchFamily="34" charset="0"/>
              </a:rPr>
              <a:t>On-Demand Self-Service</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Easy Maintenance</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Large Network Access</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Availability</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Automatic System</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Economical</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Security</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Resources Pooling</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1" y="41211"/>
            <a:ext cx="7620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Characteristics of Cloud Computing</a:t>
            </a:r>
          </a:p>
        </p:txBody>
      </p:sp>
      <p:pic>
        <p:nvPicPr>
          <p:cNvPr id="3074" name="Picture 2" descr="What is the cloud? | Myra">
            <a:extLst>
              <a:ext uri="{FF2B5EF4-FFF2-40B4-BE49-F238E27FC236}">
                <a16:creationId xmlns:a16="http://schemas.microsoft.com/office/drawing/2014/main" id="{6D39902F-7142-4F41-8DCE-2966D2AD35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41211"/>
            <a:ext cx="4402111" cy="411106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3076" name="Picture 4" descr="Cloud and Beyond: The future of cloud computing in India | NASSCOM  Community | The Official Community of Indian IT Industry">
            <a:extLst>
              <a:ext uri="{FF2B5EF4-FFF2-40B4-BE49-F238E27FC236}">
                <a16:creationId xmlns:a16="http://schemas.microsoft.com/office/drawing/2014/main" id="{5343930F-5A1A-468B-8F61-F8F5523BD9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4330331"/>
            <a:ext cx="4402110" cy="2486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3688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8319540" y="0"/>
            <a:ext cx="3872460" cy="1738858"/>
          </a:xfrm>
          <a:gradFill>
            <a:gsLst>
              <a:gs pos="31000">
                <a:schemeClr val="tx1"/>
              </a:gs>
              <a:gs pos="55000">
                <a:schemeClr val="accent5"/>
              </a:gs>
              <a:gs pos="89000">
                <a:schemeClr val="bg1"/>
              </a:gs>
            </a:gsLst>
            <a:lin ang="8100000" scaled="1"/>
          </a:gradFill>
        </p:spPr>
        <p:txBody>
          <a:bodyPr/>
          <a:lstStyle/>
          <a:p>
            <a:r>
              <a:rPr lang="en-GB" dirty="0">
                <a:solidFill>
                  <a:srgbClr val="FFFF00"/>
                </a:solidFill>
              </a:rPr>
              <a:t>Types of Cloud Services</a:t>
            </a:r>
          </a:p>
        </p:txBody>
      </p:sp>
      <p:pic>
        <p:nvPicPr>
          <p:cNvPr id="4098" name="Picture 2" descr="3 Types of Cloud Services Introduction_Video Conference_ezTalks_Video  Conferencing, Webinar, Online Meeting, Screensharing Tips and Reviews">
            <a:extLst>
              <a:ext uri="{FF2B5EF4-FFF2-40B4-BE49-F238E27FC236}">
                <a16:creationId xmlns:a16="http://schemas.microsoft.com/office/drawing/2014/main" id="{4EDBD991-6002-4D01-B199-54290F3D48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19540" y="1738858"/>
            <a:ext cx="3872459" cy="4871803"/>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0"/>
            <a:ext cx="8319540" cy="6787641"/>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Autofit/>
          </a:bodyPr>
          <a:lstStyle/>
          <a:p>
            <a:pPr algn="just"/>
            <a:r>
              <a:rPr lang="en-GB" sz="2400" b="1" i="0" dirty="0">
                <a:solidFill>
                  <a:srgbClr val="202124"/>
                </a:solidFill>
                <a:effectLst/>
                <a:latin typeface="Times New Roman" panose="02020603050405020304" pitchFamily="18" charset="0"/>
                <a:cs typeface="Times New Roman" panose="02020603050405020304" pitchFamily="18" charset="0"/>
              </a:rPr>
              <a:t>SaaS (Software as Service) </a:t>
            </a:r>
          </a:p>
          <a:p>
            <a:pPr lvl="1" algn="just"/>
            <a:r>
              <a:rPr lang="en-GB" sz="2000" b="0" i="0" dirty="0">
                <a:solidFill>
                  <a:srgbClr val="4A4A4A"/>
                </a:solidFill>
                <a:effectLst/>
                <a:latin typeface="Times New Roman" panose="02020603050405020304" pitchFamily="18" charset="0"/>
                <a:cs typeface="Times New Roman" panose="02020603050405020304" pitchFamily="18" charset="0"/>
              </a:rPr>
              <a:t>allows users to access the application via a web browser where they log in with their usernames and passwords</a:t>
            </a:r>
          </a:p>
          <a:p>
            <a:pPr lvl="1" algn="just"/>
            <a:r>
              <a:rPr lang="en-GB" sz="2000" b="0" i="0" dirty="0">
                <a:solidFill>
                  <a:srgbClr val="4A4A4A"/>
                </a:solidFill>
                <a:effectLst/>
                <a:latin typeface="Times New Roman" panose="02020603050405020304" pitchFamily="18" charset="0"/>
                <a:cs typeface="Times New Roman" panose="02020603050405020304" pitchFamily="18" charset="0"/>
              </a:rPr>
              <a:t>organizations can lease productivity software such as email, collaboration and calendaring</a:t>
            </a:r>
            <a:endParaRPr lang="en-GB" sz="2000" i="0" dirty="0">
              <a:solidFill>
                <a:srgbClr val="202124"/>
              </a:solidFill>
              <a:effectLst/>
              <a:latin typeface="Times New Roman" panose="02020603050405020304" pitchFamily="18" charset="0"/>
              <a:cs typeface="Times New Roman" panose="02020603050405020304" pitchFamily="18" charset="0"/>
            </a:endParaRPr>
          </a:p>
          <a:p>
            <a:pPr algn="just"/>
            <a:r>
              <a:rPr lang="en-GB" sz="2400" b="1" dirty="0">
                <a:solidFill>
                  <a:srgbClr val="202124"/>
                </a:solidFill>
                <a:latin typeface="Times New Roman" panose="02020603050405020304" pitchFamily="18" charset="0"/>
                <a:cs typeface="Times New Roman" panose="02020603050405020304" pitchFamily="18" charset="0"/>
              </a:rPr>
              <a:t>PaaS (Platform as Service)</a:t>
            </a:r>
          </a:p>
          <a:p>
            <a:pPr lvl="1" algn="just"/>
            <a:r>
              <a:rPr lang="en-GB" sz="2000" dirty="0">
                <a:solidFill>
                  <a:srgbClr val="202124"/>
                </a:solidFill>
                <a:latin typeface="Times New Roman" panose="02020603050405020304" pitchFamily="18" charset="0"/>
                <a:cs typeface="Times New Roman" panose="02020603050405020304" pitchFamily="18" charset="0"/>
              </a:rPr>
              <a:t>Provide a platform and environment to allow developers to build application and services</a:t>
            </a:r>
          </a:p>
          <a:p>
            <a:pPr lvl="1" algn="just"/>
            <a:r>
              <a:rPr lang="en-GB" sz="2000" dirty="0">
                <a:solidFill>
                  <a:srgbClr val="202124"/>
                </a:solidFill>
                <a:latin typeface="Times New Roman" panose="02020603050405020304" pitchFamily="18" charset="0"/>
                <a:cs typeface="Times New Roman" panose="02020603050405020304" pitchFamily="18" charset="0"/>
              </a:rPr>
              <a:t>Keeps updating and new features are added</a:t>
            </a:r>
          </a:p>
          <a:p>
            <a:pPr lvl="1" algn="just"/>
            <a:r>
              <a:rPr lang="en-GB" sz="2000" dirty="0">
                <a:solidFill>
                  <a:srgbClr val="202124"/>
                </a:solidFill>
                <a:latin typeface="Times New Roman" panose="02020603050405020304" pitchFamily="18" charset="0"/>
                <a:cs typeface="Times New Roman" panose="02020603050405020304" pitchFamily="18" charset="0"/>
              </a:rPr>
              <a:t>Include software support and management services, storage, testing, hosting …….  </a:t>
            </a:r>
          </a:p>
          <a:p>
            <a:pPr algn="just"/>
            <a:r>
              <a:rPr lang="en-GB" sz="2400" b="1" dirty="0">
                <a:solidFill>
                  <a:srgbClr val="202124"/>
                </a:solidFill>
                <a:latin typeface="Times New Roman" panose="02020603050405020304" pitchFamily="18" charset="0"/>
                <a:cs typeface="Times New Roman" panose="02020603050405020304" pitchFamily="18" charset="0"/>
              </a:rPr>
              <a:t>IaaS (Infrastructure as Service)</a:t>
            </a:r>
          </a:p>
          <a:p>
            <a:pPr lvl="1" algn="just"/>
            <a:r>
              <a:rPr lang="en-GB" sz="2000" b="0" i="0" dirty="0">
                <a:solidFill>
                  <a:srgbClr val="4A4A4A"/>
                </a:solidFill>
                <a:effectLst/>
                <a:latin typeface="Times New Roman" panose="02020603050405020304" pitchFamily="18" charset="0"/>
                <a:cs typeface="Times New Roman" panose="02020603050405020304" pitchFamily="18" charset="0"/>
              </a:rPr>
              <a:t>IaaS provides an on-demand infrastructure to organizations on a pay-as-you-go basis over the Internet instead of via a traditional data </a:t>
            </a:r>
            <a:r>
              <a:rPr lang="en-GB" sz="2000" b="0" i="0" dirty="0" err="1">
                <a:solidFill>
                  <a:srgbClr val="4A4A4A"/>
                </a:solidFill>
                <a:effectLst/>
                <a:latin typeface="Times New Roman" panose="02020603050405020304" pitchFamily="18" charset="0"/>
                <a:cs typeface="Times New Roman" panose="02020603050405020304" pitchFamily="18" charset="0"/>
              </a:rPr>
              <a:t>center</a:t>
            </a:r>
            <a:endParaRPr lang="en-GB" sz="2000" b="0" i="0" dirty="0">
              <a:solidFill>
                <a:srgbClr val="4A4A4A"/>
              </a:solidFill>
              <a:effectLst/>
              <a:latin typeface="Times New Roman" panose="02020603050405020304" pitchFamily="18" charset="0"/>
              <a:cs typeface="Times New Roman" panose="02020603050405020304" pitchFamily="18" charset="0"/>
            </a:endParaRPr>
          </a:p>
          <a:p>
            <a:pPr lvl="1" algn="just"/>
            <a:r>
              <a:rPr lang="en-GB" sz="2000" dirty="0">
                <a:solidFill>
                  <a:srgbClr val="4A4A4A"/>
                </a:solidFill>
                <a:latin typeface="Times New Roman" panose="02020603050405020304" pitchFamily="18" charset="0"/>
                <a:cs typeface="Times New Roman" panose="02020603050405020304" pitchFamily="18" charset="0"/>
              </a:rPr>
              <a:t>Provide us storage so we can store our data values</a:t>
            </a:r>
          </a:p>
          <a:p>
            <a:pPr lvl="1" algn="just"/>
            <a:r>
              <a:rPr lang="en-GB" sz="2000" b="0" i="0" dirty="0">
                <a:solidFill>
                  <a:srgbClr val="4A4A4A"/>
                </a:solidFill>
                <a:effectLst/>
                <a:latin typeface="Times New Roman" panose="02020603050405020304" pitchFamily="18" charset="0"/>
                <a:cs typeface="Times New Roman" panose="02020603050405020304" pitchFamily="18" charset="0"/>
              </a:rPr>
              <a:t>Create Virtual environment “ Cloud” in Internet</a:t>
            </a:r>
            <a:endParaRPr lang="en-GB" sz="2000" dirty="0">
              <a:solidFill>
                <a:srgbClr val="202124"/>
              </a:solidFill>
              <a:latin typeface="Times New Roman" panose="02020603050405020304" pitchFamily="18" charset="0"/>
              <a:cs typeface="Times New Roman" panose="02020603050405020304" pitchFamily="18" charset="0"/>
            </a:endParaRPr>
          </a:p>
          <a:p>
            <a:pPr lvl="1" algn="just"/>
            <a:endParaRPr lang="en-GB" sz="2400" i="0" dirty="0">
              <a:solidFill>
                <a:srgbClr val="20212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2201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0"/>
            <a:ext cx="7620000" cy="6858000"/>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Autofit/>
          </a:bodyPr>
          <a:lstStyle/>
          <a:p>
            <a:pPr algn="just"/>
            <a:r>
              <a:rPr lang="en-GB" b="1" i="0" dirty="0">
                <a:solidFill>
                  <a:srgbClr val="4A4A4A"/>
                </a:solidFill>
                <a:effectLst/>
                <a:latin typeface="Times New Roman" panose="02020603050405020304" pitchFamily="18" charset="0"/>
                <a:cs typeface="Times New Roman" panose="02020603050405020304" pitchFamily="18" charset="0"/>
              </a:rPr>
              <a:t>Private Cloud </a:t>
            </a:r>
            <a:endParaRPr lang="en-GB" b="0" i="0" dirty="0">
              <a:solidFill>
                <a:srgbClr val="4A4A4A"/>
              </a:solidFill>
              <a:effectLst/>
              <a:latin typeface="Times New Roman" panose="02020603050405020304" pitchFamily="18" charset="0"/>
              <a:cs typeface="Times New Roman" panose="02020603050405020304" pitchFamily="18" charset="0"/>
            </a:endParaRPr>
          </a:p>
          <a:p>
            <a:pPr lvl="1" algn="just"/>
            <a:r>
              <a:rPr lang="en-GB" sz="1800" dirty="0">
                <a:solidFill>
                  <a:srgbClr val="4A4A4A"/>
                </a:solidFill>
                <a:latin typeface="Times New Roman" panose="02020603050405020304" pitchFamily="18" charset="0"/>
                <a:cs typeface="Times New Roman" panose="02020603050405020304" pitchFamily="18" charset="0"/>
              </a:rPr>
              <a:t>M</a:t>
            </a:r>
            <a:r>
              <a:rPr lang="en-GB" sz="1800" b="0" i="0" dirty="0">
                <a:solidFill>
                  <a:srgbClr val="4A4A4A"/>
                </a:solidFill>
                <a:effectLst/>
                <a:latin typeface="Times New Roman" panose="02020603050405020304" pitchFamily="18" charset="0"/>
                <a:cs typeface="Times New Roman" panose="02020603050405020304" pitchFamily="18" charset="0"/>
              </a:rPr>
              <a:t>odel consists of an infrastructure that is owned by a single business</a:t>
            </a:r>
          </a:p>
          <a:p>
            <a:pPr lvl="1" algn="just"/>
            <a:r>
              <a:rPr lang="en-GB" sz="1800" b="0" i="0" dirty="0">
                <a:solidFill>
                  <a:srgbClr val="4A4A4A"/>
                </a:solidFill>
                <a:effectLst/>
                <a:latin typeface="Times New Roman" panose="02020603050405020304" pitchFamily="18" charset="0"/>
                <a:cs typeface="Times New Roman" panose="02020603050405020304" pitchFamily="18" charset="0"/>
              </a:rPr>
              <a:t>Highest level of security</a:t>
            </a:r>
          </a:p>
          <a:p>
            <a:pPr lvl="1" algn="just"/>
            <a:r>
              <a:rPr lang="en-GB" sz="1800" b="0" i="0" dirty="0">
                <a:solidFill>
                  <a:srgbClr val="4A4A4A"/>
                </a:solidFill>
                <a:effectLst/>
                <a:latin typeface="Times New Roman" panose="02020603050405020304" pitchFamily="18" charset="0"/>
                <a:cs typeface="Times New Roman" panose="02020603050405020304" pitchFamily="18" charset="0"/>
              </a:rPr>
              <a:t>Requires extensive expertise of IT personnel</a:t>
            </a:r>
            <a:endParaRPr lang="en-GB" sz="1800" b="1" i="0" dirty="0">
              <a:solidFill>
                <a:srgbClr val="4A4A4A"/>
              </a:solidFill>
              <a:effectLst/>
              <a:latin typeface="Times New Roman" panose="02020603050405020304" pitchFamily="18" charset="0"/>
              <a:cs typeface="Times New Roman" panose="02020603050405020304" pitchFamily="18" charset="0"/>
            </a:endParaRPr>
          </a:p>
          <a:p>
            <a:pPr algn="just"/>
            <a:r>
              <a:rPr lang="en-GB" b="1" i="0" dirty="0">
                <a:solidFill>
                  <a:srgbClr val="4A4A4A"/>
                </a:solidFill>
                <a:effectLst/>
                <a:latin typeface="Times New Roman" panose="02020603050405020304" pitchFamily="18" charset="0"/>
                <a:cs typeface="Times New Roman" panose="02020603050405020304" pitchFamily="18" charset="0"/>
              </a:rPr>
              <a:t>Public Cloud </a:t>
            </a:r>
          </a:p>
          <a:p>
            <a:pPr lvl="1" algn="just">
              <a:buFont typeface="Wingdings" panose="05000000000000000000" pitchFamily="2" charset="2"/>
              <a:buChar char="Ø"/>
            </a:pPr>
            <a:r>
              <a:rPr lang="en-GB" sz="1800" dirty="0">
                <a:solidFill>
                  <a:srgbClr val="4A4A4A"/>
                </a:solidFill>
                <a:latin typeface="Times New Roman" panose="02020603050405020304" pitchFamily="18" charset="0"/>
                <a:cs typeface="Times New Roman" panose="02020603050405020304" pitchFamily="18" charset="0"/>
              </a:rPr>
              <a:t>M</a:t>
            </a:r>
            <a:r>
              <a:rPr lang="en-GB" sz="1800" b="0" i="0" dirty="0">
                <a:solidFill>
                  <a:srgbClr val="4A4A4A"/>
                </a:solidFill>
                <a:effectLst/>
                <a:latin typeface="Times New Roman" panose="02020603050405020304" pitchFamily="18" charset="0"/>
                <a:cs typeface="Times New Roman" panose="02020603050405020304" pitchFamily="18" charset="0"/>
              </a:rPr>
              <a:t>odel consists of services and infrastructure that are shared by all organizations</a:t>
            </a:r>
          </a:p>
          <a:p>
            <a:pPr lvl="1">
              <a:buFont typeface="Wingdings" panose="05000000000000000000" pitchFamily="2" charset="2"/>
              <a:buChar char="Ø"/>
            </a:pPr>
            <a:r>
              <a:rPr lang="en-GB" sz="1800" b="0" i="0" dirty="0">
                <a:solidFill>
                  <a:srgbClr val="4A4A4A"/>
                </a:solidFill>
                <a:effectLst/>
                <a:latin typeface="Times New Roman" panose="02020603050405020304" pitchFamily="18" charset="0"/>
                <a:cs typeface="Times New Roman" panose="02020603050405020304" pitchFamily="18" charset="0"/>
              </a:rPr>
              <a:t>Cost-effective</a:t>
            </a:r>
          </a:p>
          <a:p>
            <a:pPr lvl="1">
              <a:buFont typeface="Wingdings" panose="05000000000000000000" pitchFamily="2" charset="2"/>
              <a:buChar char="Ø"/>
            </a:pPr>
            <a:r>
              <a:rPr lang="en-GB" sz="1800" b="0" i="0" dirty="0">
                <a:solidFill>
                  <a:srgbClr val="4A4A4A"/>
                </a:solidFill>
                <a:effectLst/>
                <a:latin typeface="Times New Roman" panose="02020603050405020304" pitchFamily="18" charset="0"/>
                <a:cs typeface="Times New Roman" panose="02020603050405020304" pitchFamily="18" charset="0"/>
              </a:rPr>
              <a:t>Highly scalable</a:t>
            </a:r>
          </a:p>
          <a:p>
            <a:pPr>
              <a:buFont typeface="Wingdings" panose="05000000000000000000" pitchFamily="2" charset="2"/>
              <a:buChar char="Ø"/>
            </a:pPr>
            <a:r>
              <a:rPr lang="en-GB" sz="2000" b="1" dirty="0">
                <a:solidFill>
                  <a:srgbClr val="4A4A4A"/>
                </a:solidFill>
                <a:latin typeface="Times New Roman" panose="02020603050405020304" pitchFamily="18" charset="0"/>
                <a:cs typeface="Times New Roman" panose="02020603050405020304" pitchFamily="18" charset="0"/>
              </a:rPr>
              <a:t>Community Cloud</a:t>
            </a:r>
          </a:p>
          <a:p>
            <a:pPr lvl="1">
              <a:buFont typeface="Wingdings" panose="05000000000000000000" pitchFamily="2" charset="2"/>
              <a:buChar char="Ø"/>
            </a:pPr>
            <a:r>
              <a:rPr lang="en-GB" sz="1800" i="0" dirty="0">
                <a:solidFill>
                  <a:srgbClr val="4A4A4A"/>
                </a:solidFill>
                <a:effectLst/>
                <a:latin typeface="Times New Roman" panose="02020603050405020304" pitchFamily="18" charset="0"/>
                <a:cs typeface="Times New Roman" panose="02020603050405020304" pitchFamily="18" charset="0"/>
              </a:rPr>
              <a:t>Provided for certain community or organization</a:t>
            </a:r>
          </a:p>
          <a:p>
            <a:pPr algn="just"/>
            <a:r>
              <a:rPr lang="en-GB" b="1" i="0" dirty="0">
                <a:solidFill>
                  <a:srgbClr val="4A4A4A"/>
                </a:solidFill>
                <a:effectLst/>
                <a:latin typeface="Times New Roman" panose="02020603050405020304" pitchFamily="18" charset="0"/>
                <a:cs typeface="Times New Roman" panose="02020603050405020304" pitchFamily="18" charset="0"/>
              </a:rPr>
              <a:t>Hybrid Cloud</a:t>
            </a:r>
          </a:p>
          <a:p>
            <a:pPr lvl="1" algn="just"/>
            <a:r>
              <a:rPr lang="en-GB" sz="1800" b="0" i="0" dirty="0">
                <a:solidFill>
                  <a:srgbClr val="4A4A4A"/>
                </a:solidFill>
                <a:effectLst/>
                <a:latin typeface="Times New Roman" panose="02020603050405020304" pitchFamily="18" charset="0"/>
                <a:cs typeface="Times New Roman" panose="02020603050405020304" pitchFamily="18" charset="0"/>
              </a:rPr>
              <a:t>Combination of both public and private clouds, a hybrid cloud combines the two models to create a tailored solution that allows both platforms to interact seamlessly</a:t>
            </a:r>
          </a:p>
          <a:p>
            <a:pPr lvl="1" algn="just"/>
            <a:r>
              <a:rPr lang="en-GB" sz="1800" b="0" i="0" dirty="0">
                <a:solidFill>
                  <a:srgbClr val="4A4A4A"/>
                </a:solidFill>
                <a:effectLst/>
                <a:latin typeface="Times New Roman" panose="02020603050405020304" pitchFamily="18" charset="0"/>
                <a:cs typeface="Times New Roman" panose="02020603050405020304" pitchFamily="18" charset="0"/>
              </a:rPr>
              <a:t>Highly secure, flexible, and economic</a:t>
            </a:r>
          </a:p>
          <a:p>
            <a:pPr lvl="1" algn="just"/>
            <a:endParaRPr lang="en-GB" sz="1800" b="1" i="0" dirty="0">
              <a:solidFill>
                <a:srgbClr val="4A4A4A"/>
              </a:solidFill>
              <a:effectLst/>
              <a:latin typeface="Times New Roman" panose="02020603050405020304" pitchFamily="18" charset="0"/>
              <a:cs typeface="Times New Roman" panose="02020603050405020304" pitchFamily="18" charset="0"/>
            </a:endParaRPr>
          </a:p>
          <a:p>
            <a:pPr algn="just"/>
            <a:endParaRPr lang="en-GB" i="0" dirty="0">
              <a:solidFill>
                <a:srgbClr val="202124"/>
              </a:solidFill>
              <a:effectLst/>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7886934" y="1151317"/>
            <a:ext cx="391743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Types of Cloud Computing</a:t>
            </a:r>
          </a:p>
        </p:txBody>
      </p:sp>
      <p:pic>
        <p:nvPicPr>
          <p:cNvPr id="4" name="Picture 2" descr="Types of Cloud Computing">
            <a:extLst>
              <a:ext uri="{FF2B5EF4-FFF2-40B4-BE49-F238E27FC236}">
                <a16:creationId xmlns:a16="http://schemas.microsoft.com/office/drawing/2014/main" id="{38319020-586D-456E-AE4C-3392B7FC3C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9108" y="2937682"/>
            <a:ext cx="4113082" cy="3538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5422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7">
            <a:extLst>
              <a:ext uri="{FF2B5EF4-FFF2-40B4-BE49-F238E27FC236}">
                <a16:creationId xmlns:a16="http://schemas.microsoft.com/office/drawing/2014/main" id="{BE9C4DF7-3B2C-417A-AEB7-82B7B14DA624}"/>
              </a:ext>
            </a:extLst>
          </p:cNvPr>
          <p:cNvGraphicFramePr>
            <a:graphicFrameLocks noGrp="1"/>
          </p:cNvGraphicFramePr>
          <p:nvPr>
            <p:extLst>
              <p:ext uri="{D42A27DB-BD31-4B8C-83A1-F6EECF244321}">
                <p14:modId xmlns:p14="http://schemas.microsoft.com/office/powerpoint/2010/main" val="3433324254"/>
              </p:ext>
            </p:extLst>
          </p:nvPr>
        </p:nvGraphicFramePr>
        <p:xfrm>
          <a:off x="532984" y="158334"/>
          <a:ext cx="11009442" cy="6227476"/>
        </p:xfrm>
        <a:graphic>
          <a:graphicData uri="http://schemas.openxmlformats.org/drawingml/2006/table">
            <a:tbl>
              <a:tblPr firstRow="1" bandRow="1">
                <a:tableStyleId>{00A15C55-8517-42AA-B614-E9B94910E393}</a:tableStyleId>
              </a:tblPr>
              <a:tblGrid>
                <a:gridCol w="5504721">
                  <a:extLst>
                    <a:ext uri="{9D8B030D-6E8A-4147-A177-3AD203B41FA5}">
                      <a16:colId xmlns:a16="http://schemas.microsoft.com/office/drawing/2014/main" val="2344665468"/>
                    </a:ext>
                  </a:extLst>
                </a:gridCol>
                <a:gridCol w="5504721">
                  <a:extLst>
                    <a:ext uri="{9D8B030D-6E8A-4147-A177-3AD203B41FA5}">
                      <a16:colId xmlns:a16="http://schemas.microsoft.com/office/drawing/2014/main" val="187898561"/>
                    </a:ext>
                  </a:extLst>
                </a:gridCol>
              </a:tblGrid>
              <a:tr h="869227">
                <a:tc>
                  <a:txBody>
                    <a:bodyPr/>
                    <a:lstStyle/>
                    <a:p>
                      <a:r>
                        <a:rPr lang="en-GB" sz="2800" b="1" dirty="0"/>
                        <a:t>Advantage</a:t>
                      </a:r>
                    </a:p>
                  </a:txBody>
                  <a:tcPr/>
                </a:tc>
                <a:tc>
                  <a:txBody>
                    <a:bodyPr/>
                    <a:lstStyle/>
                    <a:p>
                      <a:r>
                        <a:rPr lang="en-GB" sz="2800" b="1" dirty="0"/>
                        <a:t>Disadvantage</a:t>
                      </a:r>
                    </a:p>
                  </a:txBody>
                  <a:tcPr/>
                </a:tc>
                <a:extLst>
                  <a:ext uri="{0D108BD9-81ED-4DB2-BD59-A6C34878D82A}">
                    <a16:rowId xmlns:a16="http://schemas.microsoft.com/office/drawing/2014/main" val="193770528"/>
                  </a:ext>
                </a:extLst>
              </a:tr>
              <a:tr h="5358249">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Improved collaboration</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 Low maintenance cost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Back-up and restore data</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Reliability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Data security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800" b="1" i="0" kern="1200" dirty="0">
                        <a:solidFill>
                          <a:schemeClr val="dk1"/>
                        </a:solidFill>
                        <a:effectLst/>
                        <a:latin typeface="+mn-lt"/>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800" b="1" i="0" kern="1200" dirty="0">
                        <a:solidFill>
                          <a:schemeClr val="dk1"/>
                        </a:solidFill>
                        <a:effectLst/>
                        <a:latin typeface="+mn-lt"/>
                        <a:ea typeface="+mn-ea"/>
                        <a:cs typeface="+mn-cs"/>
                      </a:endParaRPr>
                    </a:p>
                    <a:p>
                      <a:pPr marL="285750" indent="-285750">
                        <a:buFont typeface="Arial" panose="020B0604020202020204" pitchFamily="34" charset="0"/>
                        <a:buChar char="•"/>
                      </a:pPr>
                      <a:endParaRPr lang="en-GB" sz="2800" b="1" dirty="0"/>
                    </a:p>
                  </a:txBody>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Downtime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Internet Connectivity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Limited Control</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Security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800" b="1" i="0" kern="1200" dirty="0">
                          <a:solidFill>
                            <a:schemeClr val="dk1"/>
                          </a:solidFill>
                          <a:effectLst/>
                          <a:latin typeface="+mn-lt"/>
                          <a:ea typeface="+mn-ea"/>
                          <a:cs typeface="+mn-cs"/>
                        </a:rPr>
                        <a:t>Cloud Service Closes Shop</a:t>
                      </a:r>
                    </a:p>
                    <a:p>
                      <a:pPr marL="285750" indent="-285750">
                        <a:buFont typeface="Arial" panose="020B0604020202020204" pitchFamily="34" charset="0"/>
                        <a:buChar char="•"/>
                      </a:pPr>
                      <a:endParaRPr lang="en-GB" sz="2800" b="1" dirty="0"/>
                    </a:p>
                  </a:txBody>
                  <a:tcPr/>
                </a:tc>
                <a:extLst>
                  <a:ext uri="{0D108BD9-81ED-4DB2-BD59-A6C34878D82A}">
                    <a16:rowId xmlns:a16="http://schemas.microsoft.com/office/drawing/2014/main" val="266053100"/>
                  </a:ext>
                </a:extLst>
              </a:tr>
            </a:tbl>
          </a:graphicData>
        </a:graphic>
      </p:graphicFrame>
      <p:pic>
        <p:nvPicPr>
          <p:cNvPr id="6146" name="Picture 2" descr="5 Reasons Why Cloud Computing Is Important for Your Business | Zegal">
            <a:extLst>
              <a:ext uri="{FF2B5EF4-FFF2-40B4-BE49-F238E27FC236}">
                <a16:creationId xmlns:a16="http://schemas.microsoft.com/office/drawing/2014/main" id="{67D96ABA-81DB-4AB8-9765-C66EEE3E93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0642" y="3429000"/>
            <a:ext cx="5336499" cy="3270666"/>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Is cloud computing over-hyped? - IT World Canada">
            <a:extLst>
              <a:ext uri="{FF2B5EF4-FFF2-40B4-BE49-F238E27FC236}">
                <a16:creationId xmlns:a16="http://schemas.microsoft.com/office/drawing/2014/main" id="{8B2164DD-37EC-4C2B-AF8A-BAFEF798D6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574" y="3429000"/>
            <a:ext cx="5083332" cy="32706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5907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601854"/>
            <a:ext cx="7620000"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l">
              <a:buFont typeface="Arial" panose="020B0604020202020204" pitchFamily="34" charset="0"/>
              <a:buChar char="•"/>
            </a:pPr>
            <a:r>
              <a:rPr lang="en-GB" sz="2400" b="0" i="0" dirty="0">
                <a:solidFill>
                  <a:srgbClr val="202124"/>
                </a:solidFill>
                <a:effectLst/>
                <a:latin typeface="arial" panose="020B0604020202020204" pitchFamily="34" charset="0"/>
              </a:rPr>
              <a:t>On-Demand Self-Service</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Easy Maintenance</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Large Network Access</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Availability</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Automatic System</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Economical</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Security</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Resources Pooling</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1" y="41211"/>
            <a:ext cx="7620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Characteristics of Cloud Computing</a:t>
            </a:r>
          </a:p>
        </p:txBody>
      </p:sp>
      <p:pic>
        <p:nvPicPr>
          <p:cNvPr id="3074" name="Picture 2" descr="What is the cloud? | Myra">
            <a:extLst>
              <a:ext uri="{FF2B5EF4-FFF2-40B4-BE49-F238E27FC236}">
                <a16:creationId xmlns:a16="http://schemas.microsoft.com/office/drawing/2014/main" id="{6D39902F-7142-4F41-8DCE-2966D2AD350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41211"/>
            <a:ext cx="4402111" cy="411106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3076" name="Picture 4" descr="Cloud and Beyond: The future of cloud computing in India | NASSCOM  Community | The Official Community of Indian IT Industry">
            <a:extLst>
              <a:ext uri="{FF2B5EF4-FFF2-40B4-BE49-F238E27FC236}">
                <a16:creationId xmlns:a16="http://schemas.microsoft.com/office/drawing/2014/main" id="{5343930F-5A1A-468B-8F61-F8F5523BD9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4330331"/>
            <a:ext cx="4402110" cy="2486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4899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lnSpcReduction="10000"/>
          </a:bodyPr>
          <a:lstStyle/>
          <a:p>
            <a:pPr algn="just">
              <a:buFont typeface="Arial" panose="020B0604020202020204" pitchFamily="34" charset="0"/>
              <a:buChar char="•"/>
            </a:pPr>
            <a:r>
              <a:rPr lang="en-GB" sz="2400" b="0" i="0" dirty="0">
                <a:solidFill>
                  <a:schemeClr val="tx1"/>
                </a:solidFill>
                <a:effectLst/>
                <a:latin typeface="Times New Roman" panose="02020603050405020304" pitchFamily="18" charset="0"/>
                <a:cs typeface="Times New Roman" panose="02020603050405020304" pitchFamily="18" charset="0"/>
              </a:rPr>
              <a:t>Big data is a combination of structured, semi structured and unstructured data collected by organizations that can be mined for information and used in machine learning projects, predictive modelling and other advanced analytics applications</a:t>
            </a:r>
            <a:endParaRPr lang="en-GB" sz="2400" dirty="0">
              <a:solidFill>
                <a:schemeClr val="tx1"/>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B</a:t>
            </a:r>
            <a:r>
              <a:rPr lang="en-GB" sz="2400" i="0" dirty="0">
                <a:solidFill>
                  <a:schemeClr val="tx1"/>
                </a:solidFill>
                <a:effectLst/>
                <a:latin typeface="Times New Roman" panose="02020603050405020304" pitchFamily="18" charset="0"/>
                <a:cs typeface="Times New Roman" panose="02020603050405020304" pitchFamily="18" charset="0"/>
              </a:rPr>
              <a:t>ig data is data that contains greater variety, arriving in increasing volumes and with more velocity</a:t>
            </a:r>
          </a:p>
          <a:p>
            <a:pPr algn="just">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Sources of Big Data</a:t>
            </a:r>
          </a:p>
          <a:p>
            <a:pPr lvl="1" algn="just">
              <a:buFont typeface="Arial" panose="020B0604020202020204" pitchFamily="34" charset="0"/>
              <a:buChar char="•"/>
            </a:pPr>
            <a:r>
              <a:rPr lang="en-GB" sz="2200" i="0" dirty="0">
                <a:solidFill>
                  <a:schemeClr val="tx1"/>
                </a:solidFill>
                <a:effectLst/>
                <a:latin typeface="Times New Roman" panose="02020603050405020304" pitchFamily="18" charset="0"/>
                <a:cs typeface="Times New Roman" panose="02020603050405020304" pitchFamily="18" charset="0"/>
              </a:rPr>
              <a:t>Social Media</a:t>
            </a:r>
          </a:p>
          <a:p>
            <a:pPr lvl="1" algn="just">
              <a:buFont typeface="Arial" panose="020B0604020202020204" pitchFamily="34" charset="0"/>
              <a:buChar char="•"/>
            </a:pPr>
            <a:r>
              <a:rPr lang="en-GB" sz="2200" i="0" dirty="0">
                <a:solidFill>
                  <a:schemeClr val="tx1"/>
                </a:solidFill>
                <a:effectLst/>
                <a:latin typeface="Times New Roman" panose="02020603050405020304" pitchFamily="18" charset="0"/>
                <a:cs typeface="Times New Roman" panose="02020603050405020304" pitchFamily="18" charset="0"/>
              </a:rPr>
              <a:t>Stock Exchange</a:t>
            </a:r>
          </a:p>
          <a:p>
            <a:pPr lvl="1" algn="just">
              <a:buFont typeface="Arial" panose="020B0604020202020204" pitchFamily="34" charset="0"/>
              <a:buChar char="•"/>
            </a:pPr>
            <a:r>
              <a:rPr lang="en-GB" sz="2200" dirty="0">
                <a:solidFill>
                  <a:schemeClr val="tx1"/>
                </a:solidFill>
                <a:latin typeface="Times New Roman" panose="02020603050405020304" pitchFamily="18" charset="0"/>
                <a:cs typeface="Times New Roman" panose="02020603050405020304" pitchFamily="18" charset="0"/>
              </a:rPr>
              <a:t>Ecommerce Site</a:t>
            </a:r>
          </a:p>
          <a:p>
            <a:pPr lvl="1" algn="just">
              <a:buFont typeface="Arial" panose="020B0604020202020204" pitchFamily="34" charset="0"/>
              <a:buChar char="•"/>
            </a:pPr>
            <a:r>
              <a:rPr lang="en-GB" sz="2200" i="0" dirty="0">
                <a:solidFill>
                  <a:schemeClr val="tx1"/>
                </a:solidFill>
                <a:effectLst/>
                <a:latin typeface="Times New Roman" panose="02020603050405020304" pitchFamily="18" charset="0"/>
                <a:cs typeface="Times New Roman" panose="02020603050405020304" pitchFamily="18" charset="0"/>
              </a:rPr>
              <a:t>Weather Station</a:t>
            </a:r>
          </a:p>
          <a:p>
            <a:pPr lvl="1" algn="just">
              <a:buFont typeface="Arial" panose="020B0604020202020204" pitchFamily="34" charset="0"/>
              <a:buChar char="•"/>
            </a:pPr>
            <a:r>
              <a:rPr lang="en-GB" sz="2200" dirty="0">
                <a:solidFill>
                  <a:schemeClr val="tx1"/>
                </a:solidFill>
                <a:latin typeface="Times New Roman" panose="02020603050405020304" pitchFamily="18" charset="0"/>
                <a:cs typeface="Times New Roman" panose="02020603050405020304" pitchFamily="18" charset="0"/>
              </a:rPr>
              <a:t>Telephone Company</a:t>
            </a:r>
            <a:endParaRPr lang="en-GB" sz="2200" i="0" dirty="0">
              <a:solidFill>
                <a:schemeClr val="tx1"/>
              </a:solidFill>
              <a:effectLst/>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Big Data</a:t>
            </a:r>
          </a:p>
        </p:txBody>
      </p:sp>
      <p:pic>
        <p:nvPicPr>
          <p:cNvPr id="7170" name="Picture 2" descr="An Introduction to Big Data Concepts | by Sagara Technology Idea Lab |  Medium">
            <a:extLst>
              <a:ext uri="{FF2B5EF4-FFF2-40B4-BE49-F238E27FC236}">
                <a16:creationId xmlns:a16="http://schemas.microsoft.com/office/drawing/2014/main" id="{1CFF4171-7773-4B59-A278-A54557FB9B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799" y="280207"/>
            <a:ext cx="3716311" cy="3362403"/>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Four Types of Information that Make Up Your Organization's Big Data |  EventRebels">
            <a:extLst>
              <a:ext uri="{FF2B5EF4-FFF2-40B4-BE49-F238E27FC236}">
                <a16:creationId xmlns:a16="http://schemas.microsoft.com/office/drawing/2014/main" id="{57F09491-29D6-4FAF-BC01-5A3F0CD283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5798" y="3764091"/>
            <a:ext cx="3716311" cy="2813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0652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Arial" panose="020B0604020202020204" pitchFamily="34" charset="0"/>
              <a:buChar char="•"/>
            </a:pPr>
            <a:r>
              <a:rPr lang="en-GB" sz="2000" b="0" i="0" dirty="0">
                <a:solidFill>
                  <a:schemeClr val="tx1"/>
                </a:solidFill>
                <a:effectLst/>
                <a:latin typeface="Times New Roman" panose="02020603050405020304" pitchFamily="18" charset="0"/>
                <a:cs typeface="Times New Roman" panose="02020603050405020304" pitchFamily="18" charset="0"/>
              </a:rPr>
              <a:t>Structured</a:t>
            </a:r>
          </a:p>
          <a:p>
            <a:pPr lvl="1" algn="just">
              <a:buFont typeface="Arial" panose="020B0604020202020204" pitchFamily="34" charset="0"/>
              <a:buChar char="•"/>
            </a:pPr>
            <a:r>
              <a:rPr lang="en-GB" sz="2000" dirty="0">
                <a:solidFill>
                  <a:srgbClr val="666666"/>
                </a:solidFill>
                <a:latin typeface="Times New Roman" panose="02020603050405020304" pitchFamily="18" charset="0"/>
                <a:cs typeface="Times New Roman" panose="02020603050405020304" pitchFamily="18" charset="0"/>
              </a:rPr>
              <a:t>S</a:t>
            </a:r>
            <a:r>
              <a:rPr lang="en-GB" sz="2000" b="0" i="0" dirty="0">
                <a:solidFill>
                  <a:srgbClr val="666666"/>
                </a:solidFill>
                <a:effectLst/>
                <a:latin typeface="Times New Roman" panose="02020603050405020304" pitchFamily="18" charset="0"/>
                <a:cs typeface="Times New Roman" panose="02020603050405020304" pitchFamily="18" charset="0"/>
              </a:rPr>
              <a:t>uch as transactions and financial records;</a:t>
            </a:r>
            <a:endParaRPr lang="en-GB" sz="2000" b="0" i="0" dirty="0">
              <a:solidFill>
                <a:schemeClr val="tx1"/>
              </a:solidFill>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GB" sz="2000" dirty="0">
                <a:solidFill>
                  <a:schemeClr val="tx1"/>
                </a:solidFill>
                <a:latin typeface="Times New Roman" panose="02020603050405020304" pitchFamily="18" charset="0"/>
                <a:cs typeface="Times New Roman" panose="02020603050405020304" pitchFamily="18" charset="0"/>
              </a:rPr>
              <a:t>Unstructured</a:t>
            </a:r>
          </a:p>
          <a:p>
            <a:pPr lvl="1" algn="just">
              <a:buFont typeface="Arial" panose="020B0604020202020204" pitchFamily="34" charset="0"/>
              <a:buChar char="•"/>
            </a:pPr>
            <a:r>
              <a:rPr lang="en-GB" sz="2000" b="0" i="0" dirty="0">
                <a:solidFill>
                  <a:srgbClr val="666666"/>
                </a:solidFill>
                <a:effectLst/>
                <a:latin typeface="Times New Roman" panose="02020603050405020304" pitchFamily="18" charset="0"/>
                <a:cs typeface="Times New Roman" panose="02020603050405020304" pitchFamily="18" charset="0"/>
              </a:rPr>
              <a:t> Text, documents and multimedia files</a:t>
            </a:r>
            <a:endParaRPr lang="en-GB" sz="2000" dirty="0">
              <a:solidFill>
                <a:schemeClr val="tx1"/>
              </a:solidFill>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r>
              <a:rPr lang="en-GB" sz="2000" i="0" dirty="0">
                <a:solidFill>
                  <a:schemeClr val="tx1"/>
                </a:solidFill>
                <a:effectLst/>
                <a:latin typeface="Times New Roman" panose="02020603050405020304" pitchFamily="18" charset="0"/>
                <a:cs typeface="Times New Roman" panose="02020603050405020304" pitchFamily="18" charset="0"/>
              </a:rPr>
              <a:t>Semi-Structed</a:t>
            </a:r>
          </a:p>
          <a:p>
            <a:pPr lvl="1" algn="just">
              <a:buFont typeface="Arial" panose="020B0604020202020204" pitchFamily="34" charset="0"/>
              <a:buChar char="•"/>
            </a:pPr>
            <a:r>
              <a:rPr lang="en-GB" sz="2000" dirty="0">
                <a:solidFill>
                  <a:srgbClr val="666666"/>
                </a:solidFill>
                <a:latin typeface="Times New Roman" panose="02020603050405020304" pitchFamily="18" charset="0"/>
                <a:cs typeface="Times New Roman" panose="02020603050405020304" pitchFamily="18" charset="0"/>
              </a:rPr>
              <a:t>W</a:t>
            </a:r>
            <a:r>
              <a:rPr lang="en-GB" sz="2000" b="0" i="0" dirty="0">
                <a:solidFill>
                  <a:srgbClr val="666666"/>
                </a:solidFill>
                <a:effectLst/>
                <a:latin typeface="Times New Roman" panose="02020603050405020304" pitchFamily="18" charset="0"/>
                <a:cs typeface="Times New Roman" panose="02020603050405020304" pitchFamily="18" charset="0"/>
              </a:rPr>
              <a:t>eb server logs and streaming data from sensors</a:t>
            </a:r>
            <a:endParaRPr lang="en-GB" sz="2000" i="0" dirty="0">
              <a:solidFill>
                <a:schemeClr val="tx1"/>
              </a:solidFill>
              <a:effectLst/>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Types of Big data</a:t>
            </a:r>
          </a:p>
        </p:txBody>
      </p:sp>
      <p:pic>
        <p:nvPicPr>
          <p:cNvPr id="7170" name="Picture 2" descr="An Introduction to Big Data Concepts | by Sagara Technology Idea Lab |  Medium">
            <a:extLst>
              <a:ext uri="{FF2B5EF4-FFF2-40B4-BE49-F238E27FC236}">
                <a16:creationId xmlns:a16="http://schemas.microsoft.com/office/drawing/2014/main" id="{1CFF4171-7773-4B59-A278-A54557FB9B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799" y="280207"/>
            <a:ext cx="3716311" cy="3362403"/>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Four Types of Information that Make Up Your Organization's Big Data |  EventRebels">
            <a:extLst>
              <a:ext uri="{FF2B5EF4-FFF2-40B4-BE49-F238E27FC236}">
                <a16:creationId xmlns:a16="http://schemas.microsoft.com/office/drawing/2014/main" id="{57F09491-29D6-4FAF-BC01-5A3F0CD283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5798" y="3764091"/>
            <a:ext cx="3716311" cy="2813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71071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1351612" y="0"/>
            <a:ext cx="9488776"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Characteristics of Big Data</a:t>
            </a:r>
          </a:p>
        </p:txBody>
      </p:sp>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54964" y="812175"/>
            <a:ext cx="12082072" cy="409439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Arial" panose="020B0604020202020204" pitchFamily="34" charset="0"/>
              <a:buChar char="•"/>
            </a:pPr>
            <a:r>
              <a:rPr lang="en-GB" sz="2400" b="0" i="0" dirty="0">
                <a:solidFill>
                  <a:schemeClr val="tx1"/>
                </a:solidFill>
                <a:effectLst/>
                <a:latin typeface="Times New Roman" panose="02020603050405020304" pitchFamily="18" charset="0"/>
                <a:cs typeface="Times New Roman" panose="02020603050405020304" pitchFamily="18" charset="0"/>
              </a:rPr>
              <a:t>Volume </a:t>
            </a:r>
          </a:p>
          <a:p>
            <a:pPr algn="just">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Varity </a:t>
            </a:r>
          </a:p>
          <a:p>
            <a:pPr algn="just">
              <a:buFont typeface="Arial" panose="020B0604020202020204" pitchFamily="34" charset="0"/>
              <a:buChar char="•"/>
            </a:pPr>
            <a:r>
              <a:rPr lang="en-GB" sz="2400" b="0" i="0" dirty="0">
                <a:solidFill>
                  <a:schemeClr val="tx1"/>
                </a:solidFill>
                <a:effectLst/>
                <a:latin typeface="Times New Roman" panose="02020603050405020304" pitchFamily="18" charset="0"/>
                <a:cs typeface="Times New Roman" panose="02020603050405020304" pitchFamily="18" charset="0"/>
              </a:rPr>
              <a:t>Velocity </a:t>
            </a:r>
          </a:p>
          <a:p>
            <a:pPr algn="just">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Variability</a:t>
            </a:r>
          </a:p>
          <a:p>
            <a:pPr algn="just">
              <a:buFont typeface="Arial" panose="020B0604020202020204" pitchFamily="34" charset="0"/>
              <a:buChar char="•"/>
            </a:pPr>
            <a:r>
              <a:rPr lang="en-GB" sz="2400" b="0" i="0" dirty="0">
                <a:solidFill>
                  <a:schemeClr val="tx1"/>
                </a:solidFill>
                <a:effectLst/>
                <a:latin typeface="Times New Roman" panose="02020603050405020304" pitchFamily="18" charset="0"/>
                <a:cs typeface="Times New Roman" panose="02020603050405020304" pitchFamily="18" charset="0"/>
              </a:rPr>
              <a:t>Value</a:t>
            </a:r>
          </a:p>
          <a:p>
            <a:pPr algn="just">
              <a:buFont typeface="Arial" panose="020B0604020202020204" pitchFamily="34" charset="0"/>
              <a:buChar char="•"/>
            </a:pPr>
            <a:r>
              <a:rPr lang="en-GB" sz="2400" dirty="0">
                <a:solidFill>
                  <a:schemeClr val="tx1"/>
                </a:solidFill>
                <a:latin typeface="Times New Roman" panose="02020603050405020304" pitchFamily="18" charset="0"/>
                <a:cs typeface="Times New Roman" panose="02020603050405020304" pitchFamily="18" charset="0"/>
              </a:rPr>
              <a:t>Versatility</a:t>
            </a:r>
            <a:endParaRPr lang="en-GB" sz="2400" b="0" i="0" dirty="0">
              <a:solidFill>
                <a:schemeClr val="tx1"/>
              </a:solidFill>
              <a:effectLst/>
              <a:latin typeface="Times New Roman" panose="02020603050405020304" pitchFamily="18" charset="0"/>
              <a:cs typeface="Times New Roman" panose="02020603050405020304" pitchFamily="18" charset="0"/>
            </a:endParaRPr>
          </a:p>
          <a:p>
            <a:pPr algn="just">
              <a:buFont typeface="Arial" panose="020B0604020202020204" pitchFamily="34" charset="0"/>
              <a:buChar char="•"/>
            </a:pPr>
            <a:endParaRPr lang="en-GB" sz="2400" b="0" i="0" dirty="0">
              <a:solidFill>
                <a:schemeClr val="tx1"/>
              </a:solidFill>
              <a:effectLst/>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6C321AF3-412F-48E1-B65E-6EFD3473CCA0}"/>
              </a:ext>
            </a:extLst>
          </p:cNvPr>
          <p:cNvPicPr>
            <a:picLocks noChangeAspect="1"/>
          </p:cNvPicPr>
          <p:nvPr/>
        </p:nvPicPr>
        <p:blipFill>
          <a:blip r:embed="rId2"/>
          <a:stretch>
            <a:fillRect/>
          </a:stretch>
        </p:blipFill>
        <p:spPr>
          <a:xfrm>
            <a:off x="330564" y="3957403"/>
            <a:ext cx="11751508" cy="2900598"/>
          </a:xfrm>
          <a:prstGeom prst="rect">
            <a:avLst/>
          </a:prstGeom>
        </p:spPr>
      </p:pic>
    </p:spTree>
    <p:extLst>
      <p:ext uri="{BB962C8B-B14F-4D97-AF65-F5344CB8AC3E}">
        <p14:creationId xmlns:p14="http://schemas.microsoft.com/office/powerpoint/2010/main" val="1358374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Arial" panose="020B0604020202020204" pitchFamily="34" charset="0"/>
              <a:buChar char="•"/>
            </a:pPr>
            <a:r>
              <a:rPr lang="en-GB" sz="2000" i="0" dirty="0">
                <a:solidFill>
                  <a:schemeClr val="tx1"/>
                </a:solidFill>
                <a:effectLst/>
                <a:latin typeface="Times New Roman" panose="02020603050405020304" pitchFamily="18" charset="0"/>
                <a:cs typeface="Times New Roman" panose="02020603050405020304" pitchFamily="18" charset="0"/>
              </a:rPr>
              <a:t>Giving Decision</a:t>
            </a:r>
          </a:p>
          <a:p>
            <a:pPr algn="just">
              <a:buFont typeface="Arial" panose="020B0604020202020204" pitchFamily="34" charset="0"/>
              <a:buChar char="•"/>
            </a:pPr>
            <a:r>
              <a:rPr lang="en-GB" sz="2000" dirty="0">
                <a:solidFill>
                  <a:schemeClr val="tx1"/>
                </a:solidFill>
                <a:latin typeface="Times New Roman" panose="02020603050405020304" pitchFamily="18" charset="0"/>
                <a:cs typeface="Times New Roman" panose="02020603050405020304" pitchFamily="18" charset="0"/>
              </a:rPr>
              <a:t>Improve Customer Service</a:t>
            </a:r>
          </a:p>
          <a:p>
            <a:pPr algn="just">
              <a:buFont typeface="Arial" panose="020B0604020202020204" pitchFamily="34" charset="0"/>
              <a:buChar char="•"/>
            </a:pPr>
            <a:r>
              <a:rPr lang="en-GB" sz="2000" dirty="0">
                <a:solidFill>
                  <a:schemeClr val="tx1"/>
                </a:solidFill>
                <a:latin typeface="Times New Roman" panose="02020603050405020304" pitchFamily="18" charset="0"/>
                <a:cs typeface="Times New Roman" panose="02020603050405020304" pitchFamily="18" charset="0"/>
              </a:rPr>
              <a:t>Analysis of Product</a:t>
            </a:r>
          </a:p>
          <a:p>
            <a:pPr algn="just">
              <a:buFont typeface="Arial" panose="020B0604020202020204" pitchFamily="34" charset="0"/>
              <a:buChar char="•"/>
            </a:pPr>
            <a:r>
              <a:rPr lang="en-GB" sz="2000" dirty="0">
                <a:solidFill>
                  <a:schemeClr val="tx1"/>
                </a:solidFill>
                <a:latin typeface="Times New Roman" panose="02020603050405020304" pitchFamily="18" charset="0"/>
                <a:cs typeface="Times New Roman" panose="02020603050405020304" pitchFamily="18" charset="0"/>
              </a:rPr>
              <a:t>More quality Product</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Benefits  Big data</a:t>
            </a:r>
          </a:p>
        </p:txBody>
      </p:sp>
      <p:pic>
        <p:nvPicPr>
          <p:cNvPr id="7170" name="Picture 2" descr="An Introduction to Big Data Concepts | by Sagara Technology Idea Lab |  Medium">
            <a:extLst>
              <a:ext uri="{FF2B5EF4-FFF2-40B4-BE49-F238E27FC236}">
                <a16:creationId xmlns:a16="http://schemas.microsoft.com/office/drawing/2014/main" id="{1CFF4171-7773-4B59-A278-A54557FB9B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5799" y="280207"/>
            <a:ext cx="3716311" cy="3362403"/>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Four Types of Information that Make Up Your Organization's Big Data |  EventRebels">
            <a:extLst>
              <a:ext uri="{FF2B5EF4-FFF2-40B4-BE49-F238E27FC236}">
                <a16:creationId xmlns:a16="http://schemas.microsoft.com/office/drawing/2014/main" id="{57F09491-29D6-4FAF-BC01-5A3F0CD283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5798" y="3764091"/>
            <a:ext cx="3716311" cy="28137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4">
            <a:extLst>
              <a:ext uri="{FF2B5EF4-FFF2-40B4-BE49-F238E27FC236}">
                <a16:creationId xmlns:a16="http://schemas.microsoft.com/office/drawing/2014/main" id="{FE99BEE8-8CF0-42B4-A7B8-30F87F5F1462}"/>
              </a:ext>
            </a:extLst>
          </p:cNvPr>
          <p:cNvGraphicFramePr>
            <a:graphicFrameLocks noGrp="1"/>
          </p:cNvGraphicFramePr>
          <p:nvPr>
            <p:extLst>
              <p:ext uri="{D42A27DB-BD31-4B8C-83A1-F6EECF244321}">
                <p14:modId xmlns:p14="http://schemas.microsoft.com/office/powerpoint/2010/main" val="2227043800"/>
              </p:ext>
            </p:extLst>
          </p:nvPr>
        </p:nvGraphicFramePr>
        <p:xfrm>
          <a:off x="719528" y="3884012"/>
          <a:ext cx="5376471" cy="2743200"/>
        </p:xfrm>
        <a:graphic>
          <a:graphicData uri="http://schemas.openxmlformats.org/drawingml/2006/table">
            <a:tbl>
              <a:tblPr firstRow="1" bandRow="1">
                <a:tableStyleId>{7DF18680-E054-41AD-8BC1-D1AEF772440D}</a:tableStyleId>
              </a:tblPr>
              <a:tblGrid>
                <a:gridCol w="5376471">
                  <a:extLst>
                    <a:ext uri="{9D8B030D-6E8A-4147-A177-3AD203B41FA5}">
                      <a16:colId xmlns:a16="http://schemas.microsoft.com/office/drawing/2014/main" val="3543241606"/>
                    </a:ext>
                  </a:extLst>
                </a:gridCol>
              </a:tblGrid>
              <a:tr h="518029">
                <a:tc>
                  <a:txBody>
                    <a:bodyPr/>
                    <a:lstStyle/>
                    <a:p>
                      <a:r>
                        <a:rPr lang="en-GB" sz="2800" dirty="0"/>
                        <a:t>Application of Data Processing</a:t>
                      </a:r>
                    </a:p>
                  </a:txBody>
                  <a:tcPr/>
                </a:tc>
                <a:extLst>
                  <a:ext uri="{0D108BD9-81ED-4DB2-BD59-A6C34878D82A}">
                    <a16:rowId xmlns:a16="http://schemas.microsoft.com/office/drawing/2014/main" val="3668364876"/>
                  </a:ext>
                </a:extLst>
              </a:tr>
              <a:tr h="2043729">
                <a:tc>
                  <a:txBody>
                    <a:bodyPr/>
                    <a:lstStyle/>
                    <a:p>
                      <a:pPr marL="285750" indent="-285750">
                        <a:buFont typeface="Arial" panose="020B0604020202020204" pitchFamily="34" charset="0"/>
                        <a:buChar char="•"/>
                      </a:pPr>
                      <a:r>
                        <a:rPr lang="en-GB" sz="2800" dirty="0"/>
                        <a:t>Health and Care</a:t>
                      </a:r>
                    </a:p>
                    <a:p>
                      <a:pPr marL="285750" indent="-285750">
                        <a:buFont typeface="Arial" panose="020B0604020202020204" pitchFamily="34" charset="0"/>
                        <a:buChar char="•"/>
                      </a:pPr>
                      <a:r>
                        <a:rPr lang="en-GB" sz="2800" dirty="0"/>
                        <a:t>Telecom</a:t>
                      </a:r>
                    </a:p>
                    <a:p>
                      <a:pPr marL="285750" indent="-285750">
                        <a:buFont typeface="Arial" panose="020B0604020202020204" pitchFamily="34" charset="0"/>
                        <a:buChar char="•"/>
                      </a:pPr>
                      <a:r>
                        <a:rPr lang="en-GB" sz="2800" dirty="0"/>
                        <a:t>Traffic Control</a:t>
                      </a:r>
                    </a:p>
                    <a:p>
                      <a:pPr marL="285750" indent="-285750">
                        <a:buFont typeface="Arial" panose="020B0604020202020204" pitchFamily="34" charset="0"/>
                        <a:buChar char="•"/>
                      </a:pPr>
                      <a:r>
                        <a:rPr lang="en-GB" sz="2800" dirty="0"/>
                        <a:t>Search Quality</a:t>
                      </a:r>
                    </a:p>
                    <a:p>
                      <a:pPr marL="285750" indent="-285750">
                        <a:buFont typeface="Arial" panose="020B0604020202020204" pitchFamily="34" charset="0"/>
                        <a:buChar char="•"/>
                      </a:pPr>
                      <a:endParaRPr lang="en-GB" sz="2800" dirty="0"/>
                    </a:p>
                  </a:txBody>
                  <a:tcPr/>
                </a:tc>
                <a:extLst>
                  <a:ext uri="{0D108BD9-81ED-4DB2-BD59-A6C34878D82A}">
                    <a16:rowId xmlns:a16="http://schemas.microsoft.com/office/drawing/2014/main" val="399243045"/>
                  </a:ext>
                </a:extLst>
              </a:tr>
            </a:tbl>
          </a:graphicData>
        </a:graphic>
      </p:graphicFrame>
    </p:spTree>
    <p:extLst>
      <p:ext uri="{BB962C8B-B14F-4D97-AF65-F5344CB8AC3E}">
        <p14:creationId xmlns:p14="http://schemas.microsoft.com/office/powerpoint/2010/main" val="3088652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 Clicbot Slicing Holding a Knife Near Wooden Chopping Board">
            <a:extLst>
              <a:ext uri="{FF2B5EF4-FFF2-40B4-BE49-F238E27FC236}">
                <a16:creationId xmlns:a16="http://schemas.microsoft.com/office/drawing/2014/main" id="{56AA5720-8022-4F75-A1E6-664273F4D3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61" y="0"/>
            <a:ext cx="12311921"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59961" y="4372343"/>
            <a:ext cx="12311921" cy="2485657"/>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r>
              <a:rPr lang="en-GB" sz="2000" i="0" dirty="0">
                <a:solidFill>
                  <a:srgbClr val="FF0000"/>
                </a:solidFill>
                <a:effectLst/>
                <a:latin typeface="Poppins" panose="020B0502040204020203" pitchFamily="2" charset="0"/>
              </a:rPr>
              <a:t>The information technology industry is experiencing a boom like never before, and more and more brands are looking to expand in this area because of the immense amount of potential  </a:t>
            </a:r>
          </a:p>
          <a:p>
            <a:pPr algn="just"/>
            <a:r>
              <a:rPr lang="en-GB" sz="2000" i="0" dirty="0">
                <a:solidFill>
                  <a:srgbClr val="FF0000"/>
                </a:solidFill>
                <a:effectLst/>
                <a:latin typeface="Poppins" panose="020B0502040204020203" pitchFamily="2" charset="0"/>
              </a:rPr>
              <a:t>Information technology has various applications, which is also why it has proven to be such a beneficial key component in the entire structure that industries now have</a:t>
            </a:r>
          </a:p>
          <a:p>
            <a:pPr algn="just"/>
            <a:r>
              <a:rPr lang="en-GB" sz="2000" b="0" i="0" dirty="0">
                <a:solidFill>
                  <a:srgbClr val="FF0000"/>
                </a:solidFill>
                <a:effectLst/>
                <a:latin typeface="Poppins" panose="00000500000000000000" pitchFamily="2" charset="0"/>
              </a:rPr>
              <a:t>it becomes important to understand the important aspects of this industry and the key components that make it the revolutionary tool that it is</a:t>
            </a:r>
            <a:endParaRPr lang="en-GB" sz="2000" dirty="0">
              <a:solidFill>
                <a:srgbClr val="FF0000"/>
              </a:solidFill>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119922" y="0"/>
            <a:ext cx="12311921" cy="1320800"/>
          </a:xfrm>
          <a:gradFill>
            <a:gsLst>
              <a:gs pos="31000">
                <a:schemeClr val="tx1"/>
              </a:gs>
              <a:gs pos="55000">
                <a:schemeClr val="accent5"/>
              </a:gs>
              <a:gs pos="89000">
                <a:schemeClr val="bg1"/>
              </a:gs>
            </a:gsLst>
            <a:lin ang="8100000" scaled="1"/>
          </a:gradFill>
        </p:spPr>
        <p:txBody>
          <a:bodyPr>
            <a:normAutofit/>
          </a:bodyPr>
          <a:lstStyle/>
          <a:p>
            <a:pPr algn="ctr"/>
            <a:r>
              <a:rPr lang="en-GB" sz="8000" dirty="0">
                <a:solidFill>
                  <a:schemeClr val="bg1"/>
                </a:solidFill>
              </a:rPr>
              <a:t>Introduction</a:t>
            </a:r>
          </a:p>
        </p:txBody>
      </p:sp>
    </p:spTree>
    <p:extLst>
      <p:ext uri="{BB962C8B-B14F-4D97-AF65-F5344CB8AC3E}">
        <p14:creationId xmlns:p14="http://schemas.microsoft.com/office/powerpoint/2010/main" val="4332182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Wingdings" panose="05000000000000000000" pitchFamily="2" charset="2"/>
              <a:buChar char="ü"/>
            </a:pPr>
            <a:r>
              <a:rPr lang="en-GB" sz="2000" i="0" dirty="0">
                <a:solidFill>
                  <a:srgbClr val="202124"/>
                </a:solidFill>
                <a:effectLst/>
                <a:latin typeface="arial" panose="020B0604020202020204" pitchFamily="34" charset="0"/>
              </a:rPr>
              <a:t>Virtual reality (VR) is a simulated experience that can be similar to or completely different from the real world</a:t>
            </a:r>
          </a:p>
          <a:p>
            <a:pPr algn="just">
              <a:buFont typeface="Wingdings" panose="05000000000000000000" pitchFamily="2" charset="2"/>
              <a:buChar char="ü"/>
            </a:pPr>
            <a:r>
              <a:rPr lang="en-GB" sz="2000" i="0" dirty="0">
                <a:solidFill>
                  <a:srgbClr val="202124"/>
                </a:solidFill>
                <a:effectLst/>
                <a:latin typeface="arial" panose="020B0604020202020204" pitchFamily="34" charset="0"/>
              </a:rPr>
              <a:t>A computer-generated environment with scenes and objects that appear to be real, making the user feel they are immersed in their surroundings</a:t>
            </a:r>
          </a:p>
          <a:p>
            <a:pPr algn="just">
              <a:buFont typeface="Wingdings" panose="05000000000000000000" pitchFamily="2" charset="2"/>
              <a:buChar char="ü"/>
            </a:pPr>
            <a:r>
              <a:rPr lang="en-GB" sz="2000" dirty="0">
                <a:solidFill>
                  <a:srgbClr val="202124"/>
                </a:solidFill>
                <a:latin typeface="arial" panose="020B0604020202020204" pitchFamily="34" charset="0"/>
              </a:rPr>
              <a:t>E</a:t>
            </a:r>
            <a:r>
              <a:rPr lang="en-GB" sz="2000" i="0" dirty="0">
                <a:solidFill>
                  <a:srgbClr val="202124"/>
                </a:solidFill>
                <a:effectLst/>
                <a:latin typeface="arial" panose="020B0604020202020204" pitchFamily="34" charset="0"/>
              </a:rPr>
              <a:t>nvironment is perceived through a device known as a Virtual Reality headset or helmet</a:t>
            </a:r>
          </a:p>
          <a:p>
            <a:pPr algn="just">
              <a:buFont typeface="Wingdings" panose="05000000000000000000" pitchFamily="2" charset="2"/>
              <a:buChar char="ü"/>
            </a:pPr>
            <a:r>
              <a:rPr lang="en-GB" sz="2000" i="0" dirty="0">
                <a:solidFill>
                  <a:srgbClr val="202124"/>
                </a:solidFill>
                <a:effectLst/>
                <a:latin typeface="arial" panose="020B0604020202020204" pitchFamily="34" charset="0"/>
              </a:rPr>
              <a:t>A virtual reality headset is a head-mounted device that provides virtual reality for the wearer</a:t>
            </a:r>
          </a:p>
          <a:p>
            <a:pPr algn="just">
              <a:buFont typeface="Wingdings" panose="05000000000000000000" pitchFamily="2" charset="2"/>
              <a:buChar char="ü"/>
            </a:pPr>
            <a:endParaRPr lang="en-GB" sz="2000" i="0" dirty="0">
              <a:solidFill>
                <a:srgbClr val="202124"/>
              </a:solidFill>
              <a:effectLst/>
              <a:latin typeface="arial" panose="020B0604020202020204" pitchFamily="34" charset="0"/>
            </a:endParaRPr>
          </a:p>
          <a:p>
            <a:pPr algn="just">
              <a:buFont typeface="Wingdings" panose="05000000000000000000" pitchFamily="2" charset="2"/>
              <a:buChar char="ü"/>
            </a:pPr>
            <a:endParaRPr lang="en-GB" sz="2000" dirty="0">
              <a:solidFill>
                <a:schemeClr val="tx1"/>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Virtual Reality</a:t>
            </a:r>
          </a:p>
        </p:txBody>
      </p:sp>
      <p:pic>
        <p:nvPicPr>
          <p:cNvPr id="9218" name="Picture 2" descr="&#10;A Woman Using a VR Headset and a Game Controller">
            <a:extLst>
              <a:ext uri="{FF2B5EF4-FFF2-40B4-BE49-F238E27FC236}">
                <a16:creationId xmlns:a16="http://schemas.microsoft.com/office/drawing/2014/main" id="{CC73EFCD-4503-4684-BCAE-58F4E8D586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4669" y="258580"/>
            <a:ext cx="3867462" cy="6340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7915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Wingdings" panose="05000000000000000000" pitchFamily="2" charset="2"/>
              <a:buChar char="ü"/>
            </a:pPr>
            <a:r>
              <a:rPr lang="en-GB" sz="2000" i="0" dirty="0">
                <a:solidFill>
                  <a:srgbClr val="202124"/>
                </a:solidFill>
                <a:effectLst/>
                <a:latin typeface="arial" panose="020B0604020202020204" pitchFamily="34" charset="0"/>
              </a:rPr>
              <a:t>Video </a:t>
            </a:r>
            <a:r>
              <a:rPr lang="en-GB" sz="2000" i="0" dirty="0" err="1">
                <a:solidFill>
                  <a:srgbClr val="202124"/>
                </a:solidFill>
                <a:effectLst/>
                <a:latin typeface="arial" panose="020B0604020202020204" pitchFamily="34" charset="0"/>
              </a:rPr>
              <a:t>Gyam</a:t>
            </a:r>
            <a:endParaRPr lang="en-GB" sz="2000" i="0" dirty="0">
              <a:solidFill>
                <a:srgbClr val="202124"/>
              </a:solidFill>
              <a:effectLst/>
              <a:latin typeface="arial" panose="020B0604020202020204" pitchFamily="34" charset="0"/>
            </a:endParaRPr>
          </a:p>
          <a:p>
            <a:pPr algn="just">
              <a:buFont typeface="Wingdings" panose="05000000000000000000" pitchFamily="2" charset="2"/>
              <a:buChar char="ü"/>
            </a:pPr>
            <a:r>
              <a:rPr lang="en-GB" sz="2000" dirty="0">
                <a:solidFill>
                  <a:srgbClr val="202124"/>
                </a:solidFill>
                <a:latin typeface="arial" panose="020B0604020202020204" pitchFamily="34" charset="0"/>
                <a:cs typeface="Times New Roman" panose="02020603050405020304" pitchFamily="18" charset="0"/>
              </a:rPr>
              <a:t>Military Application</a:t>
            </a:r>
          </a:p>
          <a:p>
            <a:pPr algn="just">
              <a:buFont typeface="Wingdings" panose="05000000000000000000" pitchFamily="2" charset="2"/>
              <a:buChar char="ü"/>
            </a:pPr>
            <a:r>
              <a:rPr lang="en-GB" sz="2000" dirty="0">
                <a:solidFill>
                  <a:srgbClr val="202124"/>
                </a:solidFill>
                <a:latin typeface="arial" panose="020B0604020202020204" pitchFamily="34" charset="0"/>
                <a:cs typeface="Times New Roman" panose="02020603050405020304" pitchFamily="18" charset="0"/>
              </a:rPr>
              <a:t>Interior Designing</a:t>
            </a:r>
          </a:p>
          <a:p>
            <a:pPr algn="just">
              <a:buFont typeface="Wingdings" panose="05000000000000000000" pitchFamily="2" charset="2"/>
              <a:buChar char="ü"/>
            </a:pPr>
            <a:r>
              <a:rPr lang="en-GB" sz="2000" dirty="0">
                <a:solidFill>
                  <a:srgbClr val="202124"/>
                </a:solidFill>
                <a:latin typeface="arial" panose="020B0604020202020204" pitchFamily="34" charset="0"/>
                <a:cs typeface="Times New Roman" panose="02020603050405020304" pitchFamily="18" charset="0"/>
              </a:rPr>
              <a:t>Surgery</a:t>
            </a:r>
          </a:p>
          <a:p>
            <a:pPr algn="just">
              <a:buFont typeface="Wingdings" panose="05000000000000000000" pitchFamily="2" charset="2"/>
              <a:buChar char="ü"/>
            </a:pPr>
            <a:endParaRPr lang="en-GB" sz="2000" dirty="0">
              <a:solidFill>
                <a:schemeClr val="tx1"/>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Uses of Virtual Reality</a:t>
            </a:r>
          </a:p>
        </p:txBody>
      </p:sp>
      <p:pic>
        <p:nvPicPr>
          <p:cNvPr id="10242" name="Picture 2" descr="Photo of Man with Prosthetic Legs">
            <a:extLst>
              <a:ext uri="{FF2B5EF4-FFF2-40B4-BE49-F238E27FC236}">
                <a16:creationId xmlns:a16="http://schemas.microsoft.com/office/drawing/2014/main" id="{AD028CF7-B505-4CA0-ACE8-3AF8414B1A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2158" y="311045"/>
            <a:ext cx="3775022" cy="623590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9118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Wingdings" panose="05000000000000000000" pitchFamily="2" charset="2"/>
              <a:buChar char="ü"/>
            </a:pPr>
            <a:r>
              <a:rPr lang="en-GB" sz="2000" i="0" dirty="0">
                <a:solidFill>
                  <a:srgbClr val="202124"/>
                </a:solidFill>
                <a:effectLst/>
                <a:latin typeface="arial" panose="020B0604020202020204" pitchFamily="34" charset="0"/>
              </a:rPr>
              <a:t>Ecommerce, also known as electronic commerce or internet commerce, refers to the buying and selling of goods or services using the internet, and the transfer of money and data to execute these transactions</a:t>
            </a:r>
          </a:p>
          <a:p>
            <a:pPr algn="just">
              <a:buFont typeface="Wingdings" panose="05000000000000000000" pitchFamily="2" charset="2"/>
              <a:buChar char="ü"/>
            </a:pPr>
            <a:r>
              <a:rPr lang="en-GB" sz="2000" dirty="0">
                <a:solidFill>
                  <a:srgbClr val="212326"/>
                </a:solidFill>
                <a:latin typeface="ShopifySans"/>
              </a:rPr>
              <a:t>E</a:t>
            </a:r>
            <a:r>
              <a:rPr lang="en-GB" sz="2000" b="0" i="0" dirty="0">
                <a:solidFill>
                  <a:srgbClr val="212326"/>
                </a:solidFill>
                <a:effectLst/>
                <a:latin typeface="ShopifySans"/>
              </a:rPr>
              <a:t>-business refers to all aspects of operating an online business, ecommerce refers specifically to the transaction of goods and services</a:t>
            </a:r>
          </a:p>
          <a:p>
            <a:pPr algn="just">
              <a:buFont typeface="Wingdings" panose="05000000000000000000" pitchFamily="2" charset="2"/>
              <a:buChar char="ü"/>
            </a:pPr>
            <a:r>
              <a:rPr lang="en-GB" sz="2000" b="0" i="0" dirty="0">
                <a:solidFill>
                  <a:srgbClr val="212326"/>
                </a:solidFill>
                <a:effectLst/>
                <a:latin typeface="ShopifySans"/>
              </a:rPr>
              <a:t>August 11, 1994 a man sold a CD by the band Sting to his friend through his website </a:t>
            </a:r>
            <a:r>
              <a:rPr lang="en-GB" sz="2000" b="0" i="0" dirty="0" err="1">
                <a:solidFill>
                  <a:srgbClr val="212326"/>
                </a:solidFill>
                <a:effectLst/>
                <a:latin typeface="ShopifySans"/>
              </a:rPr>
              <a:t>NetMarket</a:t>
            </a:r>
            <a:r>
              <a:rPr lang="en-GB" sz="2000" b="0" i="0" dirty="0">
                <a:solidFill>
                  <a:srgbClr val="212326"/>
                </a:solidFill>
                <a:effectLst/>
                <a:latin typeface="ShopifySans"/>
              </a:rPr>
              <a:t>, an American retail platform</a:t>
            </a:r>
          </a:p>
          <a:p>
            <a:pPr algn="just">
              <a:buFont typeface="Wingdings" panose="05000000000000000000" pitchFamily="2" charset="2"/>
              <a:buChar char="ü"/>
            </a:pPr>
            <a:endParaRPr lang="en-GB" sz="2000" i="0" dirty="0">
              <a:solidFill>
                <a:srgbClr val="202124"/>
              </a:solidFill>
              <a:effectLst/>
              <a:latin typeface="arial" panose="020B0604020202020204" pitchFamily="34" charset="0"/>
            </a:endParaRPr>
          </a:p>
          <a:p>
            <a:pPr algn="just">
              <a:buFont typeface="Wingdings" panose="05000000000000000000" pitchFamily="2" charset="2"/>
              <a:buChar char="ü"/>
            </a:pPr>
            <a:endParaRPr lang="en-GB" sz="2000" dirty="0">
              <a:solidFill>
                <a:schemeClr val="tx1"/>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E-commerce</a:t>
            </a:r>
          </a:p>
        </p:txBody>
      </p:sp>
      <p:pic>
        <p:nvPicPr>
          <p:cNvPr id="11268" name="Picture 4" descr="Shopping Cart with Money on Top of a Laptop">
            <a:extLst>
              <a:ext uri="{FF2B5EF4-FFF2-40B4-BE49-F238E27FC236}">
                <a16:creationId xmlns:a16="http://schemas.microsoft.com/office/drawing/2014/main" id="{8B3F3597-A9D1-42D7-AFB2-312861A30F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4590" y="374754"/>
            <a:ext cx="3672590" cy="5981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03860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marL="0" indent="0" algn="l">
              <a:buNone/>
            </a:pPr>
            <a:r>
              <a:rPr lang="en-GB" sz="2000" b="1" i="0" dirty="0">
                <a:solidFill>
                  <a:srgbClr val="212326"/>
                </a:solidFill>
                <a:effectLst/>
                <a:latin typeface="ShopifySans"/>
              </a:rPr>
              <a:t>1. Business to Consumer (B2C):</a:t>
            </a:r>
            <a:br>
              <a:rPr lang="en-GB" sz="2000" b="0" i="0" dirty="0">
                <a:solidFill>
                  <a:srgbClr val="212326"/>
                </a:solidFill>
                <a:effectLst/>
                <a:latin typeface="ShopifySans"/>
              </a:rPr>
            </a:br>
            <a:r>
              <a:rPr lang="en-GB" sz="2000" b="0" i="0" dirty="0">
                <a:solidFill>
                  <a:srgbClr val="212326"/>
                </a:solidFill>
                <a:effectLst/>
                <a:latin typeface="ShopifySans"/>
              </a:rPr>
              <a:t>When a business sells a good or service to an individual consumer (e.g. You buy a pair of shoes from an online retailer).</a:t>
            </a:r>
          </a:p>
          <a:p>
            <a:pPr marL="0" indent="0" algn="l">
              <a:buNone/>
            </a:pPr>
            <a:r>
              <a:rPr lang="en-GB" sz="2000" b="1" i="0" dirty="0">
                <a:solidFill>
                  <a:srgbClr val="212326"/>
                </a:solidFill>
                <a:effectLst/>
                <a:latin typeface="ShopifySans"/>
              </a:rPr>
              <a:t>2. Business to Business (B2B):</a:t>
            </a:r>
            <a:br>
              <a:rPr lang="en-GB" sz="2000" b="0" i="0" dirty="0">
                <a:solidFill>
                  <a:srgbClr val="212326"/>
                </a:solidFill>
                <a:effectLst/>
                <a:latin typeface="ShopifySans"/>
              </a:rPr>
            </a:br>
            <a:r>
              <a:rPr lang="en-GB" sz="2000" b="0" i="0" dirty="0">
                <a:solidFill>
                  <a:srgbClr val="212326"/>
                </a:solidFill>
                <a:effectLst/>
                <a:latin typeface="ShopifySans"/>
              </a:rPr>
              <a:t>When a business sells a good or service to another business (e.g. A business sells software-as-a-service for other businesses to use)  </a:t>
            </a:r>
            <a:br>
              <a:rPr lang="en-GB" sz="2000" b="0" i="0" dirty="0">
                <a:solidFill>
                  <a:srgbClr val="212326"/>
                </a:solidFill>
                <a:effectLst/>
                <a:latin typeface="ShopifySans"/>
              </a:rPr>
            </a:br>
            <a:br>
              <a:rPr lang="en-GB" sz="2000" b="0" i="0" dirty="0">
                <a:solidFill>
                  <a:srgbClr val="212326"/>
                </a:solidFill>
                <a:effectLst/>
                <a:latin typeface="ShopifySans"/>
              </a:rPr>
            </a:br>
            <a:r>
              <a:rPr lang="en-GB" sz="2000" b="1" i="0" dirty="0">
                <a:solidFill>
                  <a:srgbClr val="212326"/>
                </a:solidFill>
                <a:effectLst/>
                <a:latin typeface="ShopifySans"/>
              </a:rPr>
              <a:t>3. Consumer to Consumer (C2C):</a:t>
            </a:r>
            <a:br>
              <a:rPr lang="en-GB" sz="2000" b="0" i="0" dirty="0">
                <a:solidFill>
                  <a:srgbClr val="212326"/>
                </a:solidFill>
                <a:effectLst/>
                <a:latin typeface="ShopifySans"/>
              </a:rPr>
            </a:br>
            <a:r>
              <a:rPr lang="en-GB" sz="2000" b="0" i="0" dirty="0">
                <a:solidFill>
                  <a:srgbClr val="212326"/>
                </a:solidFill>
                <a:effectLst/>
                <a:latin typeface="ShopifySans"/>
              </a:rPr>
              <a:t>When a consumer sells a good or service to another consumer (e.g. You sell your old furniture on eBay to another consumer).</a:t>
            </a:r>
            <a:br>
              <a:rPr lang="en-GB" sz="2000" b="0" i="0" dirty="0">
                <a:solidFill>
                  <a:srgbClr val="212326"/>
                </a:solidFill>
                <a:effectLst/>
                <a:latin typeface="ShopifySans"/>
              </a:rPr>
            </a:br>
            <a:br>
              <a:rPr lang="en-GB" sz="2000" b="0" i="0" dirty="0">
                <a:solidFill>
                  <a:srgbClr val="212326"/>
                </a:solidFill>
                <a:effectLst/>
                <a:latin typeface="ShopifySans"/>
              </a:rPr>
            </a:br>
            <a:r>
              <a:rPr lang="en-GB" sz="2000" b="1" i="0" dirty="0">
                <a:solidFill>
                  <a:srgbClr val="212326"/>
                </a:solidFill>
                <a:effectLst/>
                <a:latin typeface="ShopifySans"/>
              </a:rPr>
              <a:t>4. Consumer to Business (C2B):</a:t>
            </a:r>
            <a:br>
              <a:rPr lang="en-GB" sz="2000" b="0" i="0" dirty="0">
                <a:solidFill>
                  <a:srgbClr val="212326"/>
                </a:solidFill>
                <a:effectLst/>
                <a:latin typeface="ShopifySans"/>
              </a:rPr>
            </a:br>
            <a:r>
              <a:rPr lang="en-GB" sz="2000" b="0" i="0" dirty="0">
                <a:solidFill>
                  <a:srgbClr val="212326"/>
                </a:solidFill>
                <a:effectLst/>
                <a:latin typeface="ShopifySans"/>
              </a:rPr>
              <a:t>When a consumer sells their own products or services to a business or organization (e.g. An influencer offers exposure to their online audience in exchange for a fee, or a photographer licenses their photo for a business to use).</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E-commerce</a:t>
            </a:r>
          </a:p>
        </p:txBody>
      </p:sp>
      <p:pic>
        <p:nvPicPr>
          <p:cNvPr id="11266" name="Picture 2" descr="Black and Gray Laptop Computer With Turned-on Screen Beside Person Holding Red Smart Card in Selective-focus Photography">
            <a:extLst>
              <a:ext uri="{FF2B5EF4-FFF2-40B4-BE49-F238E27FC236}">
                <a16:creationId xmlns:a16="http://schemas.microsoft.com/office/drawing/2014/main" id="{4F79E191-7B29-4399-B6A0-1BF307FEB8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6866" y="257175"/>
            <a:ext cx="3515506" cy="3171825"/>
          </a:xfrm>
          <a:prstGeom prst="rect">
            <a:avLst/>
          </a:prstGeom>
          <a:noFill/>
          <a:extLst>
            <a:ext uri="{909E8E84-426E-40DD-AFC4-6F175D3DCCD1}">
              <a14:hiddenFill xmlns:a14="http://schemas.microsoft.com/office/drawing/2010/main">
                <a:solidFill>
                  <a:srgbClr val="FFFFFF"/>
                </a:solidFill>
              </a14:hiddenFill>
            </a:ext>
          </a:extLst>
        </p:spPr>
      </p:pic>
      <p:pic>
        <p:nvPicPr>
          <p:cNvPr id="12290" name="Picture 2" descr="Person Using Black And White Smartphone and Holding Blue Card">
            <a:extLst>
              <a:ext uri="{FF2B5EF4-FFF2-40B4-BE49-F238E27FC236}">
                <a16:creationId xmlns:a16="http://schemas.microsoft.com/office/drawing/2014/main" id="{CCD4DAE4-F304-43A9-96DE-2A8FC94AA1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6864" y="3672590"/>
            <a:ext cx="3515507" cy="2928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62904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l">
              <a:buFont typeface="Wingdings" panose="05000000000000000000" pitchFamily="2" charset="2"/>
              <a:buChar char="v"/>
            </a:pPr>
            <a:r>
              <a:rPr lang="en-GB" sz="2000" b="0" i="0" dirty="0">
                <a:solidFill>
                  <a:srgbClr val="202124"/>
                </a:solidFill>
                <a:effectLst/>
                <a:latin typeface="arial" panose="020B0604020202020204" pitchFamily="34" charset="0"/>
              </a:rPr>
              <a:t>Faster buying process.</a:t>
            </a:r>
          </a:p>
          <a:p>
            <a:pPr algn="l">
              <a:buFont typeface="Wingdings" panose="05000000000000000000" pitchFamily="2" charset="2"/>
              <a:buChar char="v"/>
            </a:pPr>
            <a:r>
              <a:rPr lang="en-GB" sz="2000" b="0" i="0" dirty="0">
                <a:solidFill>
                  <a:srgbClr val="202124"/>
                </a:solidFill>
                <a:effectLst/>
                <a:latin typeface="arial" panose="020B0604020202020204" pitchFamily="34" charset="0"/>
              </a:rPr>
              <a:t>Store and product listing creation.</a:t>
            </a:r>
          </a:p>
          <a:p>
            <a:pPr algn="l">
              <a:buFont typeface="Wingdings" panose="05000000000000000000" pitchFamily="2" charset="2"/>
              <a:buChar char="v"/>
            </a:pPr>
            <a:r>
              <a:rPr lang="en-GB" sz="2000" b="0" i="0" dirty="0">
                <a:solidFill>
                  <a:srgbClr val="202124"/>
                </a:solidFill>
                <a:effectLst/>
                <a:latin typeface="arial" panose="020B0604020202020204" pitchFamily="34" charset="0"/>
              </a:rPr>
              <a:t>Cost reduction.</a:t>
            </a:r>
          </a:p>
          <a:p>
            <a:pPr algn="l">
              <a:buFont typeface="Wingdings" panose="05000000000000000000" pitchFamily="2" charset="2"/>
              <a:buChar char="v"/>
            </a:pPr>
            <a:r>
              <a:rPr lang="en-GB" sz="2000" b="0" i="0" dirty="0">
                <a:solidFill>
                  <a:srgbClr val="202124"/>
                </a:solidFill>
                <a:effectLst/>
                <a:latin typeface="arial" panose="020B0604020202020204" pitchFamily="34" charset="0"/>
              </a:rPr>
              <a:t>Affordable advertising and marketing.</a:t>
            </a:r>
          </a:p>
          <a:p>
            <a:pPr algn="l">
              <a:buFont typeface="Wingdings" panose="05000000000000000000" pitchFamily="2" charset="2"/>
              <a:buChar char="v"/>
            </a:pPr>
            <a:r>
              <a:rPr lang="en-GB" sz="2000" b="0" i="0" dirty="0">
                <a:solidFill>
                  <a:srgbClr val="202124"/>
                </a:solidFill>
                <a:effectLst/>
                <a:latin typeface="arial" panose="020B0604020202020204" pitchFamily="34" charset="0"/>
              </a:rPr>
              <a:t>Flexibility for customers.</a:t>
            </a:r>
          </a:p>
          <a:p>
            <a:pPr algn="l">
              <a:buFont typeface="Wingdings" panose="05000000000000000000" pitchFamily="2" charset="2"/>
              <a:buChar char="v"/>
            </a:pPr>
            <a:r>
              <a:rPr lang="en-GB" sz="2000" b="0" i="0" dirty="0">
                <a:solidFill>
                  <a:srgbClr val="202124"/>
                </a:solidFill>
                <a:effectLst/>
                <a:latin typeface="arial" panose="020B0604020202020204" pitchFamily="34" charset="0"/>
              </a:rPr>
              <a:t>No reach limitations.</a:t>
            </a:r>
          </a:p>
          <a:p>
            <a:pPr algn="l">
              <a:buFont typeface="Wingdings" panose="05000000000000000000" pitchFamily="2" charset="2"/>
              <a:buChar char="v"/>
            </a:pPr>
            <a:r>
              <a:rPr lang="en-GB" sz="2000" b="0" i="0" dirty="0">
                <a:solidFill>
                  <a:srgbClr val="202124"/>
                </a:solidFill>
                <a:effectLst/>
                <a:latin typeface="arial" panose="020B0604020202020204" pitchFamily="34" charset="0"/>
              </a:rPr>
              <a:t>Product and price comparison.</a:t>
            </a:r>
          </a:p>
          <a:p>
            <a:pPr algn="l">
              <a:buFont typeface="Wingdings" panose="05000000000000000000" pitchFamily="2" charset="2"/>
              <a:buChar char="v"/>
            </a:pPr>
            <a:r>
              <a:rPr lang="en-GB" sz="2000" b="0" i="0" dirty="0">
                <a:solidFill>
                  <a:srgbClr val="202124"/>
                </a:solidFill>
                <a:effectLst/>
                <a:latin typeface="arial" panose="020B0604020202020204" pitchFamily="34" charset="0"/>
              </a:rPr>
              <a:t>Faster response to buyer/market demands</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Benefits of E-commerce</a:t>
            </a:r>
          </a:p>
        </p:txBody>
      </p:sp>
      <p:pic>
        <p:nvPicPr>
          <p:cNvPr id="13314" name="Picture 2" descr="Woman Holding Card While Operating Silver Laptop">
            <a:extLst>
              <a:ext uri="{FF2B5EF4-FFF2-40B4-BE49-F238E27FC236}">
                <a16:creationId xmlns:a16="http://schemas.microsoft.com/office/drawing/2014/main" id="{0D508E5D-0891-429B-A217-75BFE772C3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9697" y="250226"/>
            <a:ext cx="3935231" cy="6150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57662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fontAlgn="base"/>
            <a:r>
              <a:rPr lang="en-GB" sz="2000" b="0" i="0" dirty="0">
                <a:solidFill>
                  <a:srgbClr val="0C0000"/>
                </a:solidFill>
                <a:effectLst/>
                <a:latin typeface="Bree Serif"/>
              </a:rPr>
              <a:t>Security</a:t>
            </a:r>
          </a:p>
          <a:p>
            <a:r>
              <a:rPr lang="en-GB" sz="2000" b="0" i="0" dirty="0">
                <a:solidFill>
                  <a:srgbClr val="0C0000"/>
                </a:solidFill>
                <a:effectLst/>
                <a:latin typeface="Bree Serif"/>
              </a:rPr>
              <a:t>Lack of privacy</a:t>
            </a:r>
          </a:p>
          <a:p>
            <a:r>
              <a:rPr lang="en-GB" sz="2000" b="0" i="0" dirty="0">
                <a:solidFill>
                  <a:srgbClr val="0C0000"/>
                </a:solidFill>
                <a:effectLst/>
                <a:latin typeface="Bree Serif"/>
              </a:rPr>
              <a:t>Tax issue</a:t>
            </a:r>
          </a:p>
          <a:p>
            <a:r>
              <a:rPr lang="en-GB" sz="2000" b="0" i="0" dirty="0">
                <a:solidFill>
                  <a:srgbClr val="0C0000"/>
                </a:solidFill>
                <a:effectLst/>
                <a:latin typeface="Bree Serif"/>
              </a:rPr>
              <a:t>Fear</a:t>
            </a:r>
          </a:p>
          <a:p>
            <a:r>
              <a:rPr lang="en-GB" sz="2000" b="0" i="0" dirty="0">
                <a:solidFill>
                  <a:srgbClr val="0C0000"/>
                </a:solidFill>
                <a:effectLst/>
                <a:latin typeface="Bree Serif"/>
              </a:rPr>
              <a:t>Product suitability</a:t>
            </a:r>
          </a:p>
          <a:p>
            <a:r>
              <a:rPr lang="en-GB" sz="2000" b="0" i="0" dirty="0">
                <a:solidFill>
                  <a:srgbClr val="0C0000"/>
                </a:solidFill>
                <a:effectLst/>
                <a:latin typeface="Bree Serif"/>
              </a:rPr>
              <a:t>Cultural obstacles</a:t>
            </a:r>
          </a:p>
          <a:p>
            <a:r>
              <a:rPr lang="en-GB" sz="2000" b="0" i="0" dirty="0">
                <a:solidFill>
                  <a:srgbClr val="0C0000"/>
                </a:solidFill>
                <a:effectLst/>
                <a:latin typeface="Bree Serif"/>
              </a:rPr>
              <a:t>High Labour cost</a:t>
            </a:r>
          </a:p>
          <a:p>
            <a:r>
              <a:rPr lang="en-GB" sz="2000" b="0" i="0" dirty="0">
                <a:solidFill>
                  <a:srgbClr val="0C0000"/>
                </a:solidFill>
                <a:effectLst/>
                <a:latin typeface="Bree Serif"/>
              </a:rPr>
              <a:t>Legal issues</a:t>
            </a:r>
          </a:p>
          <a:p>
            <a:r>
              <a:rPr lang="en-GB" sz="2000" b="0" i="0" dirty="0">
                <a:solidFill>
                  <a:srgbClr val="0C0000"/>
                </a:solidFill>
                <a:effectLst/>
                <a:latin typeface="Bree Serif"/>
              </a:rPr>
              <a:t>Technical limitations</a:t>
            </a:r>
          </a:p>
          <a:p>
            <a:r>
              <a:rPr lang="en-GB" sz="2000" b="0" i="0" dirty="0">
                <a:solidFill>
                  <a:srgbClr val="0C0000"/>
                </a:solidFill>
                <a:effectLst/>
                <a:latin typeface="Bree Serif"/>
              </a:rPr>
              <a:t>Huge technological cost</a:t>
            </a:r>
          </a:p>
          <a:p>
            <a:endParaRPr lang="en-GB" sz="2000" dirty="0"/>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Limitations of E-commerce</a:t>
            </a:r>
          </a:p>
        </p:txBody>
      </p:sp>
      <p:pic>
        <p:nvPicPr>
          <p:cNvPr id="14338" name="Picture 2" descr="Person Holding Bank Card">
            <a:extLst>
              <a:ext uri="{FF2B5EF4-FFF2-40B4-BE49-F238E27FC236}">
                <a16:creationId xmlns:a16="http://schemas.microsoft.com/office/drawing/2014/main" id="{93ADBDA7-AE78-4DAB-806A-A515D2D5C6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41211"/>
            <a:ext cx="457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48326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r>
              <a:rPr lang="en-GB" sz="2000" i="0" dirty="0">
                <a:solidFill>
                  <a:schemeClr val="tx1"/>
                </a:solidFill>
                <a:effectLst/>
                <a:latin typeface="Times New Roman" panose="02020603050405020304" pitchFamily="18" charset="0"/>
                <a:cs typeface="Times New Roman" panose="02020603050405020304" pitchFamily="18" charset="0"/>
              </a:rPr>
              <a:t>E-medicine is an online clinical medical knowledge base founded in 1996 by Scott </a:t>
            </a:r>
            <a:r>
              <a:rPr lang="en-GB" sz="2000" i="0" dirty="0" err="1">
                <a:solidFill>
                  <a:schemeClr val="tx1"/>
                </a:solidFill>
                <a:effectLst/>
                <a:latin typeface="Times New Roman" panose="02020603050405020304" pitchFamily="18" charset="0"/>
                <a:cs typeface="Times New Roman" panose="02020603050405020304" pitchFamily="18" charset="0"/>
              </a:rPr>
              <a:t>Plantz</a:t>
            </a:r>
            <a:r>
              <a:rPr lang="en-GB" sz="2000" i="0" dirty="0">
                <a:solidFill>
                  <a:schemeClr val="tx1"/>
                </a:solidFill>
                <a:effectLst/>
                <a:latin typeface="Times New Roman" panose="02020603050405020304" pitchFamily="18" charset="0"/>
                <a:cs typeface="Times New Roman" panose="02020603050405020304" pitchFamily="18" charset="0"/>
              </a:rPr>
              <a:t> MD FAAEM, and Jonathan Adler MD MS FACEP FAAEM, a computer engineer Jeffrey </a:t>
            </a:r>
            <a:r>
              <a:rPr lang="en-GB" sz="2000" i="0" dirty="0" err="1">
                <a:solidFill>
                  <a:schemeClr val="tx1"/>
                </a:solidFill>
                <a:effectLst/>
                <a:latin typeface="Times New Roman" panose="02020603050405020304" pitchFamily="18" charset="0"/>
                <a:cs typeface="Times New Roman" panose="02020603050405020304" pitchFamily="18" charset="0"/>
              </a:rPr>
              <a:t>Berezin</a:t>
            </a:r>
            <a:r>
              <a:rPr lang="en-GB" sz="2000" i="0" dirty="0">
                <a:solidFill>
                  <a:schemeClr val="tx1"/>
                </a:solidFill>
                <a:effectLst/>
                <a:latin typeface="Times New Roman" panose="02020603050405020304" pitchFamily="18" charset="0"/>
                <a:cs typeface="Times New Roman" panose="02020603050405020304" pitchFamily="18" charset="0"/>
              </a:rPr>
              <a:t> MS</a:t>
            </a:r>
          </a:p>
          <a:p>
            <a:r>
              <a:rPr lang="en-GB" sz="2000" i="0" dirty="0">
                <a:solidFill>
                  <a:schemeClr val="tx1"/>
                </a:solidFill>
                <a:effectLst/>
                <a:latin typeface="Times New Roman" panose="02020603050405020304" pitchFamily="18" charset="0"/>
                <a:cs typeface="Times New Roman" panose="02020603050405020304" pitchFamily="18" charset="0"/>
              </a:rPr>
              <a:t>The </a:t>
            </a:r>
            <a:r>
              <a:rPr lang="en-GB" sz="2000" dirty="0">
                <a:solidFill>
                  <a:schemeClr val="tx1"/>
                </a:solidFill>
                <a:latin typeface="Times New Roman" panose="02020603050405020304" pitchFamily="18" charset="0"/>
                <a:cs typeface="Times New Roman" panose="02020603050405020304" pitchFamily="18" charset="0"/>
              </a:rPr>
              <a:t>E-m</a:t>
            </a:r>
            <a:r>
              <a:rPr lang="en-GB" sz="2000" i="0" dirty="0">
                <a:solidFill>
                  <a:schemeClr val="tx1"/>
                </a:solidFill>
                <a:effectLst/>
                <a:latin typeface="Times New Roman" panose="02020603050405020304" pitchFamily="18" charset="0"/>
                <a:cs typeface="Times New Roman" panose="02020603050405020304" pitchFamily="18" charset="0"/>
              </a:rPr>
              <a:t>edicine point-of-care clinical reference features up-to-date, searchable, peer-reviewed medical articles organized in specialty-focused textbooks</a:t>
            </a:r>
          </a:p>
          <a:p>
            <a:r>
              <a:rPr lang="en-GB" sz="2000" dirty="0">
                <a:solidFill>
                  <a:schemeClr val="tx1"/>
                </a:solidFill>
                <a:latin typeface="Times New Roman" panose="02020603050405020304" pitchFamily="18" charset="0"/>
                <a:cs typeface="Times New Roman" panose="02020603050405020304" pitchFamily="18" charset="0"/>
              </a:rPr>
              <a:t>I</a:t>
            </a:r>
            <a:r>
              <a:rPr lang="en-GB" sz="2000" i="0" dirty="0">
                <a:solidFill>
                  <a:schemeClr val="tx1"/>
                </a:solidFill>
                <a:effectLst/>
                <a:latin typeface="Times New Roman" panose="02020603050405020304" pitchFamily="18" charset="0"/>
                <a:cs typeface="Times New Roman" panose="02020603050405020304" pitchFamily="18" charset="0"/>
              </a:rPr>
              <a:t>t provides quick access to patient records and information for efficient health care</a:t>
            </a:r>
          </a:p>
          <a:p>
            <a:r>
              <a:rPr lang="en-GB" sz="2000" i="0" dirty="0">
                <a:solidFill>
                  <a:schemeClr val="tx1"/>
                </a:solidFill>
                <a:effectLst/>
                <a:latin typeface="Times New Roman" panose="02020603050405020304" pitchFamily="18" charset="0"/>
                <a:cs typeface="Times New Roman" panose="02020603050405020304" pitchFamily="18" charset="0"/>
              </a:rPr>
              <a:t>WHO defines e-Health as “… the cost-effective and secure use of Information and Communications technologies in support of health and health-related fields, including healthcare services, health surveillance, health literature, and health education, knowledge and research …” </a:t>
            </a:r>
          </a:p>
          <a:p>
            <a:endParaRPr lang="en-GB" sz="2000" dirty="0">
              <a:solidFill>
                <a:schemeClr val="tx1"/>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E-medicine</a:t>
            </a:r>
          </a:p>
        </p:txBody>
      </p:sp>
      <p:pic>
        <p:nvPicPr>
          <p:cNvPr id="15364" name="Picture 4" descr="Medical stethoscope with red paper heart on white surface">
            <a:extLst>
              <a:ext uri="{FF2B5EF4-FFF2-40B4-BE49-F238E27FC236}">
                <a16:creationId xmlns:a16="http://schemas.microsoft.com/office/drawing/2014/main" id="{2FD2FFE1-23A2-4F79-AE33-05B14F4376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54648" y="-29968"/>
            <a:ext cx="3839981"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2875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l">
              <a:buFont typeface="Arial" panose="020B0604020202020204" pitchFamily="34" charset="0"/>
              <a:buChar char="•"/>
            </a:pPr>
            <a:r>
              <a:rPr lang="en-GB" sz="2800" dirty="0">
                <a:solidFill>
                  <a:srgbClr val="212529"/>
                </a:solidFill>
                <a:latin typeface="-apple-system"/>
              </a:rPr>
              <a:t>R</a:t>
            </a:r>
            <a:r>
              <a:rPr lang="en-GB" sz="2800" b="0" i="0" dirty="0">
                <a:solidFill>
                  <a:srgbClr val="212529"/>
                </a:solidFill>
                <a:effectLst/>
                <a:latin typeface="-apple-system"/>
              </a:rPr>
              <a:t>educes staff stress.</a:t>
            </a:r>
          </a:p>
          <a:p>
            <a:pPr algn="l">
              <a:buFont typeface="Arial" panose="020B0604020202020204" pitchFamily="34" charset="0"/>
              <a:buChar char="•"/>
            </a:pPr>
            <a:r>
              <a:rPr lang="en-GB" sz="2800" b="0" i="0" dirty="0">
                <a:solidFill>
                  <a:srgbClr val="212529"/>
                </a:solidFill>
                <a:effectLst/>
                <a:latin typeface="-apple-system"/>
              </a:rPr>
              <a:t>Makes an efficient and accessible patient record.</a:t>
            </a:r>
          </a:p>
          <a:p>
            <a:pPr algn="l">
              <a:buFont typeface="Arial" panose="020B0604020202020204" pitchFamily="34" charset="0"/>
              <a:buChar char="•"/>
            </a:pPr>
            <a:r>
              <a:rPr lang="en-GB" sz="2800" b="0" i="0" dirty="0">
                <a:solidFill>
                  <a:srgbClr val="212529"/>
                </a:solidFill>
                <a:effectLst/>
                <a:latin typeface="-apple-system"/>
              </a:rPr>
              <a:t>Time saving and reducing indirect works, that leads to more direct care delivery.</a:t>
            </a:r>
          </a:p>
          <a:p>
            <a:pPr algn="l">
              <a:buFont typeface="Arial" panose="020B0604020202020204" pitchFamily="34" charset="0"/>
              <a:buChar char="•"/>
            </a:pPr>
            <a:r>
              <a:rPr lang="en-GB" sz="2800" b="0" i="0" dirty="0">
                <a:solidFill>
                  <a:srgbClr val="212529"/>
                </a:solidFill>
                <a:effectLst/>
                <a:latin typeface="-apple-system"/>
              </a:rPr>
              <a:t>Causes keeping staff in their possession and attracting them.</a:t>
            </a:r>
          </a:p>
          <a:p>
            <a:pPr marL="0" indent="0">
              <a:buNone/>
            </a:pPr>
            <a:endParaRPr lang="en-GB" sz="2800" dirty="0">
              <a:solidFill>
                <a:schemeClr val="tx1"/>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E-medicine Advantage</a:t>
            </a:r>
          </a:p>
        </p:txBody>
      </p:sp>
      <p:pic>
        <p:nvPicPr>
          <p:cNvPr id="16386" name="Picture 2" descr="A Close-Up Shot of a Person Taking Medicine from a Bottle">
            <a:extLst>
              <a:ext uri="{FF2B5EF4-FFF2-40B4-BE49-F238E27FC236}">
                <a16:creationId xmlns:a16="http://schemas.microsoft.com/office/drawing/2014/main" id="{824C0035-632E-4BEF-8A85-44D8CFE340D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46710" y="373349"/>
            <a:ext cx="3510510" cy="3171825"/>
          </a:xfrm>
          <a:prstGeom prst="rect">
            <a:avLst/>
          </a:prstGeom>
          <a:noFill/>
          <a:extLst>
            <a:ext uri="{909E8E84-426E-40DD-AFC4-6F175D3DCCD1}">
              <a14:hiddenFill xmlns:a14="http://schemas.microsoft.com/office/drawing/2010/main">
                <a:solidFill>
                  <a:srgbClr val="FFFFFF"/>
                </a:solidFill>
              </a14:hiddenFill>
            </a:ext>
          </a:extLst>
        </p:spPr>
      </p:pic>
      <p:pic>
        <p:nvPicPr>
          <p:cNvPr id="16388" name="Picture 4" descr="Woman Working in a Laboratory Wearing a Personal Protective Equipment">
            <a:extLst>
              <a:ext uri="{FF2B5EF4-FFF2-40B4-BE49-F238E27FC236}">
                <a16:creationId xmlns:a16="http://schemas.microsoft.com/office/drawing/2014/main" id="{CC8F6011-CA1F-4CD5-8A8A-42BB15483F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6710" y="3755050"/>
            <a:ext cx="3565474" cy="2729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06423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lnSpcReduction="10000"/>
          </a:bodyPr>
          <a:lstStyle/>
          <a:p>
            <a:pPr algn="just">
              <a:buFont typeface="Wingdings" panose="05000000000000000000" pitchFamily="2" charset="2"/>
              <a:buChar char="ü"/>
            </a:pPr>
            <a:r>
              <a:rPr lang="en-GB" sz="2800" i="0" dirty="0">
                <a:solidFill>
                  <a:srgbClr val="202124"/>
                </a:solidFill>
                <a:effectLst/>
                <a:latin typeface="Times New Roman" panose="02020603050405020304" pitchFamily="18" charset="0"/>
                <a:cs typeface="Times New Roman" panose="02020603050405020304" pitchFamily="18" charset="0"/>
              </a:rPr>
              <a:t>Electronic governance or e-governance can be defined as the usage of Information and Communication Technology (ICT) by the government to provide and facilitate government services, exchange of information, communication transactions and integration of various standalone systems and services</a:t>
            </a:r>
          </a:p>
          <a:p>
            <a:pPr algn="just">
              <a:buFont typeface="Wingdings" panose="05000000000000000000" pitchFamily="2" charset="2"/>
              <a:buChar char="ü"/>
            </a:pPr>
            <a:r>
              <a:rPr lang="en-GB" sz="2800" b="0" i="0" dirty="0">
                <a:solidFill>
                  <a:srgbClr val="202124"/>
                </a:solidFill>
                <a:effectLst/>
                <a:latin typeface="Times New Roman" panose="02020603050405020304" pitchFamily="18" charset="0"/>
                <a:cs typeface="Times New Roman" panose="02020603050405020304" pitchFamily="18" charset="0"/>
              </a:rPr>
              <a:t>Blending technology and citizen centricity, catalysing, government operations to create a safer, more efficient and sustainable society</a:t>
            </a:r>
          </a:p>
          <a:p>
            <a:pPr algn="just">
              <a:buFont typeface="Wingdings" panose="05000000000000000000" pitchFamily="2" charset="2"/>
              <a:buChar char="ü"/>
            </a:pPr>
            <a:r>
              <a:rPr lang="en-GB" sz="2800" dirty="0">
                <a:solidFill>
                  <a:srgbClr val="202124"/>
                </a:solidFill>
                <a:latin typeface="Times New Roman" panose="02020603050405020304" pitchFamily="18" charset="0"/>
                <a:cs typeface="Times New Roman" panose="02020603050405020304" pitchFamily="18" charset="0"/>
              </a:rPr>
              <a:t>Is made to provide various government services easily available to general people</a:t>
            </a:r>
            <a:endParaRPr lang="en-GB" sz="2800" dirty="0">
              <a:solidFill>
                <a:schemeClr val="tx1"/>
              </a:solidFill>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E-Governance</a:t>
            </a:r>
          </a:p>
        </p:txBody>
      </p:sp>
      <p:pic>
        <p:nvPicPr>
          <p:cNvPr id="8194" name="Picture 2" descr="Nagarik App Launch by Government of Nepal to facilitate public service -  Exam Sanjal">
            <a:extLst>
              <a:ext uri="{FF2B5EF4-FFF2-40B4-BE49-F238E27FC236}">
                <a16:creationId xmlns:a16="http://schemas.microsoft.com/office/drawing/2014/main" id="{0087A60E-C3BF-4D41-AD07-B1F93BEAF9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7614" y="673022"/>
            <a:ext cx="3339606" cy="48883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4572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12192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E-Governance Model</a:t>
            </a:r>
          </a:p>
        </p:txBody>
      </p:sp>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2" y="899411"/>
            <a:ext cx="12192001" cy="5928622"/>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mj-lt"/>
              <a:buAutoNum type="arabicPeriod"/>
            </a:pPr>
            <a:r>
              <a:rPr lang="en-GB" sz="1600" b="1" i="0" dirty="0">
                <a:solidFill>
                  <a:srgbClr val="333333"/>
                </a:solidFill>
                <a:effectLst/>
                <a:latin typeface="Times New Roman" panose="02020603050405020304" pitchFamily="18" charset="0"/>
                <a:cs typeface="Times New Roman" panose="02020603050405020304" pitchFamily="18" charset="0"/>
              </a:rPr>
              <a:t>G2C (Government to Citizens) </a:t>
            </a:r>
            <a:r>
              <a:rPr lang="en-GB" sz="1600" b="0" i="0" dirty="0">
                <a:solidFill>
                  <a:srgbClr val="333333"/>
                </a:solidFill>
                <a:effectLst/>
                <a:latin typeface="Times New Roman" panose="02020603050405020304" pitchFamily="18" charset="0"/>
                <a:cs typeface="Times New Roman" panose="02020603050405020304" pitchFamily="18" charset="0"/>
              </a:rPr>
              <a:t>— Interaction between the government and the citizens.</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This enables citizens to benefit from the efficient delivery of a large range of public services.</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Expands the accessibility and availability of government services and also improves the quality of services</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The primary aim is to make the government citizen-friendly.</a:t>
            </a:r>
          </a:p>
          <a:p>
            <a:pPr algn="just">
              <a:buFont typeface="+mj-lt"/>
              <a:buAutoNum type="arabicPeriod"/>
            </a:pPr>
            <a:r>
              <a:rPr lang="en-GB" sz="1600" b="1" i="0" dirty="0">
                <a:solidFill>
                  <a:srgbClr val="333333"/>
                </a:solidFill>
                <a:effectLst/>
                <a:latin typeface="Times New Roman" panose="02020603050405020304" pitchFamily="18" charset="0"/>
                <a:cs typeface="Times New Roman" panose="02020603050405020304" pitchFamily="18" charset="0"/>
              </a:rPr>
              <a:t>G2B (Government to Business):</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It enables the business community to interact with the government by using e-governance tools.</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The objective is to cut red-</a:t>
            </a:r>
            <a:r>
              <a:rPr lang="en-GB" sz="1400" b="0" i="0" dirty="0" err="1">
                <a:solidFill>
                  <a:srgbClr val="333333"/>
                </a:solidFill>
                <a:effectLst/>
                <a:latin typeface="Times New Roman" panose="02020603050405020304" pitchFamily="18" charset="0"/>
                <a:cs typeface="Times New Roman" panose="02020603050405020304" pitchFamily="18" charset="0"/>
              </a:rPr>
              <a:t>tapism</a:t>
            </a:r>
            <a:r>
              <a:rPr lang="en-GB" sz="1400" b="0" i="0" dirty="0">
                <a:solidFill>
                  <a:srgbClr val="333333"/>
                </a:solidFill>
                <a:effectLst/>
                <a:latin typeface="Times New Roman" panose="02020603050405020304" pitchFamily="18" charset="0"/>
                <a:cs typeface="Times New Roman" panose="02020603050405020304" pitchFamily="18" charset="0"/>
              </a:rPr>
              <a:t> which will save time and reduce operational costs. This will also create a more transparent business environment when dealing with the government.</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The G2B initiatives help in services such as licensing, procurement, permits and revenue collection.</a:t>
            </a:r>
          </a:p>
          <a:p>
            <a:pPr algn="just">
              <a:buFont typeface="+mj-lt"/>
              <a:buAutoNum type="arabicPeriod"/>
            </a:pPr>
            <a:r>
              <a:rPr lang="en-GB" sz="1600" b="1" i="0" dirty="0">
                <a:solidFill>
                  <a:srgbClr val="333333"/>
                </a:solidFill>
                <a:effectLst/>
                <a:latin typeface="Times New Roman" panose="02020603050405020304" pitchFamily="18" charset="0"/>
                <a:cs typeface="Times New Roman" panose="02020603050405020304" pitchFamily="18" charset="0"/>
              </a:rPr>
              <a:t>G2G (Government to Government)</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Enables seamless interaction between various government entities.</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This kind of interaction can be between various departments and agencies within government or between two governments like the union and state governments or between state governments.</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The primary aim is to increase efficiency, performance and output.</a:t>
            </a:r>
          </a:p>
          <a:p>
            <a:pPr algn="just">
              <a:buFont typeface="+mj-lt"/>
              <a:buAutoNum type="arabicPeriod"/>
            </a:pPr>
            <a:r>
              <a:rPr lang="en-GB" sz="1600" b="1" i="0" dirty="0">
                <a:solidFill>
                  <a:srgbClr val="333333"/>
                </a:solidFill>
                <a:effectLst/>
                <a:latin typeface="Times New Roman" panose="02020603050405020304" pitchFamily="18" charset="0"/>
                <a:cs typeface="Times New Roman" panose="02020603050405020304" pitchFamily="18" charset="0"/>
              </a:rPr>
              <a:t>G2E (Government to Employees)</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This kind of interaction is between the government and its employees.</a:t>
            </a:r>
          </a:p>
          <a:p>
            <a:pPr marL="742950" lvl="1" indent="-285750" algn="just">
              <a:buFont typeface="+mj-lt"/>
              <a:buAutoNum type="arabicPeriod"/>
            </a:pPr>
            <a:r>
              <a:rPr lang="en-GB" sz="1400" b="0" i="0" dirty="0">
                <a:solidFill>
                  <a:srgbClr val="333333"/>
                </a:solidFill>
                <a:effectLst/>
                <a:latin typeface="Times New Roman" panose="02020603050405020304" pitchFamily="18" charset="0"/>
                <a:cs typeface="Times New Roman" panose="02020603050405020304" pitchFamily="18" charset="0"/>
              </a:rPr>
              <a:t>ICT tools help in making these interactions fast and efficient and thus increases the satisfaction levels of employees.</a:t>
            </a:r>
          </a:p>
        </p:txBody>
      </p:sp>
    </p:spTree>
    <p:extLst>
      <p:ext uri="{BB962C8B-B14F-4D97-AF65-F5344CB8AC3E}">
        <p14:creationId xmlns:p14="http://schemas.microsoft.com/office/powerpoint/2010/main" val="3358729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601854"/>
            <a:ext cx="7620000"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r>
              <a:rPr lang="en-GB" sz="2400" i="0" dirty="0">
                <a:solidFill>
                  <a:srgbClr val="202124"/>
                </a:solidFill>
                <a:effectLst/>
                <a:latin typeface="Times New Roman" panose="02020603050405020304" pitchFamily="18" charset="0"/>
                <a:cs typeface="Times New Roman" panose="02020603050405020304" pitchFamily="18" charset="0"/>
              </a:rPr>
              <a:t>Artificial intelligence (AI) is the ability of a computer or a robot controlled by a computer to do tasks that are usually done by humans because they require human intelligence and discernment </a:t>
            </a:r>
          </a:p>
          <a:p>
            <a:pPr algn="just"/>
            <a:r>
              <a:rPr lang="en-GB" sz="2400" dirty="0">
                <a:solidFill>
                  <a:srgbClr val="202124"/>
                </a:solidFill>
                <a:latin typeface="Times New Roman" panose="02020603050405020304" pitchFamily="18" charset="0"/>
                <a:cs typeface="Times New Roman" panose="02020603050405020304" pitchFamily="18" charset="0"/>
              </a:rPr>
              <a:t>D</a:t>
            </a:r>
            <a:r>
              <a:rPr lang="en-GB" sz="2400" i="0" dirty="0">
                <a:solidFill>
                  <a:srgbClr val="202124"/>
                </a:solidFill>
                <a:effectLst/>
                <a:latin typeface="Times New Roman" panose="02020603050405020304" pitchFamily="18" charset="0"/>
                <a:cs typeface="Times New Roman" panose="02020603050405020304" pitchFamily="18" charset="0"/>
              </a:rPr>
              <a:t>evelopment of computer systems that can perform tasks that normally require human intelligence</a:t>
            </a:r>
          </a:p>
          <a:p>
            <a:pPr algn="just"/>
            <a:r>
              <a:rPr lang="en-GB" sz="2400" i="0" dirty="0">
                <a:solidFill>
                  <a:srgbClr val="202124"/>
                </a:solidFill>
                <a:effectLst/>
                <a:latin typeface="Times New Roman" panose="02020603050405020304" pitchFamily="18" charset="0"/>
                <a:cs typeface="Times New Roman" panose="02020603050405020304" pitchFamily="18" charset="0"/>
              </a:rPr>
              <a:t>Artificial intelligence (AI) makes computer program or a machine ability to think and learn</a:t>
            </a:r>
          </a:p>
          <a:p>
            <a:pPr algn="just"/>
            <a:r>
              <a:rPr lang="en-GB" sz="2400" dirty="0">
                <a:solidFill>
                  <a:srgbClr val="202124"/>
                </a:solidFill>
                <a:latin typeface="Times New Roman" panose="02020603050405020304" pitchFamily="18" charset="0"/>
                <a:cs typeface="Times New Roman" panose="02020603050405020304" pitchFamily="18" charset="0"/>
              </a:rPr>
              <a:t>We are trying to make computer smart</a:t>
            </a:r>
          </a:p>
          <a:p>
            <a:pPr algn="just"/>
            <a:r>
              <a:rPr lang="en-GB" sz="2400" i="0" dirty="0">
                <a:solidFill>
                  <a:srgbClr val="202124"/>
                </a:solidFill>
                <a:effectLst/>
                <a:latin typeface="Times New Roman" panose="02020603050405020304" pitchFamily="18" charset="0"/>
                <a:cs typeface="Times New Roman" panose="02020603050405020304" pitchFamily="18" charset="0"/>
              </a:rPr>
              <a:t>Example: Speech recognition, decision-making, visual perception</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0" y="41211"/>
            <a:ext cx="5141626"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Artificial Intelligence</a:t>
            </a:r>
          </a:p>
        </p:txBody>
      </p:sp>
      <p:sp>
        <p:nvSpPr>
          <p:cNvPr id="6" name="TextBox 5">
            <a:extLst>
              <a:ext uri="{FF2B5EF4-FFF2-40B4-BE49-F238E27FC236}">
                <a16:creationId xmlns:a16="http://schemas.microsoft.com/office/drawing/2014/main" id="{45219B07-BD8E-4132-AE62-FE42FAAF056A}"/>
              </a:ext>
            </a:extLst>
          </p:cNvPr>
          <p:cNvSpPr txBox="1"/>
          <p:nvPr/>
        </p:nvSpPr>
        <p:spPr>
          <a:xfrm>
            <a:off x="3050498" y="3248081"/>
            <a:ext cx="6100996" cy="369332"/>
          </a:xfrm>
          <a:prstGeom prst="rect">
            <a:avLst/>
          </a:prstGeom>
          <a:noFill/>
        </p:spPr>
        <p:txBody>
          <a:bodyPr wrap="square">
            <a:spAutoFit/>
          </a:bodyPr>
          <a:lstStyle/>
          <a:p>
            <a:endParaRPr lang="en-GB" dirty="0"/>
          </a:p>
        </p:txBody>
      </p:sp>
      <p:pic>
        <p:nvPicPr>
          <p:cNvPr id="3074" name="Picture 2" descr="Wall-e Toy on Beige Pad">
            <a:extLst>
              <a:ext uri="{FF2B5EF4-FFF2-40B4-BE49-F238E27FC236}">
                <a16:creationId xmlns:a16="http://schemas.microsoft.com/office/drawing/2014/main" id="{A6D08035-20E3-4145-9AC4-9FEF117169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180920"/>
            <a:ext cx="4572000" cy="703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88420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571886"/>
            <a:ext cx="7944787"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Arial" panose="020B0604020202020204" pitchFamily="34" charset="0"/>
              <a:buChar char="•"/>
            </a:pPr>
            <a:r>
              <a:rPr lang="en-GB" sz="2000" b="0" i="0" dirty="0">
                <a:solidFill>
                  <a:srgbClr val="333333"/>
                </a:solidFill>
                <a:effectLst/>
                <a:latin typeface="Roboto" panose="02000000000000000000" pitchFamily="2" charset="0"/>
              </a:rPr>
              <a:t>Improves delivery and efficiency of government services</a:t>
            </a:r>
          </a:p>
          <a:p>
            <a:pPr algn="just">
              <a:buFont typeface="Arial" panose="020B0604020202020204" pitchFamily="34" charset="0"/>
              <a:buChar char="•"/>
            </a:pPr>
            <a:r>
              <a:rPr lang="en-GB" sz="2000" b="0" i="0" dirty="0">
                <a:solidFill>
                  <a:srgbClr val="333333"/>
                </a:solidFill>
                <a:effectLst/>
                <a:latin typeface="Roboto" panose="02000000000000000000" pitchFamily="2" charset="0"/>
              </a:rPr>
              <a:t>Improved government interactions with business and industry</a:t>
            </a:r>
          </a:p>
          <a:p>
            <a:pPr algn="just">
              <a:buFont typeface="Arial" panose="020B0604020202020204" pitchFamily="34" charset="0"/>
              <a:buChar char="•"/>
            </a:pPr>
            <a:r>
              <a:rPr lang="en-GB" sz="2000" b="0" i="0" dirty="0">
                <a:solidFill>
                  <a:srgbClr val="333333"/>
                </a:solidFill>
                <a:effectLst/>
                <a:latin typeface="Roboto" panose="02000000000000000000" pitchFamily="2" charset="0"/>
              </a:rPr>
              <a:t>Citizen empowerment through access to information</a:t>
            </a:r>
          </a:p>
          <a:p>
            <a:pPr algn="just">
              <a:buFont typeface="Arial" panose="020B0604020202020204" pitchFamily="34" charset="0"/>
              <a:buChar char="•"/>
            </a:pPr>
            <a:r>
              <a:rPr lang="en-GB" sz="2000" b="0" i="0" dirty="0">
                <a:solidFill>
                  <a:srgbClr val="333333"/>
                </a:solidFill>
                <a:effectLst/>
                <a:latin typeface="Roboto" panose="02000000000000000000" pitchFamily="2" charset="0"/>
              </a:rPr>
              <a:t>More efficient government management</a:t>
            </a:r>
          </a:p>
          <a:p>
            <a:pPr algn="just">
              <a:buFont typeface="Arial" panose="020B0604020202020204" pitchFamily="34" charset="0"/>
              <a:buChar char="•"/>
            </a:pPr>
            <a:r>
              <a:rPr lang="en-GB" sz="2000" b="0" i="0" dirty="0">
                <a:solidFill>
                  <a:srgbClr val="333333"/>
                </a:solidFill>
                <a:effectLst/>
                <a:latin typeface="Roboto" panose="02000000000000000000" pitchFamily="2" charset="0"/>
              </a:rPr>
              <a:t>Less corruption in the administration</a:t>
            </a:r>
          </a:p>
          <a:p>
            <a:pPr algn="just">
              <a:buFont typeface="Arial" panose="020B0604020202020204" pitchFamily="34" charset="0"/>
              <a:buChar char="•"/>
            </a:pPr>
            <a:r>
              <a:rPr lang="en-GB" sz="2000" b="0" i="0" dirty="0">
                <a:solidFill>
                  <a:srgbClr val="333333"/>
                </a:solidFill>
                <a:effectLst/>
                <a:latin typeface="Roboto" panose="02000000000000000000" pitchFamily="2" charset="0"/>
              </a:rPr>
              <a:t>Increased transparency in administration</a:t>
            </a:r>
          </a:p>
          <a:p>
            <a:pPr algn="just">
              <a:buFont typeface="Arial" panose="020B0604020202020204" pitchFamily="34" charset="0"/>
              <a:buChar char="•"/>
            </a:pPr>
            <a:r>
              <a:rPr lang="en-GB" sz="2000" b="0" i="0" dirty="0">
                <a:solidFill>
                  <a:srgbClr val="333333"/>
                </a:solidFill>
                <a:effectLst/>
                <a:latin typeface="Roboto" panose="02000000000000000000" pitchFamily="2" charset="0"/>
              </a:rPr>
              <a:t>Greater convenience to citizens and businesses</a:t>
            </a:r>
          </a:p>
          <a:p>
            <a:pPr algn="just">
              <a:buFont typeface="Arial" panose="020B0604020202020204" pitchFamily="34" charset="0"/>
              <a:buChar char="•"/>
            </a:pPr>
            <a:r>
              <a:rPr lang="en-GB" sz="2000" b="0" i="0" dirty="0">
                <a:solidFill>
                  <a:srgbClr val="333333"/>
                </a:solidFill>
                <a:effectLst/>
                <a:latin typeface="Roboto" panose="02000000000000000000" pitchFamily="2" charset="0"/>
              </a:rPr>
              <a:t>Cost reductions and revenue growth</a:t>
            </a:r>
          </a:p>
          <a:p>
            <a:pPr algn="just">
              <a:buFont typeface="Arial" panose="020B0604020202020204" pitchFamily="34" charset="0"/>
              <a:buChar char="•"/>
            </a:pPr>
            <a:r>
              <a:rPr lang="en-GB" sz="2000" b="0" i="0" dirty="0">
                <a:solidFill>
                  <a:srgbClr val="333333"/>
                </a:solidFill>
                <a:effectLst/>
                <a:latin typeface="Roboto" panose="02000000000000000000" pitchFamily="2" charset="0"/>
              </a:rPr>
              <a:t>Increased legitimacy of government</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7944787"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E-Governance Advantage</a:t>
            </a:r>
          </a:p>
        </p:txBody>
      </p:sp>
      <p:pic>
        <p:nvPicPr>
          <p:cNvPr id="7170" name="Picture 2" descr="Full Version of Nagarik App Launched by PM KP Sharma Oli | Collegenp">
            <a:extLst>
              <a:ext uri="{FF2B5EF4-FFF2-40B4-BE49-F238E27FC236}">
                <a16:creationId xmlns:a16="http://schemas.microsoft.com/office/drawing/2014/main" id="{55DF71CB-AE20-43E5-96AF-2E3A50D3F5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44785" y="1316714"/>
            <a:ext cx="4034696" cy="422457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1724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12192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Mobile Computing </a:t>
            </a:r>
          </a:p>
        </p:txBody>
      </p:sp>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2" y="899411"/>
            <a:ext cx="7989759" cy="5928622"/>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lnSpcReduction="10000"/>
          </a:bodyPr>
          <a:lstStyle/>
          <a:p>
            <a:pPr algn="just">
              <a:buFont typeface="Wingdings" panose="05000000000000000000" pitchFamily="2" charset="2"/>
              <a:buChar char="q"/>
            </a:pPr>
            <a:r>
              <a:rPr lang="en-GB" sz="2400" i="0" dirty="0">
                <a:solidFill>
                  <a:schemeClr val="tx1"/>
                </a:solidFill>
                <a:effectLst/>
                <a:latin typeface="arial" panose="020B0604020202020204" pitchFamily="34" charset="0"/>
              </a:rPr>
              <a:t>Mobile Computing is a technical field that covers the design, development and evaluation of mobile applications using appropriate solutions that meet user requirements</a:t>
            </a:r>
          </a:p>
          <a:p>
            <a:pPr algn="just">
              <a:buFont typeface="Wingdings" panose="05000000000000000000" pitchFamily="2" charset="2"/>
              <a:buChar char="q"/>
            </a:pPr>
            <a:r>
              <a:rPr lang="fr-FR" sz="2400" i="0" dirty="0">
                <a:solidFill>
                  <a:srgbClr val="202124"/>
                </a:solidFill>
                <a:effectLst/>
                <a:latin typeface="arial" panose="020B0604020202020204" pitchFamily="34" charset="0"/>
              </a:rPr>
              <a:t>Portable </a:t>
            </a:r>
            <a:r>
              <a:rPr lang="fr-FR" sz="2400" i="0" dirty="0" err="1">
                <a:solidFill>
                  <a:srgbClr val="202124"/>
                </a:solidFill>
                <a:effectLst/>
                <a:latin typeface="arial" panose="020B0604020202020204" pitchFamily="34" charset="0"/>
              </a:rPr>
              <a:t>devices</a:t>
            </a:r>
            <a:r>
              <a:rPr lang="fr-FR" sz="2400" i="0" dirty="0">
                <a:solidFill>
                  <a:srgbClr val="202124"/>
                </a:solidFill>
                <a:effectLst/>
                <a:latin typeface="arial" panose="020B0604020202020204" pitchFamily="34" charset="0"/>
              </a:rPr>
              <a:t> </a:t>
            </a:r>
            <a:r>
              <a:rPr lang="en-GB" sz="2400" i="0" dirty="0">
                <a:solidFill>
                  <a:srgbClr val="202124"/>
                </a:solidFill>
                <a:effectLst/>
                <a:latin typeface="arial" panose="020B0604020202020204" pitchFamily="34" charset="0"/>
              </a:rPr>
              <a:t>include</a:t>
            </a:r>
            <a:r>
              <a:rPr lang="fr-FR" sz="2400" i="0" dirty="0">
                <a:solidFill>
                  <a:srgbClr val="202124"/>
                </a:solidFill>
                <a:effectLst/>
                <a:latin typeface="arial" panose="020B0604020202020204" pitchFamily="34" charset="0"/>
              </a:rPr>
              <a:t> Smart Phones, </a:t>
            </a:r>
            <a:r>
              <a:rPr lang="fr-FR" sz="2400" i="0" dirty="0" err="1">
                <a:solidFill>
                  <a:srgbClr val="202124"/>
                </a:solidFill>
                <a:effectLst/>
                <a:latin typeface="arial" panose="020B0604020202020204" pitchFamily="34" charset="0"/>
              </a:rPr>
              <a:t>Tablets</a:t>
            </a:r>
            <a:r>
              <a:rPr lang="fr-FR" sz="2400" i="0" dirty="0">
                <a:solidFill>
                  <a:srgbClr val="202124"/>
                </a:solidFill>
                <a:effectLst/>
                <a:latin typeface="arial" panose="020B0604020202020204" pitchFamily="34" charset="0"/>
              </a:rPr>
              <a:t>, Laptops, </a:t>
            </a:r>
            <a:r>
              <a:rPr lang="fr-FR" sz="2400" i="0" dirty="0" err="1">
                <a:solidFill>
                  <a:srgbClr val="202124"/>
                </a:solidFill>
                <a:effectLst/>
                <a:latin typeface="arial" panose="020B0604020202020204" pitchFamily="34" charset="0"/>
              </a:rPr>
              <a:t>wearable</a:t>
            </a:r>
            <a:r>
              <a:rPr lang="fr-FR" sz="2400" i="0" dirty="0">
                <a:solidFill>
                  <a:srgbClr val="202124"/>
                </a:solidFill>
                <a:effectLst/>
                <a:latin typeface="arial" panose="020B0604020202020204" pitchFamily="34" charset="0"/>
              </a:rPr>
              <a:t> </a:t>
            </a:r>
            <a:r>
              <a:rPr lang="fr-FR" sz="2400" i="0" dirty="0" err="1">
                <a:solidFill>
                  <a:srgbClr val="202124"/>
                </a:solidFill>
                <a:effectLst/>
                <a:latin typeface="arial" panose="020B0604020202020204" pitchFamily="34" charset="0"/>
              </a:rPr>
              <a:t>devices</a:t>
            </a:r>
            <a:r>
              <a:rPr lang="fr-FR" sz="2400" i="0" dirty="0">
                <a:solidFill>
                  <a:srgbClr val="202124"/>
                </a:solidFill>
                <a:effectLst/>
                <a:latin typeface="arial" panose="020B0604020202020204" pitchFamily="34" charset="0"/>
              </a:rPr>
              <a:t>, </a:t>
            </a:r>
            <a:r>
              <a:rPr lang="fr-FR" sz="2400" i="0" dirty="0" err="1">
                <a:solidFill>
                  <a:srgbClr val="202124"/>
                </a:solidFill>
                <a:effectLst/>
                <a:latin typeface="arial" panose="020B0604020202020204" pitchFamily="34" charset="0"/>
              </a:rPr>
              <a:t>vehicles</a:t>
            </a:r>
            <a:r>
              <a:rPr lang="fr-FR" sz="2400" i="0" dirty="0">
                <a:solidFill>
                  <a:srgbClr val="202124"/>
                </a:solidFill>
                <a:effectLst/>
                <a:latin typeface="arial" panose="020B0604020202020204" pitchFamily="34" charset="0"/>
              </a:rPr>
              <a:t> </a:t>
            </a:r>
            <a:r>
              <a:rPr lang="fr-FR" sz="2400" i="0" dirty="0" err="1">
                <a:solidFill>
                  <a:srgbClr val="202124"/>
                </a:solidFill>
                <a:effectLst/>
                <a:latin typeface="arial" panose="020B0604020202020204" pitchFamily="34" charset="0"/>
              </a:rPr>
              <a:t>etc</a:t>
            </a:r>
            <a:endParaRPr lang="fr-FR" sz="2400" i="0" dirty="0">
              <a:solidFill>
                <a:srgbClr val="202124"/>
              </a:solidFill>
              <a:effectLst/>
              <a:latin typeface="arial" panose="020B0604020202020204" pitchFamily="34" charset="0"/>
            </a:endParaRPr>
          </a:p>
          <a:p>
            <a:pPr algn="just">
              <a:buFont typeface="Wingdings" panose="05000000000000000000" pitchFamily="2" charset="2"/>
              <a:buChar char="q"/>
            </a:pPr>
            <a:r>
              <a:rPr lang="en-GB" sz="2400" i="0" dirty="0">
                <a:solidFill>
                  <a:srgbClr val="202124"/>
                </a:solidFill>
                <a:effectLst/>
                <a:latin typeface="arial" panose="020B0604020202020204" pitchFamily="34" charset="0"/>
              </a:rPr>
              <a:t>Mobile Communication is the use of technology that allows us to communicate with others in different locations without the use of any physical connection</a:t>
            </a:r>
            <a:endParaRPr lang="en-GB" sz="2400" dirty="0">
              <a:solidFill>
                <a:schemeClr val="tx1"/>
              </a:solidFill>
              <a:latin typeface="arial" panose="020B0604020202020204" pitchFamily="34" charset="0"/>
            </a:endParaRPr>
          </a:p>
          <a:p>
            <a:pPr algn="just">
              <a:buFont typeface="Wingdings" panose="05000000000000000000" pitchFamily="2" charset="2"/>
              <a:buChar char="q"/>
            </a:pPr>
            <a:r>
              <a:rPr lang="en-GB" sz="2400" i="0" dirty="0">
                <a:solidFill>
                  <a:srgbClr val="202124"/>
                </a:solidFill>
                <a:effectLst/>
                <a:latin typeface="arial" panose="020B0604020202020204" pitchFamily="34" charset="0"/>
              </a:rPr>
              <a:t>Mobile hardware includes mobile devices or device components that receive or access the service of mobility</a:t>
            </a:r>
          </a:p>
          <a:p>
            <a:pPr algn="just">
              <a:buFont typeface="Wingdings" panose="05000000000000000000" pitchFamily="2" charset="2"/>
              <a:buChar char="q"/>
            </a:pPr>
            <a:r>
              <a:rPr lang="en-GB" sz="2400" b="1" i="0" dirty="0">
                <a:solidFill>
                  <a:srgbClr val="202124"/>
                </a:solidFill>
                <a:effectLst/>
                <a:latin typeface="arial" panose="020B0604020202020204" pitchFamily="34" charset="0"/>
              </a:rPr>
              <a:t>A mobile software</a:t>
            </a:r>
            <a:r>
              <a:rPr lang="en-GB" sz="2400" b="0" i="0" dirty="0">
                <a:solidFill>
                  <a:srgbClr val="202124"/>
                </a:solidFill>
                <a:effectLst/>
                <a:latin typeface="arial" panose="020B0604020202020204" pitchFamily="34" charset="0"/>
              </a:rPr>
              <a:t> is software that allows smartphones, tablet PCs (personal computers) and other devices to run applications and program in hardware</a:t>
            </a:r>
            <a:endParaRPr lang="en-GB" sz="2400" i="0" dirty="0">
              <a:solidFill>
                <a:srgbClr val="202124"/>
              </a:solidFill>
              <a:effectLst/>
              <a:latin typeface="arial" panose="020B0604020202020204" pitchFamily="34" charset="0"/>
            </a:endParaRPr>
          </a:p>
        </p:txBody>
      </p:sp>
      <p:pic>
        <p:nvPicPr>
          <p:cNvPr id="6146" name="Picture 2" descr="What is mobile cloud computing? - Cloud computing news">
            <a:extLst>
              <a:ext uri="{FF2B5EF4-FFF2-40B4-BE49-F238E27FC236}">
                <a16:creationId xmlns:a16="http://schemas.microsoft.com/office/drawing/2014/main" id="{48155947-2B23-4BDF-86BC-3B68D40002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9403" y="1764992"/>
            <a:ext cx="3237877" cy="466006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48255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12192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Advantage of Mobile Computing</a:t>
            </a:r>
          </a:p>
        </p:txBody>
      </p:sp>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2" y="899411"/>
            <a:ext cx="7989759" cy="5928622"/>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l"/>
            <a:r>
              <a:rPr lang="en-GB" sz="2000" b="0" i="0" dirty="0">
                <a:effectLst/>
                <a:latin typeface="Times New Roman" panose="02020603050405020304" pitchFamily="18" charset="0"/>
                <a:cs typeface="Times New Roman" panose="02020603050405020304" pitchFamily="18" charset="0"/>
              </a:rPr>
              <a:t>Location Flexibility</a:t>
            </a:r>
          </a:p>
          <a:p>
            <a:pPr algn="l"/>
            <a:r>
              <a:rPr lang="en-GB" sz="2000" b="1" i="0" dirty="0">
                <a:solidFill>
                  <a:srgbClr val="273239"/>
                </a:solidFill>
                <a:effectLst/>
                <a:latin typeface="Times New Roman" panose="02020603050405020304" pitchFamily="18" charset="0"/>
                <a:cs typeface="Times New Roman" panose="02020603050405020304" pitchFamily="18" charset="0"/>
              </a:rPr>
              <a:t>Bluetooth uphold </a:t>
            </a:r>
            <a:endParaRPr lang="en-GB" sz="2000" b="0" i="0" dirty="0">
              <a:effectLst/>
              <a:latin typeface="Times New Roman" panose="02020603050405020304" pitchFamily="18" charset="0"/>
              <a:cs typeface="Times New Roman" panose="02020603050405020304" pitchFamily="18" charset="0"/>
            </a:endParaRPr>
          </a:p>
          <a:p>
            <a:r>
              <a:rPr lang="en-GB" sz="2000" b="0" i="0" dirty="0">
                <a:effectLst/>
                <a:latin typeface="Times New Roman" panose="02020603050405020304" pitchFamily="18" charset="0"/>
                <a:cs typeface="Times New Roman" panose="02020603050405020304" pitchFamily="18" charset="0"/>
              </a:rPr>
              <a:t>Saves Time</a:t>
            </a:r>
          </a:p>
          <a:p>
            <a:r>
              <a:rPr lang="en-GB" sz="2000" b="0" i="0" dirty="0">
                <a:effectLst/>
                <a:latin typeface="Times New Roman" panose="02020603050405020304" pitchFamily="18" charset="0"/>
                <a:cs typeface="Times New Roman" panose="02020603050405020304" pitchFamily="18" charset="0"/>
              </a:rPr>
              <a:t>Enhanced Productivity</a:t>
            </a:r>
          </a:p>
          <a:p>
            <a:r>
              <a:rPr lang="en-GB" sz="2000" b="0" i="0" dirty="0">
                <a:effectLst/>
                <a:latin typeface="Times New Roman" panose="02020603050405020304" pitchFamily="18" charset="0"/>
                <a:cs typeface="Times New Roman" panose="02020603050405020304" pitchFamily="18" charset="0"/>
              </a:rPr>
              <a:t>Ease of Research</a:t>
            </a:r>
          </a:p>
          <a:p>
            <a:r>
              <a:rPr lang="en-GB" sz="2000" b="0" i="0" dirty="0">
                <a:effectLst/>
                <a:latin typeface="Times New Roman" panose="02020603050405020304" pitchFamily="18" charset="0"/>
                <a:cs typeface="Times New Roman" panose="02020603050405020304" pitchFamily="18" charset="0"/>
              </a:rPr>
              <a:t>Entertainment</a:t>
            </a:r>
          </a:p>
          <a:p>
            <a:r>
              <a:rPr lang="en-GB" sz="2000" b="0" i="0" dirty="0">
                <a:effectLst/>
                <a:latin typeface="Times New Roman" panose="02020603050405020304" pitchFamily="18" charset="0"/>
                <a:cs typeface="Times New Roman" panose="02020603050405020304" pitchFamily="18" charset="0"/>
              </a:rPr>
              <a:t>Streamlining of Business Processes</a:t>
            </a:r>
          </a:p>
          <a:p>
            <a:pPr algn="l"/>
            <a:endParaRPr lang="en-GB" sz="2000" b="0" i="0" dirty="0">
              <a:effectLst/>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C6AFE5C9-5739-42AE-8C03-792ECF84E945}"/>
              </a:ext>
            </a:extLst>
          </p:cNvPr>
          <p:cNvSpPr/>
          <p:nvPr/>
        </p:nvSpPr>
        <p:spPr>
          <a:xfrm>
            <a:off x="0" y="3871208"/>
            <a:ext cx="7989757" cy="2934337"/>
          </a:xfrm>
          <a:prstGeom prst="rect">
            <a:avLst/>
          </a:prstGeom>
        </p:spPr>
        <p:style>
          <a:lnRef idx="1">
            <a:schemeClr val="dk1"/>
          </a:lnRef>
          <a:fillRef idx="2">
            <a:schemeClr val="dk1"/>
          </a:fillRef>
          <a:effectRef idx="1">
            <a:schemeClr val="dk1"/>
          </a:effectRef>
          <a:fontRef idx="minor">
            <a:schemeClr val="dk1"/>
          </a:fontRef>
        </p:style>
        <p:txBody>
          <a:bodyPr rtlCol="0" anchor="ctr"/>
          <a:lstStyle/>
          <a:p>
            <a:r>
              <a:rPr lang="en-GB" sz="2400" b="1" u="sng" dirty="0">
                <a:solidFill>
                  <a:schemeClr val="bg1"/>
                </a:solidFill>
              </a:rPr>
              <a:t>Disadvantage of Mobile Computing:</a:t>
            </a:r>
          </a:p>
          <a:p>
            <a:pPr marL="342900" indent="-342900">
              <a:buFont typeface="Arial" panose="020B0604020202020204" pitchFamily="34" charset="0"/>
              <a:buChar char="•"/>
            </a:pPr>
            <a:r>
              <a:rPr lang="en-GB" sz="2400" b="1" i="0" dirty="0">
                <a:solidFill>
                  <a:srgbClr val="273239"/>
                </a:solidFill>
                <a:effectLst/>
                <a:latin typeface="Times New Roman" panose="02020603050405020304" pitchFamily="18" charset="0"/>
                <a:cs typeface="Times New Roman" panose="02020603050405020304" pitchFamily="18" charset="0"/>
              </a:rPr>
              <a:t>Availability issues</a:t>
            </a:r>
          </a:p>
          <a:p>
            <a:pPr marL="342900" indent="-342900">
              <a:buFont typeface="Arial" panose="020B0604020202020204" pitchFamily="34" charset="0"/>
              <a:buChar char="•"/>
            </a:pPr>
            <a:r>
              <a:rPr lang="en-GB" sz="2400" b="1" i="0" dirty="0">
                <a:solidFill>
                  <a:srgbClr val="273239"/>
                </a:solidFill>
                <a:effectLst/>
                <a:latin typeface="Times New Roman" panose="02020603050405020304" pitchFamily="18" charset="0"/>
                <a:cs typeface="Times New Roman" panose="02020603050405020304" pitchFamily="18" charset="0"/>
              </a:rPr>
              <a:t>Battery issue</a:t>
            </a:r>
            <a:endParaRPr lang="en-GB" sz="2400" b="1" dirty="0">
              <a:solidFill>
                <a:srgbClr val="273239"/>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GB" sz="2400" b="1" i="0" dirty="0">
                <a:solidFill>
                  <a:srgbClr val="273239"/>
                </a:solidFill>
                <a:effectLst/>
                <a:latin typeface="Times New Roman" panose="02020603050405020304" pitchFamily="18" charset="0"/>
                <a:cs typeface="Times New Roman" panose="02020603050405020304" pitchFamily="18" charset="0"/>
              </a:rPr>
              <a:t>VPN Support </a:t>
            </a:r>
          </a:p>
          <a:p>
            <a:pPr marL="342900" indent="-342900">
              <a:buFont typeface="Arial" panose="020B0604020202020204" pitchFamily="34" charset="0"/>
              <a:buChar char="•"/>
            </a:pPr>
            <a:r>
              <a:rPr lang="en-GB" sz="2400" b="1" i="0" dirty="0">
                <a:solidFill>
                  <a:srgbClr val="273239"/>
                </a:solidFill>
                <a:effectLst/>
                <a:latin typeface="Times New Roman" panose="02020603050405020304" pitchFamily="18" charset="0"/>
                <a:cs typeface="Times New Roman" panose="02020603050405020304" pitchFamily="18" charset="0"/>
              </a:rPr>
              <a:t>Security</a:t>
            </a:r>
            <a:endParaRPr lang="en-GB" sz="2400" b="1" dirty="0">
              <a:solidFill>
                <a:srgbClr val="273239"/>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GB" sz="2400" b="1" i="0" dirty="0">
                <a:solidFill>
                  <a:srgbClr val="273239"/>
                </a:solidFill>
                <a:effectLst/>
                <a:latin typeface="Times New Roman" panose="02020603050405020304" pitchFamily="18" charset="0"/>
                <a:cs typeface="Times New Roman" panose="02020603050405020304" pitchFamily="18" charset="0"/>
              </a:rPr>
              <a:t>Insurance </a:t>
            </a:r>
          </a:p>
          <a:p>
            <a:pPr marL="342900" indent="-342900">
              <a:buFont typeface="Arial" panose="020B0604020202020204" pitchFamily="34" charset="0"/>
              <a:buChar char="•"/>
            </a:pPr>
            <a:r>
              <a:rPr lang="en-GB" sz="2400" b="1" i="0" dirty="0">
                <a:solidFill>
                  <a:srgbClr val="273239"/>
                </a:solidFill>
                <a:effectLst/>
                <a:latin typeface="Times New Roman" panose="02020603050405020304" pitchFamily="18" charset="0"/>
                <a:cs typeface="Times New Roman" panose="02020603050405020304" pitchFamily="18" charset="0"/>
              </a:rPr>
              <a:t>Data transfer capacity utilization</a:t>
            </a:r>
          </a:p>
        </p:txBody>
      </p:sp>
      <p:pic>
        <p:nvPicPr>
          <p:cNvPr id="5122" name="Picture 2" descr="The Basics of Mobile Computing - Strategic Finance">
            <a:extLst>
              <a:ext uri="{FF2B5EF4-FFF2-40B4-BE49-F238E27FC236}">
                <a16:creationId xmlns:a16="http://schemas.microsoft.com/office/drawing/2014/main" id="{30B43E5D-5999-44AA-B56F-6EAE50A92E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97750" y="1590961"/>
            <a:ext cx="4139548" cy="388044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13258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12192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Application Mobile Computing </a:t>
            </a:r>
          </a:p>
        </p:txBody>
      </p:sp>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2" y="899411"/>
            <a:ext cx="7989759" cy="5928622"/>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Making Calls</a:t>
            </a:r>
            <a:endParaRPr lang="en-GB" sz="2400"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Connecting Devices</a:t>
            </a:r>
            <a:endParaRPr lang="en-GB" sz="2400"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Accessing the Internet</a:t>
            </a:r>
            <a:endParaRPr lang="en-GB" sz="2400"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Enhance Security</a:t>
            </a:r>
          </a:p>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 For Locating and Tracking</a:t>
            </a:r>
          </a:p>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Credit Card Verification</a:t>
            </a:r>
          </a:p>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Replacement of Fixed Networks</a:t>
            </a:r>
            <a:endParaRPr lang="en-GB" sz="2400" dirty="0">
              <a:solidFill>
                <a:schemeClr val="tx1"/>
              </a:solidFill>
              <a:latin typeface="Times New Roman" panose="02020603050405020304" pitchFamily="18" charset="0"/>
              <a:cs typeface="Times New Roman" panose="02020603050405020304" pitchFamily="18" charset="0"/>
            </a:endParaRPr>
          </a:p>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Traffic</a:t>
            </a:r>
          </a:p>
        </p:txBody>
      </p:sp>
      <p:pic>
        <p:nvPicPr>
          <p:cNvPr id="4098" name="Picture 2" descr="Alamere Software inc. - Mobile computing">
            <a:extLst>
              <a:ext uri="{FF2B5EF4-FFF2-40B4-BE49-F238E27FC236}">
                <a16:creationId xmlns:a16="http://schemas.microsoft.com/office/drawing/2014/main" id="{222F7B47-FD74-4FD7-9423-6EA0B26ACA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96656" y="1440755"/>
            <a:ext cx="6570689" cy="484593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11311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12192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Internet of Things (IOT)</a:t>
            </a:r>
          </a:p>
        </p:txBody>
      </p:sp>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2" y="899411"/>
            <a:ext cx="7989759" cy="5928622"/>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Wingdings" panose="05000000000000000000" pitchFamily="2" charset="2"/>
              <a:buChar char="q"/>
            </a:pPr>
            <a:r>
              <a:rPr lang="en-GB" sz="2400" i="0" dirty="0">
                <a:solidFill>
                  <a:srgbClr val="202124"/>
                </a:solidFill>
                <a:effectLst/>
                <a:latin typeface="arial" panose="020B0604020202020204" pitchFamily="34" charset="0"/>
              </a:rPr>
              <a:t>The Internet of Things refers to the rapidly growing network of connected objects that are able to collect and exchange data in real time using embedded sensors</a:t>
            </a:r>
          </a:p>
          <a:p>
            <a:pPr algn="just">
              <a:buFont typeface="Wingdings" panose="05000000000000000000" pitchFamily="2" charset="2"/>
              <a:buChar char="q"/>
            </a:pPr>
            <a:r>
              <a:rPr lang="en-GB" sz="2400" i="0" dirty="0">
                <a:solidFill>
                  <a:srgbClr val="202124"/>
                </a:solidFill>
                <a:effectLst/>
                <a:latin typeface="arial" panose="020B0604020202020204" pitchFamily="34" charset="0"/>
              </a:rPr>
              <a:t>Describes the network of physical objects—“things”—that are embedded with sensors, software, and other technologies for the purpose of connecting and exchanging data with other devices and systems over the internet</a:t>
            </a:r>
          </a:p>
          <a:p>
            <a:pPr algn="just">
              <a:buFont typeface="Wingdings" panose="05000000000000000000" pitchFamily="2" charset="2"/>
              <a:buChar char="q"/>
            </a:pPr>
            <a:r>
              <a:rPr lang="en-GB" sz="2400" dirty="0">
                <a:solidFill>
                  <a:srgbClr val="202124"/>
                </a:solidFill>
                <a:latin typeface="arial" panose="020B0604020202020204" pitchFamily="34" charset="0"/>
              </a:rPr>
              <a:t>A</a:t>
            </a:r>
            <a:r>
              <a:rPr lang="en-GB" sz="2400" i="0" dirty="0">
                <a:solidFill>
                  <a:srgbClr val="202124"/>
                </a:solidFill>
                <a:effectLst/>
                <a:latin typeface="arial" panose="020B0604020202020204" pitchFamily="34" charset="0"/>
              </a:rPr>
              <a:t> platform for teams that communicate electronically and share specific information and data with the world around them, combining physical and digital components to create new products</a:t>
            </a:r>
            <a:endParaRPr lang="en-GB" sz="2400" i="0" dirty="0">
              <a:solidFill>
                <a:schemeClr val="tx1"/>
              </a:solidFill>
              <a:effectLst/>
              <a:latin typeface="Times New Roman" panose="02020603050405020304" pitchFamily="18" charset="0"/>
              <a:cs typeface="Times New Roman" panose="02020603050405020304" pitchFamily="18" charset="0"/>
            </a:endParaRPr>
          </a:p>
        </p:txBody>
      </p:sp>
      <p:pic>
        <p:nvPicPr>
          <p:cNvPr id="1026" name="Picture 2" descr="IoT – why to use Ethernet | HW-group.com">
            <a:extLst>
              <a:ext uri="{FF2B5EF4-FFF2-40B4-BE49-F238E27FC236}">
                <a16:creationId xmlns:a16="http://schemas.microsoft.com/office/drawing/2014/main" id="{BBAA1AC0-2BB9-4DF7-939E-47E794EFCC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76143" y="1556597"/>
            <a:ext cx="3429468" cy="461425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24510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12192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Components of IOT system</a:t>
            </a:r>
          </a:p>
        </p:txBody>
      </p:sp>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2" y="899411"/>
            <a:ext cx="7989759" cy="5928622"/>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Sensor/Devices</a:t>
            </a:r>
          </a:p>
          <a:p>
            <a:pPr algn="just">
              <a:buFont typeface="Wingdings" panose="05000000000000000000" pitchFamily="2" charset="2"/>
              <a:buChar char="q"/>
            </a:pPr>
            <a:r>
              <a:rPr lang="en-GB" sz="2400" dirty="0">
                <a:solidFill>
                  <a:schemeClr val="tx1"/>
                </a:solidFill>
                <a:latin typeface="Times New Roman" panose="02020603050405020304" pitchFamily="18" charset="0"/>
                <a:cs typeface="Times New Roman" panose="02020603050405020304" pitchFamily="18" charset="0"/>
              </a:rPr>
              <a:t>Connectivity</a:t>
            </a:r>
          </a:p>
          <a:p>
            <a:pPr algn="just">
              <a:buFont typeface="Wingdings" panose="05000000000000000000" pitchFamily="2" charset="2"/>
              <a:buChar char="q"/>
            </a:pPr>
            <a:r>
              <a:rPr lang="en-GB" sz="2400" i="0" dirty="0">
                <a:solidFill>
                  <a:schemeClr val="tx1"/>
                </a:solidFill>
                <a:effectLst/>
                <a:latin typeface="Times New Roman" panose="02020603050405020304" pitchFamily="18" charset="0"/>
                <a:cs typeface="Times New Roman" panose="02020603050405020304" pitchFamily="18" charset="0"/>
              </a:rPr>
              <a:t>Data processing</a:t>
            </a:r>
          </a:p>
          <a:p>
            <a:pPr algn="just">
              <a:buFont typeface="Wingdings" panose="05000000000000000000" pitchFamily="2" charset="2"/>
              <a:buChar char="q"/>
            </a:pPr>
            <a:r>
              <a:rPr lang="en-GB" sz="2400" dirty="0">
                <a:solidFill>
                  <a:schemeClr val="tx1"/>
                </a:solidFill>
                <a:latin typeface="Times New Roman" panose="02020603050405020304" pitchFamily="18" charset="0"/>
                <a:cs typeface="Times New Roman" panose="02020603050405020304" pitchFamily="18" charset="0"/>
              </a:rPr>
              <a:t>User Interface</a:t>
            </a:r>
            <a:endParaRPr lang="en-GB" sz="2400" i="0" dirty="0">
              <a:solidFill>
                <a:schemeClr val="tx1"/>
              </a:solidFill>
              <a:effectLst/>
              <a:latin typeface="Times New Roman" panose="02020603050405020304" pitchFamily="18" charset="0"/>
              <a:cs typeface="Times New Roman" panose="02020603050405020304" pitchFamily="18" charset="0"/>
            </a:endParaRPr>
          </a:p>
        </p:txBody>
      </p:sp>
      <p:pic>
        <p:nvPicPr>
          <p:cNvPr id="3074" name="Picture 2" descr="IoT Challenges and Opportunities for 2020 - SoftMahal Blog">
            <a:extLst>
              <a:ext uri="{FF2B5EF4-FFF2-40B4-BE49-F238E27FC236}">
                <a16:creationId xmlns:a16="http://schemas.microsoft.com/office/drawing/2014/main" id="{387870B9-33EE-4FBC-BC65-E674F686A7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1869" y="2086867"/>
            <a:ext cx="7106196" cy="387172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08705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2" y="41211"/>
            <a:ext cx="12192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Advantage of IOT</a:t>
            </a:r>
          </a:p>
        </p:txBody>
      </p:sp>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2" y="899411"/>
            <a:ext cx="7989759" cy="5928622"/>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l"/>
            <a:r>
              <a:rPr lang="en-GB" sz="2000" b="1" i="0" dirty="0">
                <a:solidFill>
                  <a:srgbClr val="222222"/>
                </a:solidFill>
                <a:effectLst/>
                <a:latin typeface="Roboto" panose="02000000000000000000" pitchFamily="2" charset="0"/>
              </a:rPr>
              <a:t>Minimize human effort</a:t>
            </a:r>
          </a:p>
          <a:p>
            <a:pPr algn="l"/>
            <a:r>
              <a:rPr lang="en-GB" sz="2000" b="1" i="0" dirty="0">
                <a:solidFill>
                  <a:srgbClr val="222222"/>
                </a:solidFill>
                <a:effectLst/>
                <a:latin typeface="Roboto" panose="02000000000000000000" pitchFamily="2" charset="0"/>
              </a:rPr>
              <a:t>Save time</a:t>
            </a:r>
            <a:endParaRPr lang="en-GB" sz="2000" b="1" dirty="0">
              <a:solidFill>
                <a:srgbClr val="222222"/>
              </a:solidFill>
              <a:latin typeface="Roboto" panose="02000000000000000000" pitchFamily="2" charset="0"/>
            </a:endParaRPr>
          </a:p>
          <a:p>
            <a:pPr algn="l"/>
            <a:r>
              <a:rPr lang="en-GB" sz="2000" b="1" i="0" dirty="0">
                <a:solidFill>
                  <a:srgbClr val="222222"/>
                </a:solidFill>
                <a:effectLst/>
                <a:latin typeface="Roboto" panose="02000000000000000000" pitchFamily="2" charset="0"/>
              </a:rPr>
              <a:t>Enhanced data collection</a:t>
            </a:r>
          </a:p>
          <a:p>
            <a:pPr algn="l"/>
            <a:r>
              <a:rPr lang="en-GB" sz="2000" b="1" i="0" dirty="0">
                <a:solidFill>
                  <a:srgbClr val="222222"/>
                </a:solidFill>
                <a:effectLst/>
                <a:latin typeface="Roboto" panose="02000000000000000000" pitchFamily="2" charset="0"/>
              </a:rPr>
              <a:t>Improved security</a:t>
            </a:r>
          </a:p>
          <a:p>
            <a:pPr algn="l"/>
            <a:r>
              <a:rPr lang="en-GB" sz="2000" b="1" i="0" dirty="0">
                <a:solidFill>
                  <a:srgbClr val="222222"/>
                </a:solidFill>
                <a:effectLst/>
                <a:latin typeface="Roboto" panose="02000000000000000000" pitchFamily="2" charset="0"/>
              </a:rPr>
              <a:t>Efficient resource utilization</a:t>
            </a:r>
            <a:endParaRPr lang="en-GB" sz="2000" b="1" dirty="0">
              <a:solidFill>
                <a:srgbClr val="222222"/>
              </a:solidFill>
              <a:latin typeface="Roboto" panose="02000000000000000000" pitchFamily="2" charset="0"/>
            </a:endParaRPr>
          </a:p>
          <a:p>
            <a:pPr algn="l"/>
            <a:r>
              <a:rPr lang="en-GB" sz="2000" b="1" i="0" dirty="0">
                <a:solidFill>
                  <a:srgbClr val="222222"/>
                </a:solidFill>
                <a:effectLst/>
                <a:latin typeface="Roboto" panose="02000000000000000000" pitchFamily="2" charset="0"/>
              </a:rPr>
              <a:t>Reduced use of other electronic equipment</a:t>
            </a:r>
            <a:endParaRPr lang="en-GB" sz="2000" b="0" i="0" dirty="0">
              <a:effectLst/>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C6AFE5C9-5739-42AE-8C03-792ECF84E945}"/>
              </a:ext>
            </a:extLst>
          </p:cNvPr>
          <p:cNvSpPr/>
          <p:nvPr/>
        </p:nvSpPr>
        <p:spPr>
          <a:xfrm>
            <a:off x="0" y="3871208"/>
            <a:ext cx="7989757" cy="2934337"/>
          </a:xfrm>
          <a:prstGeom prst="rect">
            <a:avLst/>
          </a:prstGeom>
        </p:spPr>
        <p:style>
          <a:lnRef idx="1">
            <a:schemeClr val="dk1"/>
          </a:lnRef>
          <a:fillRef idx="2">
            <a:schemeClr val="dk1"/>
          </a:fillRef>
          <a:effectRef idx="1">
            <a:schemeClr val="dk1"/>
          </a:effectRef>
          <a:fontRef idx="minor">
            <a:schemeClr val="dk1"/>
          </a:fontRef>
        </p:style>
        <p:txBody>
          <a:bodyPr rtlCol="0" anchor="ctr"/>
          <a:lstStyle/>
          <a:p>
            <a:r>
              <a:rPr lang="en-GB" sz="2400" u="sng" dirty="0">
                <a:solidFill>
                  <a:schemeClr val="bg1"/>
                </a:solidFill>
                <a:latin typeface="Times New Roman" panose="02020603050405020304" pitchFamily="18" charset="0"/>
                <a:cs typeface="Times New Roman" panose="02020603050405020304" pitchFamily="18" charset="0"/>
              </a:rPr>
              <a:t>Disadvantage of IOT:</a:t>
            </a:r>
          </a:p>
          <a:p>
            <a:pPr marL="342900" indent="-342900">
              <a:buFont typeface="Arial" panose="020B0604020202020204" pitchFamily="34" charset="0"/>
              <a:buChar char="•"/>
            </a:pPr>
            <a:r>
              <a:rPr lang="en-GB" sz="2400" i="0" dirty="0">
                <a:solidFill>
                  <a:srgbClr val="222222"/>
                </a:solidFill>
                <a:effectLst/>
                <a:latin typeface="Times New Roman" panose="02020603050405020304" pitchFamily="18" charset="0"/>
                <a:cs typeface="Times New Roman" panose="02020603050405020304" pitchFamily="18" charset="0"/>
              </a:rPr>
              <a:t>Security issues</a:t>
            </a:r>
          </a:p>
          <a:p>
            <a:pPr marL="342900" indent="-342900">
              <a:buFont typeface="Arial" panose="020B0604020202020204" pitchFamily="34" charset="0"/>
              <a:buChar char="•"/>
            </a:pPr>
            <a:r>
              <a:rPr lang="en-GB" sz="2400" i="0" dirty="0">
                <a:solidFill>
                  <a:srgbClr val="222222"/>
                </a:solidFill>
                <a:effectLst/>
                <a:latin typeface="Times New Roman" panose="02020603050405020304" pitchFamily="18" charset="0"/>
                <a:cs typeface="Times New Roman" panose="02020603050405020304" pitchFamily="18" charset="0"/>
              </a:rPr>
              <a:t>Privacy concern</a:t>
            </a:r>
            <a:endParaRPr lang="en-GB" sz="2400" dirty="0">
              <a:solidFill>
                <a:srgbClr val="222222"/>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GB" sz="2400" i="0" dirty="0">
                <a:solidFill>
                  <a:srgbClr val="222222"/>
                </a:solidFill>
                <a:effectLst/>
                <a:latin typeface="Times New Roman" panose="02020603050405020304" pitchFamily="18" charset="0"/>
                <a:cs typeface="Times New Roman" panose="02020603050405020304" pitchFamily="18" charset="0"/>
              </a:rPr>
              <a:t>Increased unemployment</a:t>
            </a:r>
          </a:p>
          <a:p>
            <a:pPr marL="342900" indent="-342900">
              <a:buFont typeface="Arial" panose="020B0604020202020204" pitchFamily="34" charset="0"/>
              <a:buChar char="•"/>
            </a:pPr>
            <a:r>
              <a:rPr lang="en-GB" sz="2400" i="0" dirty="0">
                <a:solidFill>
                  <a:srgbClr val="222222"/>
                </a:solidFill>
                <a:effectLst/>
                <a:latin typeface="Times New Roman" panose="02020603050405020304" pitchFamily="18" charset="0"/>
                <a:cs typeface="Times New Roman" panose="02020603050405020304" pitchFamily="18" charset="0"/>
              </a:rPr>
              <a:t>Lack of international standardizations</a:t>
            </a:r>
            <a:endParaRPr lang="en-GB" sz="2400" dirty="0">
              <a:solidFill>
                <a:srgbClr val="222222"/>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GB" sz="2400" i="0" dirty="0">
                <a:solidFill>
                  <a:srgbClr val="222222"/>
                </a:solidFill>
                <a:effectLst/>
                <a:latin typeface="Times New Roman" panose="02020603050405020304" pitchFamily="18" charset="0"/>
                <a:cs typeface="Times New Roman" panose="02020603050405020304" pitchFamily="18" charset="0"/>
              </a:rPr>
              <a:t>High chances of the entire system getting corrupted</a:t>
            </a:r>
          </a:p>
          <a:p>
            <a:pPr marL="342900" indent="-342900">
              <a:buFont typeface="Arial" panose="020B0604020202020204" pitchFamily="34" charset="0"/>
              <a:buChar char="•"/>
            </a:pPr>
            <a:r>
              <a:rPr lang="en-GB" sz="2400" i="0" dirty="0">
                <a:solidFill>
                  <a:srgbClr val="222222"/>
                </a:solidFill>
                <a:effectLst/>
                <a:latin typeface="Times New Roman" panose="02020603050405020304" pitchFamily="18" charset="0"/>
                <a:cs typeface="Times New Roman" panose="02020603050405020304" pitchFamily="18" charset="0"/>
              </a:rPr>
              <a:t>Reduced mental and physical activity</a:t>
            </a:r>
            <a:endParaRPr lang="en-GB" sz="2400" dirty="0">
              <a:solidFill>
                <a:srgbClr val="222222"/>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GB" sz="2400" i="0" dirty="0">
                <a:solidFill>
                  <a:srgbClr val="222222"/>
                </a:solidFill>
                <a:effectLst/>
                <a:latin typeface="Times New Roman" panose="02020603050405020304" pitchFamily="18" charset="0"/>
                <a:cs typeface="Times New Roman" panose="02020603050405020304" pitchFamily="18" charset="0"/>
              </a:rPr>
              <a:t>The complexity of the system</a:t>
            </a:r>
            <a:endParaRPr lang="en-GB" sz="2400" i="0" dirty="0">
              <a:solidFill>
                <a:srgbClr val="273239"/>
              </a:solidFill>
              <a:effectLst/>
              <a:latin typeface="Times New Roman" panose="02020603050405020304" pitchFamily="18" charset="0"/>
              <a:cs typeface="Times New Roman" panose="02020603050405020304" pitchFamily="18" charset="0"/>
            </a:endParaRPr>
          </a:p>
        </p:txBody>
      </p:sp>
      <p:pic>
        <p:nvPicPr>
          <p:cNvPr id="2050" name="Picture 2" descr="New trends in the world of IoT threats | Securelist">
            <a:extLst>
              <a:ext uri="{FF2B5EF4-FFF2-40B4-BE49-F238E27FC236}">
                <a16:creationId xmlns:a16="http://schemas.microsoft.com/office/drawing/2014/main" id="{2EB050F4-9EFF-42D1-A61A-3F26BFC2CA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44770" y="1362011"/>
            <a:ext cx="3487399" cy="436423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44328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9A34A-A61B-46BE-B806-621E332C029A}"/>
              </a:ext>
            </a:extLst>
          </p:cNvPr>
          <p:cNvSpPr>
            <a:spLocks noGrp="1"/>
          </p:cNvSpPr>
          <p:nvPr>
            <p:ph type="title"/>
          </p:nvPr>
        </p:nvSpPr>
        <p:spPr/>
        <p:txBody>
          <a:bodyPr/>
          <a:lstStyle/>
          <a:p>
            <a:r>
              <a:rPr lang="en-GB" dirty="0"/>
              <a:t>Assignments</a:t>
            </a:r>
          </a:p>
        </p:txBody>
      </p:sp>
      <p:sp>
        <p:nvSpPr>
          <p:cNvPr id="3" name="Content Placeholder 2">
            <a:extLst>
              <a:ext uri="{FF2B5EF4-FFF2-40B4-BE49-F238E27FC236}">
                <a16:creationId xmlns:a16="http://schemas.microsoft.com/office/drawing/2014/main" id="{5DCAF13F-3DA2-4A1B-A2BD-861B4B1FA765}"/>
              </a:ext>
            </a:extLst>
          </p:cNvPr>
          <p:cNvSpPr>
            <a:spLocks noGrp="1"/>
          </p:cNvSpPr>
          <p:nvPr>
            <p:ph idx="1"/>
          </p:nvPr>
        </p:nvSpPr>
        <p:spPr>
          <a:xfrm>
            <a:off x="677333" y="1259175"/>
            <a:ext cx="10400397" cy="4782188"/>
          </a:xfrm>
        </p:spPr>
        <p:txBody>
          <a:bodyPr>
            <a:normAutofit/>
          </a:bodyPr>
          <a:lstStyle/>
          <a:p>
            <a:r>
              <a:rPr lang="en-GB" dirty="0"/>
              <a:t>What is AI Explain its Components and how it help in our daily life</a:t>
            </a:r>
          </a:p>
          <a:p>
            <a:r>
              <a:rPr lang="en-GB" dirty="0"/>
              <a:t>Give short notes of Robot with its components and state law of robotics</a:t>
            </a:r>
          </a:p>
          <a:p>
            <a:r>
              <a:rPr lang="en-GB" dirty="0"/>
              <a:t>Explain Big Data with characteristics</a:t>
            </a:r>
          </a:p>
          <a:p>
            <a:r>
              <a:rPr lang="en-GB" dirty="0"/>
              <a:t>Short Notes on:</a:t>
            </a:r>
          </a:p>
          <a:p>
            <a:pPr lvl="1"/>
            <a:r>
              <a:rPr lang="en-GB" dirty="0"/>
              <a:t>E-Governance</a:t>
            </a:r>
          </a:p>
          <a:p>
            <a:pPr lvl="1"/>
            <a:r>
              <a:rPr lang="en-GB" dirty="0"/>
              <a:t>IOT</a:t>
            </a:r>
          </a:p>
          <a:p>
            <a:pPr lvl="1"/>
            <a:r>
              <a:rPr lang="en-GB" dirty="0"/>
              <a:t>Mobile Computing</a:t>
            </a:r>
          </a:p>
          <a:p>
            <a:pPr lvl="1"/>
            <a:r>
              <a:rPr lang="en-GB" dirty="0"/>
              <a:t>E-Commerce</a:t>
            </a:r>
          </a:p>
          <a:p>
            <a:pPr lvl="1"/>
            <a:r>
              <a:rPr lang="en-GB" dirty="0"/>
              <a:t>E-medicine</a:t>
            </a:r>
          </a:p>
          <a:p>
            <a:pPr lvl="1"/>
            <a:r>
              <a:rPr lang="en-GB" dirty="0"/>
              <a:t>Virtual Reality</a:t>
            </a:r>
          </a:p>
          <a:p>
            <a:pPr lvl="1"/>
            <a:r>
              <a:rPr lang="en-GB" dirty="0"/>
              <a:t>Cloud Computing</a:t>
            </a:r>
          </a:p>
          <a:p>
            <a:r>
              <a:rPr lang="en-GB" dirty="0"/>
              <a:t>Explain the types of Cloud computing with its services types</a:t>
            </a:r>
          </a:p>
          <a:p>
            <a:pPr lvl="1"/>
            <a:endParaRPr lang="en-GB" dirty="0"/>
          </a:p>
          <a:p>
            <a:endParaRPr lang="en-GB" dirty="0"/>
          </a:p>
        </p:txBody>
      </p:sp>
    </p:spTree>
    <p:extLst>
      <p:ext uri="{BB962C8B-B14F-4D97-AF65-F5344CB8AC3E}">
        <p14:creationId xmlns:p14="http://schemas.microsoft.com/office/powerpoint/2010/main" val="1781950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2905784" y="1477038"/>
            <a:ext cx="9286216" cy="3880773"/>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marL="0" indent="0" algn="r">
              <a:buNone/>
            </a:pPr>
            <a:r>
              <a:rPr lang="en-GB" sz="2800" dirty="0">
                <a:solidFill>
                  <a:srgbClr val="FF0000"/>
                </a:solidFill>
              </a:rPr>
              <a:t>Learning</a:t>
            </a:r>
          </a:p>
          <a:p>
            <a:pPr marL="0" indent="0" algn="r">
              <a:buNone/>
            </a:pPr>
            <a:r>
              <a:rPr lang="en-GB" sz="2800" dirty="0">
                <a:solidFill>
                  <a:srgbClr val="FF0000"/>
                </a:solidFill>
              </a:rPr>
              <a:t>Reasoning</a:t>
            </a:r>
          </a:p>
          <a:p>
            <a:pPr marL="0" indent="0" algn="r">
              <a:buNone/>
            </a:pPr>
            <a:r>
              <a:rPr lang="en-GB" sz="2800" dirty="0">
                <a:solidFill>
                  <a:srgbClr val="FF0000"/>
                </a:solidFill>
              </a:rPr>
              <a:t>Problem Solving</a:t>
            </a:r>
          </a:p>
          <a:p>
            <a:pPr marL="0" indent="0" algn="r">
              <a:buNone/>
            </a:pPr>
            <a:r>
              <a:rPr lang="en-GB" sz="2800" dirty="0">
                <a:solidFill>
                  <a:srgbClr val="FF0000"/>
                </a:solidFill>
              </a:rPr>
              <a:t>Preceptive(</a:t>
            </a:r>
            <a:r>
              <a:rPr lang="en-GB" sz="2000" dirty="0">
                <a:solidFill>
                  <a:schemeClr val="tx1"/>
                </a:solidFill>
              </a:rPr>
              <a:t>Adopt any environment</a:t>
            </a:r>
            <a:r>
              <a:rPr lang="en-GB" sz="2800" dirty="0">
                <a:solidFill>
                  <a:srgbClr val="FF0000"/>
                </a:solidFill>
              </a:rPr>
              <a:t>)</a:t>
            </a:r>
          </a:p>
          <a:p>
            <a:pPr marL="0" indent="0" algn="r">
              <a:buNone/>
            </a:pPr>
            <a:r>
              <a:rPr lang="en-GB" sz="2800" dirty="0">
                <a:solidFill>
                  <a:srgbClr val="FF0000"/>
                </a:solidFill>
              </a:rPr>
              <a:t>Natural Language Understanding</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5052310" y="156238"/>
            <a:ext cx="7139690" cy="1320800"/>
          </a:xfrm>
          <a:gradFill>
            <a:gsLst>
              <a:gs pos="31000">
                <a:schemeClr val="tx1"/>
              </a:gs>
              <a:gs pos="55000">
                <a:schemeClr val="accent5"/>
              </a:gs>
              <a:gs pos="89000">
                <a:schemeClr val="bg1"/>
              </a:gs>
            </a:gsLst>
            <a:lin ang="8100000" scaled="1"/>
          </a:gradFill>
        </p:spPr>
        <p:txBody>
          <a:bodyPr/>
          <a:lstStyle/>
          <a:p>
            <a:pPr algn="r"/>
            <a:r>
              <a:rPr lang="en-GB" dirty="0">
                <a:solidFill>
                  <a:schemeClr val="bg1"/>
                </a:solidFill>
              </a:rPr>
              <a:t>Component Of AI</a:t>
            </a:r>
          </a:p>
        </p:txBody>
      </p:sp>
      <p:pic>
        <p:nvPicPr>
          <p:cNvPr id="4098" name="Picture 2" descr="A Girl Pointing at a Robot">
            <a:extLst>
              <a:ext uri="{FF2B5EF4-FFF2-40B4-BE49-F238E27FC236}">
                <a16:creationId xmlns:a16="http://schemas.microsoft.com/office/drawing/2014/main" id="{79E7F8F2-EAD3-4034-8730-54ECDB441E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43078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1F29EE2-CDD6-45EF-8819-FE7672816360}"/>
              </a:ext>
            </a:extLst>
          </p:cNvPr>
          <p:cNvSpPr/>
          <p:nvPr/>
        </p:nvSpPr>
        <p:spPr>
          <a:xfrm>
            <a:off x="6405606" y="4389786"/>
            <a:ext cx="5761220" cy="241275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r>
              <a:rPr lang="en-GB" sz="2400" b="1" u="sng" dirty="0"/>
              <a:t>Goals of AI:</a:t>
            </a:r>
          </a:p>
          <a:p>
            <a:pPr marL="457200" indent="-457200">
              <a:buFont typeface="+mj-lt"/>
              <a:buAutoNum type="arabicPeriod"/>
            </a:pPr>
            <a:r>
              <a:rPr lang="en-GB" sz="2000" dirty="0"/>
              <a:t>Create Expert System</a:t>
            </a:r>
          </a:p>
          <a:p>
            <a:pPr marL="457200" indent="-457200">
              <a:buFont typeface="+mj-lt"/>
              <a:buAutoNum type="arabicPeriod"/>
            </a:pPr>
            <a:r>
              <a:rPr lang="en-GB" sz="2000" dirty="0"/>
              <a:t>Human Intelligence in Machine</a:t>
            </a:r>
          </a:p>
        </p:txBody>
      </p:sp>
    </p:spTree>
    <p:extLst>
      <p:ext uri="{BB962C8B-B14F-4D97-AF65-F5344CB8AC3E}">
        <p14:creationId xmlns:p14="http://schemas.microsoft.com/office/powerpoint/2010/main" val="681534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601854"/>
            <a:ext cx="7620000"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l">
              <a:buFont typeface="Arial" panose="020B0604020202020204" pitchFamily="34" charset="0"/>
              <a:buChar char="•"/>
            </a:pPr>
            <a:r>
              <a:rPr lang="en-GB" sz="2400" b="0" i="0" dirty="0">
                <a:solidFill>
                  <a:srgbClr val="202124"/>
                </a:solidFill>
                <a:effectLst/>
                <a:latin typeface="arial" panose="020B0604020202020204" pitchFamily="34" charset="0"/>
              </a:rPr>
              <a:t>Manufacturing robots </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Self-driving cars </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Smart assistants </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Proactive healthcare management </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Disease mapping </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Automated financial investing </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Virtual travel booking agent </a:t>
            </a:r>
          </a:p>
          <a:p>
            <a:pPr algn="l">
              <a:buFont typeface="Arial" panose="020B0604020202020204" pitchFamily="34" charset="0"/>
              <a:buChar char="•"/>
            </a:pPr>
            <a:r>
              <a:rPr lang="en-GB" sz="2400" b="0" i="0" dirty="0">
                <a:solidFill>
                  <a:srgbClr val="202124"/>
                </a:solidFill>
                <a:effectLst/>
                <a:latin typeface="arial" panose="020B0604020202020204" pitchFamily="34" charset="0"/>
              </a:rPr>
              <a:t>Social media monitoring </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0" y="41211"/>
            <a:ext cx="5141626"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Applications of AI</a:t>
            </a:r>
          </a:p>
        </p:txBody>
      </p:sp>
      <p:sp>
        <p:nvSpPr>
          <p:cNvPr id="6" name="TextBox 5">
            <a:extLst>
              <a:ext uri="{FF2B5EF4-FFF2-40B4-BE49-F238E27FC236}">
                <a16:creationId xmlns:a16="http://schemas.microsoft.com/office/drawing/2014/main" id="{45219B07-BD8E-4132-AE62-FE42FAAF056A}"/>
              </a:ext>
            </a:extLst>
          </p:cNvPr>
          <p:cNvSpPr txBox="1"/>
          <p:nvPr/>
        </p:nvSpPr>
        <p:spPr>
          <a:xfrm>
            <a:off x="3050498" y="3248081"/>
            <a:ext cx="6100996" cy="369332"/>
          </a:xfrm>
          <a:prstGeom prst="rect">
            <a:avLst/>
          </a:prstGeom>
          <a:noFill/>
        </p:spPr>
        <p:txBody>
          <a:bodyPr wrap="square">
            <a:spAutoFit/>
          </a:bodyPr>
          <a:lstStyle/>
          <a:p>
            <a:endParaRPr lang="en-GB" dirty="0"/>
          </a:p>
        </p:txBody>
      </p:sp>
      <p:pic>
        <p:nvPicPr>
          <p:cNvPr id="3074" name="Picture 2" descr="Wall-e Toy on Beige Pad">
            <a:extLst>
              <a:ext uri="{FF2B5EF4-FFF2-40B4-BE49-F238E27FC236}">
                <a16:creationId xmlns:a16="http://schemas.microsoft.com/office/drawing/2014/main" id="{A6D08035-20E3-4145-9AC4-9FEF117169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180920"/>
            <a:ext cx="4572000" cy="703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331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601854"/>
            <a:ext cx="7620000"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r>
              <a:rPr lang="en-GB" sz="2400" i="0" dirty="0">
                <a:solidFill>
                  <a:srgbClr val="202124"/>
                </a:solidFill>
                <a:effectLst/>
                <a:latin typeface="Times New Roman" panose="02020603050405020304" pitchFamily="18" charset="0"/>
                <a:cs typeface="Times New Roman" panose="02020603050405020304" pitchFamily="18" charset="0"/>
              </a:rPr>
              <a:t>Artificial intelligence (AI) is the ability of a computer or a robot controlled by a computer to do tasks that are usually done by humans because they require human intelligence and discernment </a:t>
            </a:r>
          </a:p>
          <a:p>
            <a:pPr algn="just"/>
            <a:r>
              <a:rPr lang="en-GB" sz="2400" dirty="0">
                <a:solidFill>
                  <a:srgbClr val="202124"/>
                </a:solidFill>
                <a:latin typeface="Times New Roman" panose="02020603050405020304" pitchFamily="18" charset="0"/>
                <a:cs typeface="Times New Roman" panose="02020603050405020304" pitchFamily="18" charset="0"/>
              </a:rPr>
              <a:t>D</a:t>
            </a:r>
            <a:r>
              <a:rPr lang="en-GB" sz="2400" i="0" dirty="0">
                <a:solidFill>
                  <a:srgbClr val="202124"/>
                </a:solidFill>
                <a:effectLst/>
                <a:latin typeface="Times New Roman" panose="02020603050405020304" pitchFamily="18" charset="0"/>
                <a:cs typeface="Times New Roman" panose="02020603050405020304" pitchFamily="18" charset="0"/>
              </a:rPr>
              <a:t>evelopment of computer systems that can perform tasks that normally require human intelligence</a:t>
            </a:r>
          </a:p>
          <a:p>
            <a:pPr algn="just"/>
            <a:r>
              <a:rPr lang="en-GB" sz="2400" i="0" dirty="0">
                <a:solidFill>
                  <a:srgbClr val="202124"/>
                </a:solidFill>
                <a:effectLst/>
                <a:latin typeface="Times New Roman" panose="02020603050405020304" pitchFamily="18" charset="0"/>
                <a:cs typeface="Times New Roman" panose="02020603050405020304" pitchFamily="18" charset="0"/>
              </a:rPr>
              <a:t>Artificial intelligence (AI) makes computer program or a machine ability to think and learn</a:t>
            </a:r>
          </a:p>
          <a:p>
            <a:pPr algn="just"/>
            <a:r>
              <a:rPr lang="en-GB" sz="2400" dirty="0">
                <a:solidFill>
                  <a:srgbClr val="202124"/>
                </a:solidFill>
                <a:latin typeface="Times New Roman" panose="02020603050405020304" pitchFamily="18" charset="0"/>
                <a:cs typeface="Times New Roman" panose="02020603050405020304" pitchFamily="18" charset="0"/>
              </a:rPr>
              <a:t>We are trying to make computer smart</a:t>
            </a:r>
          </a:p>
          <a:p>
            <a:pPr algn="just"/>
            <a:r>
              <a:rPr lang="en-GB" sz="2400" i="0" dirty="0">
                <a:solidFill>
                  <a:srgbClr val="202124"/>
                </a:solidFill>
                <a:effectLst/>
                <a:latin typeface="Times New Roman" panose="02020603050405020304" pitchFamily="18" charset="0"/>
                <a:cs typeface="Times New Roman" panose="02020603050405020304" pitchFamily="18" charset="0"/>
              </a:rPr>
              <a:t>Example: Speech recognition, decision-making, visual perception</a:t>
            </a: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0" y="41211"/>
            <a:ext cx="5141626"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Artificial Intelligence</a:t>
            </a:r>
          </a:p>
        </p:txBody>
      </p:sp>
      <p:sp>
        <p:nvSpPr>
          <p:cNvPr id="6" name="TextBox 5">
            <a:extLst>
              <a:ext uri="{FF2B5EF4-FFF2-40B4-BE49-F238E27FC236}">
                <a16:creationId xmlns:a16="http://schemas.microsoft.com/office/drawing/2014/main" id="{45219B07-BD8E-4132-AE62-FE42FAAF056A}"/>
              </a:ext>
            </a:extLst>
          </p:cNvPr>
          <p:cNvSpPr txBox="1"/>
          <p:nvPr/>
        </p:nvSpPr>
        <p:spPr>
          <a:xfrm>
            <a:off x="3050498" y="3248081"/>
            <a:ext cx="6100996" cy="369332"/>
          </a:xfrm>
          <a:prstGeom prst="rect">
            <a:avLst/>
          </a:prstGeom>
          <a:noFill/>
        </p:spPr>
        <p:txBody>
          <a:bodyPr wrap="square">
            <a:spAutoFit/>
          </a:bodyPr>
          <a:lstStyle/>
          <a:p>
            <a:endParaRPr lang="en-GB" dirty="0"/>
          </a:p>
        </p:txBody>
      </p:sp>
      <p:pic>
        <p:nvPicPr>
          <p:cNvPr id="3074" name="Picture 2" descr="Wall-e Toy on Beige Pad">
            <a:extLst>
              <a:ext uri="{FF2B5EF4-FFF2-40B4-BE49-F238E27FC236}">
                <a16:creationId xmlns:a16="http://schemas.microsoft.com/office/drawing/2014/main" id="{A6D08035-20E3-4145-9AC4-9FEF117169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180920"/>
            <a:ext cx="4572000" cy="703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0429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601854"/>
            <a:ext cx="7620000"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r>
              <a:rPr lang="en-GB" sz="2400" i="0" dirty="0">
                <a:solidFill>
                  <a:srgbClr val="202124"/>
                </a:solidFill>
                <a:effectLst/>
                <a:latin typeface="arial" panose="020B0604020202020204" pitchFamily="34" charset="0"/>
              </a:rPr>
              <a:t>Robotics is an interdisciplinary branch of computer science and engineering</a:t>
            </a:r>
          </a:p>
          <a:p>
            <a:pPr algn="just"/>
            <a:r>
              <a:rPr lang="en-GB" sz="2400" b="0" i="0" dirty="0">
                <a:solidFill>
                  <a:srgbClr val="202124"/>
                </a:solidFill>
                <a:effectLst/>
                <a:latin typeface="arial" panose="020B0604020202020204" pitchFamily="34" charset="0"/>
              </a:rPr>
              <a:t>Robotics involves design, construction, operation, and use of robots</a:t>
            </a:r>
            <a:endParaRPr lang="en-GB" sz="2400" i="0" dirty="0">
              <a:solidFill>
                <a:srgbClr val="202124"/>
              </a:solidFill>
              <a:effectLst/>
              <a:latin typeface="arial" panose="020B0604020202020204" pitchFamily="34" charset="0"/>
            </a:endParaRPr>
          </a:p>
          <a:p>
            <a:pPr algn="just"/>
            <a:r>
              <a:rPr lang="en-GB" sz="2400" b="0" i="0" dirty="0">
                <a:solidFill>
                  <a:srgbClr val="202124"/>
                </a:solidFill>
                <a:effectLst/>
                <a:latin typeface="arial" panose="020B0604020202020204" pitchFamily="34" charset="0"/>
              </a:rPr>
              <a:t>The goal of robotics is to design machines that can help and assist humans</a:t>
            </a:r>
          </a:p>
          <a:p>
            <a:pPr algn="just"/>
            <a:r>
              <a:rPr lang="en-GB" sz="2400" b="0" i="0" dirty="0">
                <a:solidFill>
                  <a:srgbClr val="202124"/>
                </a:solidFill>
                <a:effectLst/>
                <a:latin typeface="arial" panose="020B0604020202020204" pitchFamily="34" charset="0"/>
              </a:rPr>
              <a:t>Certain robots require user input to operate while other robots function autonomously</a:t>
            </a:r>
            <a:endParaRPr lang="en-GB" sz="2400" i="0" dirty="0">
              <a:solidFill>
                <a:srgbClr val="202124"/>
              </a:solidFill>
              <a:effectLst/>
              <a:latin typeface="arial" panose="020B0604020202020204" pitchFamily="34" charset="0"/>
            </a:endParaRPr>
          </a:p>
        </p:txBody>
      </p:sp>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0" y="41211"/>
            <a:ext cx="5141626"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Robotics</a:t>
            </a:r>
          </a:p>
        </p:txBody>
      </p:sp>
      <p:sp>
        <p:nvSpPr>
          <p:cNvPr id="6" name="TextBox 5">
            <a:extLst>
              <a:ext uri="{FF2B5EF4-FFF2-40B4-BE49-F238E27FC236}">
                <a16:creationId xmlns:a16="http://schemas.microsoft.com/office/drawing/2014/main" id="{45219B07-BD8E-4132-AE62-FE42FAAF056A}"/>
              </a:ext>
            </a:extLst>
          </p:cNvPr>
          <p:cNvSpPr txBox="1"/>
          <p:nvPr/>
        </p:nvSpPr>
        <p:spPr>
          <a:xfrm>
            <a:off x="3050498" y="3248081"/>
            <a:ext cx="6100996" cy="369332"/>
          </a:xfrm>
          <a:prstGeom prst="rect">
            <a:avLst/>
          </a:prstGeom>
          <a:noFill/>
        </p:spPr>
        <p:txBody>
          <a:bodyPr wrap="square">
            <a:spAutoFit/>
          </a:bodyPr>
          <a:lstStyle/>
          <a:p>
            <a:endParaRPr lang="en-GB" dirty="0"/>
          </a:p>
        </p:txBody>
      </p:sp>
      <p:pic>
        <p:nvPicPr>
          <p:cNvPr id="5122" name="Picture 2" descr="Robot made with 3d printer with cables and wires against white background">
            <a:extLst>
              <a:ext uri="{FF2B5EF4-FFF2-40B4-BE49-F238E27FC236}">
                <a16:creationId xmlns:a16="http://schemas.microsoft.com/office/drawing/2014/main" id="{09FEFEAE-B46F-4E71-94C0-1AA263E68B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43666"/>
            <a:ext cx="4762500" cy="75237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9130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0" y="1601854"/>
            <a:ext cx="7620000"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lnSpcReduction="10000"/>
          </a:bodyPr>
          <a:lstStyle/>
          <a:p>
            <a:pPr algn="just"/>
            <a:r>
              <a:rPr lang="en-GB" sz="3200" b="1" i="0" dirty="0">
                <a:solidFill>
                  <a:srgbClr val="202124"/>
                </a:solidFill>
                <a:effectLst/>
                <a:latin typeface="arial" panose="020B0604020202020204" pitchFamily="34" charset="0"/>
              </a:rPr>
              <a:t>“Zeroth Law,” above all the others </a:t>
            </a:r>
            <a:r>
              <a:rPr lang="en-GB" sz="2800" i="0" dirty="0">
                <a:solidFill>
                  <a:srgbClr val="202124"/>
                </a:solidFill>
                <a:effectLst/>
                <a:latin typeface="arial" panose="020B0604020202020204" pitchFamily="34" charset="0"/>
              </a:rPr>
              <a:t>A robot may not harm humanity, or, by inaction, allow humanity to come to harm.</a:t>
            </a:r>
            <a:endParaRPr lang="en-GB" sz="2800" b="1" i="0" dirty="0">
              <a:solidFill>
                <a:srgbClr val="000000"/>
              </a:solidFill>
              <a:effectLst/>
              <a:latin typeface="Geneva"/>
            </a:endParaRPr>
          </a:p>
          <a:p>
            <a:pPr algn="just"/>
            <a:r>
              <a:rPr lang="en-GB" sz="2800" b="1" i="0" dirty="0">
                <a:solidFill>
                  <a:srgbClr val="000000"/>
                </a:solidFill>
                <a:effectLst/>
                <a:latin typeface="Geneva"/>
              </a:rPr>
              <a:t>First Law</a:t>
            </a:r>
            <a:r>
              <a:rPr lang="en-GB" sz="2400" b="0" i="0" dirty="0">
                <a:solidFill>
                  <a:srgbClr val="000000"/>
                </a:solidFill>
                <a:effectLst/>
                <a:latin typeface="Geneva"/>
              </a:rPr>
              <a:t>: A robot may not injure a human being, or, through inaction, allow a human being to come to harm</a:t>
            </a:r>
          </a:p>
          <a:p>
            <a:pPr algn="just"/>
            <a:r>
              <a:rPr lang="en-GB" sz="2800" b="1" i="0" dirty="0">
                <a:solidFill>
                  <a:srgbClr val="000000"/>
                </a:solidFill>
                <a:effectLst/>
                <a:latin typeface="Geneva"/>
              </a:rPr>
              <a:t>Second Law</a:t>
            </a:r>
            <a:r>
              <a:rPr lang="en-GB" sz="2400" b="0" i="0" dirty="0">
                <a:solidFill>
                  <a:srgbClr val="000000"/>
                </a:solidFill>
                <a:effectLst/>
                <a:latin typeface="Geneva"/>
              </a:rPr>
              <a:t>: A robot must obey orders given it by human beings, except where such orders would conflict with the First Law</a:t>
            </a:r>
          </a:p>
          <a:p>
            <a:pPr algn="just"/>
            <a:r>
              <a:rPr lang="en-GB" sz="2800" b="1" i="0" dirty="0">
                <a:solidFill>
                  <a:srgbClr val="000000"/>
                </a:solidFill>
                <a:effectLst/>
                <a:latin typeface="Geneva"/>
              </a:rPr>
              <a:t>Third Law</a:t>
            </a:r>
            <a:r>
              <a:rPr lang="en-GB" sz="2400" b="0" i="0" dirty="0">
                <a:solidFill>
                  <a:srgbClr val="000000"/>
                </a:solidFill>
                <a:effectLst/>
                <a:latin typeface="Geneva"/>
              </a:rPr>
              <a:t>: A robot must protect its own existence as long as such protection does not conflict with the First or Second Law</a:t>
            </a:r>
          </a:p>
        </p:txBody>
      </p:sp>
      <p:sp>
        <p:nvSpPr>
          <p:cNvPr id="6" name="TextBox 5">
            <a:extLst>
              <a:ext uri="{FF2B5EF4-FFF2-40B4-BE49-F238E27FC236}">
                <a16:creationId xmlns:a16="http://schemas.microsoft.com/office/drawing/2014/main" id="{45219B07-BD8E-4132-AE62-FE42FAAF056A}"/>
              </a:ext>
            </a:extLst>
          </p:cNvPr>
          <p:cNvSpPr txBox="1"/>
          <p:nvPr/>
        </p:nvSpPr>
        <p:spPr>
          <a:xfrm>
            <a:off x="3050498" y="3248081"/>
            <a:ext cx="6100996" cy="369332"/>
          </a:xfrm>
          <a:prstGeom prst="rect">
            <a:avLst/>
          </a:prstGeom>
          <a:noFill/>
        </p:spPr>
        <p:txBody>
          <a:bodyPr wrap="square">
            <a:spAutoFit/>
          </a:bodyPr>
          <a:lstStyle/>
          <a:p>
            <a:endParaRPr lang="en-GB" dirty="0"/>
          </a:p>
        </p:txBody>
      </p:sp>
      <p:pic>
        <p:nvPicPr>
          <p:cNvPr id="6146" name="Picture 2" descr="Person Holding Silver Pin on Left Hand">
            <a:extLst>
              <a:ext uri="{FF2B5EF4-FFF2-40B4-BE49-F238E27FC236}">
                <a16:creationId xmlns:a16="http://schemas.microsoft.com/office/drawing/2014/main" id="{303619CE-8B2B-4DDE-A8F7-BC8D64EE18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41211"/>
            <a:ext cx="457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1" y="41211"/>
            <a:ext cx="12192001" cy="1320800"/>
          </a:xfrm>
          <a:gradFill>
            <a:gsLst>
              <a:gs pos="31000">
                <a:schemeClr val="tx1"/>
              </a:gs>
              <a:gs pos="55000">
                <a:schemeClr val="accent5"/>
              </a:gs>
              <a:gs pos="89000">
                <a:schemeClr val="bg1"/>
              </a:gs>
            </a:gsLst>
            <a:lin ang="8100000" scaled="1"/>
          </a:gradFill>
        </p:spPr>
        <p:txBody>
          <a:bodyPr/>
          <a:lstStyle/>
          <a:p>
            <a:r>
              <a:rPr lang="en-GB" b="1" i="0" dirty="0" err="1">
                <a:solidFill>
                  <a:schemeClr val="bg1"/>
                </a:solidFill>
                <a:effectLst/>
                <a:latin typeface="Geneva"/>
              </a:rPr>
              <a:t>Issac</a:t>
            </a:r>
            <a:r>
              <a:rPr lang="en-GB" b="1" i="0" dirty="0">
                <a:solidFill>
                  <a:schemeClr val="bg1"/>
                </a:solidFill>
                <a:effectLst/>
                <a:latin typeface="Geneva"/>
              </a:rPr>
              <a:t> Asimov's three laws of robotics</a:t>
            </a:r>
            <a:endParaRPr lang="en-GB" dirty="0">
              <a:solidFill>
                <a:schemeClr val="bg1"/>
              </a:solidFill>
            </a:endParaRPr>
          </a:p>
        </p:txBody>
      </p:sp>
    </p:spTree>
    <p:extLst>
      <p:ext uri="{BB962C8B-B14F-4D97-AF65-F5344CB8AC3E}">
        <p14:creationId xmlns:p14="http://schemas.microsoft.com/office/powerpoint/2010/main" val="3311638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094C1-8B1F-4612-9352-D9AAA79D2483}"/>
              </a:ext>
            </a:extLst>
          </p:cNvPr>
          <p:cNvSpPr>
            <a:spLocks noGrp="1"/>
          </p:cNvSpPr>
          <p:nvPr>
            <p:ph type="title"/>
          </p:nvPr>
        </p:nvSpPr>
        <p:spPr>
          <a:xfrm>
            <a:off x="-1" y="41211"/>
            <a:ext cx="7620000" cy="1320800"/>
          </a:xfrm>
          <a:gradFill>
            <a:gsLst>
              <a:gs pos="31000">
                <a:schemeClr val="tx1"/>
              </a:gs>
              <a:gs pos="55000">
                <a:schemeClr val="accent5"/>
              </a:gs>
              <a:gs pos="89000">
                <a:schemeClr val="bg1"/>
              </a:gs>
            </a:gsLst>
            <a:lin ang="8100000" scaled="1"/>
          </a:gradFill>
        </p:spPr>
        <p:txBody>
          <a:bodyPr/>
          <a:lstStyle/>
          <a:p>
            <a:r>
              <a:rPr lang="en-GB" dirty="0">
                <a:solidFill>
                  <a:schemeClr val="bg1"/>
                </a:solidFill>
              </a:rPr>
              <a:t>Components of Robots</a:t>
            </a:r>
          </a:p>
        </p:txBody>
      </p:sp>
      <p:sp>
        <p:nvSpPr>
          <p:cNvPr id="6" name="TextBox 5">
            <a:extLst>
              <a:ext uri="{FF2B5EF4-FFF2-40B4-BE49-F238E27FC236}">
                <a16:creationId xmlns:a16="http://schemas.microsoft.com/office/drawing/2014/main" id="{45219B07-BD8E-4132-AE62-FE42FAAF056A}"/>
              </a:ext>
            </a:extLst>
          </p:cNvPr>
          <p:cNvSpPr txBox="1"/>
          <p:nvPr/>
        </p:nvSpPr>
        <p:spPr>
          <a:xfrm>
            <a:off x="3050498" y="3248081"/>
            <a:ext cx="6100996" cy="369332"/>
          </a:xfrm>
          <a:prstGeom prst="rect">
            <a:avLst/>
          </a:prstGeom>
          <a:noFill/>
        </p:spPr>
        <p:txBody>
          <a:bodyPr wrap="square">
            <a:spAutoFit/>
          </a:bodyPr>
          <a:lstStyle/>
          <a:p>
            <a:endParaRPr lang="en-GB" dirty="0"/>
          </a:p>
        </p:txBody>
      </p:sp>
      <p:sp>
        <p:nvSpPr>
          <p:cNvPr id="3" name="Content Placeholder 2">
            <a:extLst>
              <a:ext uri="{FF2B5EF4-FFF2-40B4-BE49-F238E27FC236}">
                <a16:creationId xmlns:a16="http://schemas.microsoft.com/office/drawing/2014/main" id="{1F5BA87B-1E73-4B9B-BB60-038149C582AF}"/>
              </a:ext>
            </a:extLst>
          </p:cNvPr>
          <p:cNvSpPr>
            <a:spLocks noGrp="1"/>
          </p:cNvSpPr>
          <p:nvPr>
            <p:ph idx="1"/>
          </p:nvPr>
        </p:nvSpPr>
        <p:spPr>
          <a:xfrm>
            <a:off x="-1" y="796785"/>
            <a:ext cx="7620000" cy="5256146"/>
          </a:xfrm>
          <a:gradFill flip="none" rotWithShape="1">
            <a:gsLst>
              <a:gs pos="0">
                <a:schemeClr val="bg1">
                  <a:shade val="30000"/>
                  <a:satMod val="115000"/>
                </a:schemeClr>
              </a:gs>
              <a:gs pos="50000">
                <a:schemeClr val="bg1">
                  <a:shade val="67500"/>
                  <a:satMod val="115000"/>
                </a:schemeClr>
              </a:gs>
              <a:gs pos="100000">
                <a:schemeClr val="bg1">
                  <a:shade val="100000"/>
                  <a:satMod val="115000"/>
                </a:schemeClr>
              </a:gs>
            </a:gsLst>
            <a:lin ang="16200000" scaled="1"/>
            <a:tileRect/>
          </a:gradFill>
        </p:spPr>
        <p:txBody>
          <a:bodyPr>
            <a:normAutofit/>
          </a:bodyPr>
          <a:lstStyle/>
          <a:p>
            <a:pPr algn="just"/>
            <a:r>
              <a:rPr lang="en-GB" sz="2400" b="1" i="0" dirty="0">
                <a:solidFill>
                  <a:srgbClr val="202124"/>
                </a:solidFill>
                <a:effectLst/>
                <a:latin typeface="arial" panose="020B0604020202020204" pitchFamily="34" charset="0"/>
              </a:rPr>
              <a:t>Power</a:t>
            </a:r>
            <a:r>
              <a:rPr lang="en-GB" sz="2400" i="0" dirty="0">
                <a:solidFill>
                  <a:srgbClr val="202124"/>
                </a:solidFill>
                <a:effectLst/>
                <a:latin typeface="arial" panose="020B0604020202020204" pitchFamily="34" charset="0"/>
              </a:rPr>
              <a:t> </a:t>
            </a:r>
            <a:r>
              <a:rPr lang="en-GB" sz="2400" b="1" i="0" dirty="0">
                <a:solidFill>
                  <a:srgbClr val="202124"/>
                </a:solidFill>
                <a:effectLst/>
                <a:latin typeface="arial" panose="020B0604020202020204" pitchFamily="34" charset="0"/>
              </a:rPr>
              <a:t>Supply</a:t>
            </a:r>
            <a:r>
              <a:rPr lang="en-GB" sz="2400" i="0" dirty="0">
                <a:solidFill>
                  <a:srgbClr val="202124"/>
                </a:solidFill>
                <a:effectLst/>
                <a:latin typeface="arial" panose="020B0604020202020204" pitchFamily="34" charset="0"/>
              </a:rPr>
              <a:t> (</a:t>
            </a:r>
            <a:r>
              <a:rPr lang="en-GB" sz="2000" i="0" dirty="0">
                <a:solidFill>
                  <a:srgbClr val="202124"/>
                </a:solidFill>
                <a:effectLst/>
                <a:latin typeface="arial" panose="020B0604020202020204" pitchFamily="34" charset="0"/>
              </a:rPr>
              <a:t>Battery, Hydraulic, Solar Power</a:t>
            </a:r>
            <a:r>
              <a:rPr lang="en-GB" sz="2400" i="0" dirty="0">
                <a:solidFill>
                  <a:srgbClr val="202124"/>
                </a:solidFill>
                <a:effectLst/>
                <a:latin typeface="arial" panose="020B0604020202020204" pitchFamily="34" charset="0"/>
              </a:rPr>
              <a:t>)</a:t>
            </a:r>
          </a:p>
          <a:p>
            <a:pPr algn="just"/>
            <a:r>
              <a:rPr lang="en-GB" sz="2400" b="1" dirty="0">
                <a:solidFill>
                  <a:srgbClr val="202124"/>
                </a:solidFill>
                <a:latin typeface="arial" panose="020B0604020202020204" pitchFamily="34" charset="0"/>
              </a:rPr>
              <a:t>Actuators</a:t>
            </a:r>
            <a:r>
              <a:rPr lang="en-GB" sz="2400" dirty="0">
                <a:solidFill>
                  <a:srgbClr val="202124"/>
                </a:solidFill>
                <a:latin typeface="arial" panose="020B0604020202020204" pitchFamily="34" charset="0"/>
              </a:rPr>
              <a:t> (</a:t>
            </a:r>
            <a:r>
              <a:rPr lang="en-GB" sz="2000" dirty="0">
                <a:solidFill>
                  <a:srgbClr val="202124"/>
                </a:solidFill>
                <a:latin typeface="arial" panose="020B0604020202020204" pitchFamily="34" charset="0"/>
              </a:rPr>
              <a:t>Convert Energy into movement</a:t>
            </a:r>
            <a:r>
              <a:rPr lang="en-GB" sz="2400" dirty="0">
                <a:solidFill>
                  <a:srgbClr val="202124"/>
                </a:solidFill>
                <a:latin typeface="arial" panose="020B0604020202020204" pitchFamily="34" charset="0"/>
              </a:rPr>
              <a:t>)</a:t>
            </a:r>
          </a:p>
          <a:p>
            <a:pPr algn="just"/>
            <a:r>
              <a:rPr lang="en-GB" sz="2400" b="1" i="0" dirty="0">
                <a:solidFill>
                  <a:srgbClr val="202124"/>
                </a:solidFill>
                <a:effectLst/>
                <a:latin typeface="arial" panose="020B0604020202020204" pitchFamily="34" charset="0"/>
              </a:rPr>
              <a:t>Electric</a:t>
            </a:r>
            <a:r>
              <a:rPr lang="en-GB" sz="2400" i="0" dirty="0">
                <a:solidFill>
                  <a:srgbClr val="202124"/>
                </a:solidFill>
                <a:effectLst/>
                <a:latin typeface="arial" panose="020B0604020202020204" pitchFamily="34" charset="0"/>
              </a:rPr>
              <a:t> </a:t>
            </a:r>
            <a:r>
              <a:rPr lang="en-GB" sz="2400" b="1" i="0" dirty="0">
                <a:solidFill>
                  <a:srgbClr val="202124"/>
                </a:solidFill>
                <a:effectLst/>
                <a:latin typeface="arial" panose="020B0604020202020204" pitchFamily="34" charset="0"/>
              </a:rPr>
              <a:t>Motors</a:t>
            </a:r>
            <a:r>
              <a:rPr lang="en-GB" sz="2400" i="0" dirty="0">
                <a:solidFill>
                  <a:srgbClr val="202124"/>
                </a:solidFill>
                <a:effectLst/>
                <a:latin typeface="arial" panose="020B0604020202020204" pitchFamily="34" charset="0"/>
              </a:rPr>
              <a:t>(</a:t>
            </a:r>
            <a:r>
              <a:rPr lang="en-GB" sz="2400" b="1" i="0" dirty="0">
                <a:solidFill>
                  <a:srgbClr val="202124"/>
                </a:solidFill>
                <a:effectLst/>
                <a:latin typeface="arial" panose="020B0604020202020204" pitchFamily="34" charset="0"/>
              </a:rPr>
              <a:t>DC</a:t>
            </a:r>
            <a:r>
              <a:rPr lang="en-GB" sz="2400" i="0" dirty="0">
                <a:solidFill>
                  <a:srgbClr val="202124"/>
                </a:solidFill>
                <a:effectLst/>
                <a:latin typeface="arial" panose="020B0604020202020204" pitchFamily="34" charset="0"/>
              </a:rPr>
              <a:t>/</a:t>
            </a:r>
            <a:r>
              <a:rPr lang="en-GB" sz="2400" b="1" i="0" dirty="0">
                <a:solidFill>
                  <a:srgbClr val="202124"/>
                </a:solidFill>
                <a:effectLst/>
                <a:latin typeface="arial" panose="020B0604020202020204" pitchFamily="34" charset="0"/>
              </a:rPr>
              <a:t>AC</a:t>
            </a:r>
            <a:r>
              <a:rPr lang="en-GB" sz="2400" i="0" dirty="0">
                <a:solidFill>
                  <a:srgbClr val="202124"/>
                </a:solidFill>
                <a:effectLst/>
                <a:latin typeface="arial" panose="020B0604020202020204" pitchFamily="34" charset="0"/>
              </a:rPr>
              <a:t>)(</a:t>
            </a:r>
            <a:r>
              <a:rPr lang="en-GB" sz="2000" i="0" dirty="0">
                <a:solidFill>
                  <a:srgbClr val="202124"/>
                </a:solidFill>
                <a:effectLst/>
                <a:latin typeface="arial" panose="020B0604020202020204" pitchFamily="34" charset="0"/>
              </a:rPr>
              <a:t>Converting electrical energy into equivalent Mechanical Energy</a:t>
            </a:r>
            <a:r>
              <a:rPr lang="en-GB" sz="2400" i="0" dirty="0">
                <a:solidFill>
                  <a:srgbClr val="202124"/>
                </a:solidFill>
                <a:effectLst/>
                <a:latin typeface="arial" panose="020B0604020202020204" pitchFamily="34" charset="0"/>
              </a:rPr>
              <a:t>)</a:t>
            </a:r>
          </a:p>
          <a:p>
            <a:pPr algn="just"/>
            <a:r>
              <a:rPr lang="en-GB" sz="2400" b="1" dirty="0">
                <a:solidFill>
                  <a:srgbClr val="202124"/>
                </a:solidFill>
                <a:latin typeface="arial" panose="020B0604020202020204" pitchFamily="34" charset="0"/>
              </a:rPr>
              <a:t>Sensors (</a:t>
            </a:r>
            <a:r>
              <a:rPr lang="en-GB" sz="2000" b="1" dirty="0">
                <a:solidFill>
                  <a:srgbClr val="202124"/>
                </a:solidFill>
                <a:latin typeface="arial" panose="020B0604020202020204" pitchFamily="34" charset="0"/>
              </a:rPr>
              <a:t>Scan Real time environment</a:t>
            </a:r>
            <a:r>
              <a:rPr lang="en-GB" sz="2400" b="1" dirty="0">
                <a:solidFill>
                  <a:srgbClr val="202124"/>
                </a:solidFill>
                <a:latin typeface="arial" panose="020B0604020202020204" pitchFamily="34" charset="0"/>
              </a:rPr>
              <a:t>)</a:t>
            </a:r>
          </a:p>
          <a:p>
            <a:pPr algn="just"/>
            <a:r>
              <a:rPr lang="en-GB" sz="2400" b="1" i="0" dirty="0">
                <a:solidFill>
                  <a:srgbClr val="202124"/>
                </a:solidFill>
                <a:effectLst/>
                <a:latin typeface="arial" panose="020B0604020202020204" pitchFamily="34" charset="0"/>
              </a:rPr>
              <a:t>Controller</a:t>
            </a:r>
            <a:r>
              <a:rPr lang="en-GB" sz="2400" i="0" dirty="0">
                <a:solidFill>
                  <a:srgbClr val="202124"/>
                </a:solidFill>
                <a:effectLst/>
                <a:latin typeface="arial" panose="020B0604020202020204" pitchFamily="34" charset="0"/>
              </a:rPr>
              <a:t> (</a:t>
            </a:r>
            <a:r>
              <a:rPr lang="en-GB" sz="2000" dirty="0">
                <a:solidFill>
                  <a:srgbClr val="202124"/>
                </a:solidFill>
                <a:latin typeface="arial" panose="020B0604020202020204" pitchFamily="34" charset="0"/>
              </a:rPr>
              <a:t>C</a:t>
            </a:r>
            <a:r>
              <a:rPr lang="en-GB" sz="2000" i="0" dirty="0">
                <a:solidFill>
                  <a:srgbClr val="202124"/>
                </a:solidFill>
                <a:effectLst/>
                <a:latin typeface="arial" panose="020B0604020202020204" pitchFamily="34" charset="0"/>
              </a:rPr>
              <a:t>oordinate all motions of mechanical system</a:t>
            </a:r>
            <a:r>
              <a:rPr lang="en-GB" sz="2400" i="0" dirty="0">
                <a:solidFill>
                  <a:srgbClr val="202124"/>
                </a:solidFill>
                <a:effectLst/>
                <a:latin typeface="arial" panose="020B0604020202020204" pitchFamily="34" charset="0"/>
              </a:rPr>
              <a:t>)</a:t>
            </a:r>
          </a:p>
        </p:txBody>
      </p:sp>
      <p:pic>
        <p:nvPicPr>
          <p:cNvPr id="1026" name="Picture 2" descr="Prosthetic Arm on Blue Background">
            <a:extLst>
              <a:ext uri="{FF2B5EF4-FFF2-40B4-BE49-F238E27FC236}">
                <a16:creationId xmlns:a16="http://schemas.microsoft.com/office/drawing/2014/main" id="{023D0005-24DE-4E8B-9ED3-11DB8B0061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9999" y="-4142"/>
            <a:ext cx="457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Rounded Corners 3">
            <a:extLst>
              <a:ext uri="{FF2B5EF4-FFF2-40B4-BE49-F238E27FC236}">
                <a16:creationId xmlns:a16="http://schemas.microsoft.com/office/drawing/2014/main" id="{4CAB6348-921F-4302-9EEB-A1A903D15615}"/>
              </a:ext>
            </a:extLst>
          </p:cNvPr>
          <p:cNvSpPr/>
          <p:nvPr/>
        </p:nvSpPr>
        <p:spPr>
          <a:xfrm>
            <a:off x="-2" y="3813307"/>
            <a:ext cx="7619999" cy="3040551"/>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sz="3200" b="1" u="sng" dirty="0">
                <a:effectLst>
                  <a:outerShdw blurRad="38100" dist="38100" dir="2700000" algn="tl">
                    <a:srgbClr val="000000">
                      <a:alpha val="43137"/>
                    </a:srgbClr>
                  </a:outerShdw>
                </a:effectLst>
              </a:rPr>
              <a:t>Application of Robotics</a:t>
            </a:r>
          </a:p>
          <a:p>
            <a:pPr marL="342900" indent="-342900">
              <a:buFont typeface="Arial" panose="020B0604020202020204" pitchFamily="34" charset="0"/>
              <a:buChar char="•"/>
            </a:pPr>
            <a:r>
              <a:rPr lang="en-GB" dirty="0">
                <a:effectLst>
                  <a:outerShdw blurRad="38100" dist="38100" dir="2700000" algn="tl">
                    <a:srgbClr val="000000">
                      <a:alpha val="43137"/>
                    </a:srgbClr>
                  </a:outerShdw>
                </a:effectLst>
              </a:rPr>
              <a:t>Industries</a:t>
            </a:r>
          </a:p>
          <a:p>
            <a:pPr marL="342900" indent="-342900">
              <a:buFont typeface="Arial" panose="020B0604020202020204" pitchFamily="34" charset="0"/>
              <a:buChar char="•"/>
            </a:pPr>
            <a:r>
              <a:rPr lang="en-GB" dirty="0">
                <a:effectLst>
                  <a:outerShdw blurRad="38100" dist="38100" dir="2700000" algn="tl">
                    <a:srgbClr val="000000">
                      <a:alpha val="43137"/>
                    </a:srgbClr>
                  </a:outerShdw>
                </a:effectLst>
              </a:rPr>
              <a:t>AI</a:t>
            </a:r>
          </a:p>
          <a:p>
            <a:pPr marL="342900" indent="-342900">
              <a:buFont typeface="Arial" panose="020B0604020202020204" pitchFamily="34" charset="0"/>
              <a:buChar char="•"/>
            </a:pPr>
            <a:r>
              <a:rPr lang="en-GB" dirty="0">
                <a:effectLst>
                  <a:outerShdw blurRad="38100" dist="38100" dir="2700000" algn="tl">
                    <a:srgbClr val="000000">
                      <a:alpha val="43137"/>
                    </a:srgbClr>
                  </a:outerShdw>
                </a:effectLst>
              </a:rPr>
              <a:t>Research</a:t>
            </a:r>
          </a:p>
          <a:p>
            <a:pPr marL="342900" indent="-342900">
              <a:buFont typeface="Arial" panose="020B0604020202020204" pitchFamily="34" charset="0"/>
              <a:buChar char="•"/>
            </a:pPr>
            <a:r>
              <a:rPr lang="en-GB" dirty="0">
                <a:effectLst>
                  <a:outerShdw blurRad="38100" dist="38100" dir="2700000" algn="tl">
                    <a:srgbClr val="000000">
                      <a:alpha val="43137"/>
                    </a:srgbClr>
                  </a:outerShdw>
                </a:effectLst>
              </a:rPr>
              <a:t>Space Exploration</a:t>
            </a:r>
          </a:p>
          <a:p>
            <a:pPr marL="342900" indent="-342900">
              <a:buFont typeface="Arial" panose="020B0604020202020204" pitchFamily="34" charset="0"/>
              <a:buChar char="•"/>
            </a:pPr>
            <a:r>
              <a:rPr lang="en-GB" dirty="0">
                <a:effectLst>
                  <a:outerShdw blurRad="38100" dist="38100" dir="2700000" algn="tl">
                    <a:srgbClr val="000000">
                      <a:alpha val="43137"/>
                    </a:srgbClr>
                  </a:outerShdw>
                </a:effectLst>
              </a:rPr>
              <a:t>Health Care</a:t>
            </a:r>
          </a:p>
          <a:p>
            <a:pPr marL="342900" indent="-342900">
              <a:buFont typeface="Arial" panose="020B0604020202020204" pitchFamily="34" charset="0"/>
              <a:buChar char="•"/>
            </a:pPr>
            <a:r>
              <a:rPr lang="en-GB" dirty="0">
                <a:effectLst>
                  <a:outerShdw blurRad="38100" dist="38100" dir="2700000" algn="tl">
                    <a:srgbClr val="000000">
                      <a:alpha val="43137"/>
                    </a:srgbClr>
                  </a:outerShdw>
                </a:effectLst>
              </a:rPr>
              <a:t>Military</a:t>
            </a:r>
          </a:p>
          <a:p>
            <a:pPr marL="342900" indent="-342900">
              <a:buFont typeface="Arial" panose="020B0604020202020204" pitchFamily="34" charset="0"/>
              <a:buChar char="•"/>
            </a:pPr>
            <a:r>
              <a:rPr lang="en-GB" dirty="0">
                <a:effectLst>
                  <a:outerShdw blurRad="38100" dist="38100" dir="2700000" algn="tl">
                    <a:srgbClr val="000000">
                      <a:alpha val="43137"/>
                    </a:srgbClr>
                  </a:outerShdw>
                </a:effectLst>
              </a:rPr>
              <a:t>Medicine</a:t>
            </a:r>
          </a:p>
          <a:p>
            <a:pPr marL="342900" indent="-342900">
              <a:buFont typeface="Arial" panose="020B0604020202020204" pitchFamily="34" charset="0"/>
              <a:buChar char="•"/>
            </a:pPr>
            <a:r>
              <a:rPr lang="en-GB" dirty="0">
                <a:effectLst>
                  <a:outerShdw blurRad="38100" dist="38100" dir="2700000" algn="tl">
                    <a:srgbClr val="000000">
                      <a:alpha val="43137"/>
                    </a:srgbClr>
                  </a:outerShdw>
                </a:effectLst>
              </a:rPr>
              <a:t>Exploration</a:t>
            </a:r>
          </a:p>
          <a:p>
            <a:pPr marL="342900" indent="-342900">
              <a:buFont typeface="Arial" panose="020B0604020202020204" pitchFamily="34" charset="0"/>
              <a:buChar char="•"/>
            </a:pPr>
            <a:r>
              <a:rPr lang="en-GB" dirty="0">
                <a:effectLst>
                  <a:outerShdw blurRad="38100" dist="38100" dir="2700000" algn="tl">
                    <a:srgbClr val="000000">
                      <a:alpha val="43137"/>
                    </a:srgbClr>
                  </a:outerShdw>
                </a:effectLst>
              </a:rPr>
              <a:t>Entertainment</a:t>
            </a:r>
            <a:endParaRPr lang="en-GB" dirty="0"/>
          </a:p>
        </p:txBody>
      </p:sp>
    </p:spTree>
    <p:extLst>
      <p:ext uri="{BB962C8B-B14F-4D97-AF65-F5344CB8AC3E}">
        <p14:creationId xmlns:p14="http://schemas.microsoft.com/office/powerpoint/2010/main" val="330417742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887</TotalTime>
  <Words>2300</Words>
  <Application>Microsoft Office PowerPoint</Application>
  <PresentationFormat>Widescreen</PresentationFormat>
  <Paragraphs>307</Paragraphs>
  <Slides>37</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37</vt:i4>
      </vt:variant>
    </vt:vector>
  </HeadingPairs>
  <TitlesOfParts>
    <vt:vector size="50" baseType="lpstr">
      <vt:lpstr>-apple-system</vt:lpstr>
      <vt:lpstr>Arial</vt:lpstr>
      <vt:lpstr>Arial</vt:lpstr>
      <vt:lpstr>Bree Serif</vt:lpstr>
      <vt:lpstr>Geneva</vt:lpstr>
      <vt:lpstr>Poppins</vt:lpstr>
      <vt:lpstr>Roboto</vt:lpstr>
      <vt:lpstr>ShopifySans</vt:lpstr>
      <vt:lpstr>Times New Roman</vt:lpstr>
      <vt:lpstr>Trebuchet MS</vt:lpstr>
      <vt:lpstr>Wingdings</vt:lpstr>
      <vt:lpstr>Wingdings 3</vt:lpstr>
      <vt:lpstr>Facet</vt:lpstr>
      <vt:lpstr>Recent Trends in Technology</vt:lpstr>
      <vt:lpstr>Introduction</vt:lpstr>
      <vt:lpstr>Artificial Intelligence</vt:lpstr>
      <vt:lpstr>Component Of AI</vt:lpstr>
      <vt:lpstr>Applications of AI</vt:lpstr>
      <vt:lpstr>Artificial Intelligence</vt:lpstr>
      <vt:lpstr>Robotics</vt:lpstr>
      <vt:lpstr>Issac Asimov's three laws of robotics</vt:lpstr>
      <vt:lpstr>Components of Robots</vt:lpstr>
      <vt:lpstr>Cloud Computing</vt:lpstr>
      <vt:lpstr>Characteristics of Cloud Computing</vt:lpstr>
      <vt:lpstr>Types of Cloud Services</vt:lpstr>
      <vt:lpstr>Types of Cloud Computing</vt:lpstr>
      <vt:lpstr>PowerPoint Presentation</vt:lpstr>
      <vt:lpstr>Characteristics of Cloud Computing</vt:lpstr>
      <vt:lpstr>Big Data</vt:lpstr>
      <vt:lpstr>Types of Big data</vt:lpstr>
      <vt:lpstr>Characteristics of Big Data</vt:lpstr>
      <vt:lpstr>Benefits  Big data</vt:lpstr>
      <vt:lpstr>Virtual Reality</vt:lpstr>
      <vt:lpstr>Uses of Virtual Reality</vt:lpstr>
      <vt:lpstr>E-commerce</vt:lpstr>
      <vt:lpstr>E-commerce</vt:lpstr>
      <vt:lpstr>Benefits of E-commerce</vt:lpstr>
      <vt:lpstr>Limitations of E-commerce</vt:lpstr>
      <vt:lpstr>E-medicine</vt:lpstr>
      <vt:lpstr>E-medicine Advantage</vt:lpstr>
      <vt:lpstr>E-Governance</vt:lpstr>
      <vt:lpstr>E-Governance Model</vt:lpstr>
      <vt:lpstr>E-Governance Advantage</vt:lpstr>
      <vt:lpstr>Mobile Computing </vt:lpstr>
      <vt:lpstr>Advantage of Mobile Computing</vt:lpstr>
      <vt:lpstr>Application Mobile Computing </vt:lpstr>
      <vt:lpstr>Internet of Things (IOT)</vt:lpstr>
      <vt:lpstr>Components of IOT system</vt:lpstr>
      <vt:lpstr>Advantage of IOT</vt:lpstr>
      <vt:lpstr>Assignments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Trends in Technology</dc:title>
  <dc:creator>gopis</dc:creator>
  <cp:lastModifiedBy>gopis</cp:lastModifiedBy>
  <cp:revision>27</cp:revision>
  <dcterms:created xsi:type="dcterms:W3CDTF">2022-02-01T13:32:49Z</dcterms:created>
  <dcterms:modified xsi:type="dcterms:W3CDTF">2022-02-07T06:23:25Z</dcterms:modified>
</cp:coreProperties>
</file>