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59" r:id="rId5"/>
    <p:sldId id="260" r:id="rId6"/>
    <p:sldId id="262" r:id="rId7"/>
    <p:sldId id="263" r:id="rId8"/>
    <p:sldId id="264" r:id="rId9"/>
    <p:sldId id="265" r:id="rId10"/>
    <p:sldId id="266" r:id="rId11"/>
    <p:sldId id="269" r:id="rId12"/>
    <p:sldId id="270" r:id="rId13"/>
    <p:sldId id="281" r:id="rId14"/>
    <p:sldId id="282" r:id="rId15"/>
    <p:sldId id="271" r:id="rId16"/>
    <p:sldId id="272" r:id="rId17"/>
    <p:sldId id="273" r:id="rId18"/>
    <p:sldId id="274" r:id="rId19"/>
    <p:sldId id="275" r:id="rId20"/>
    <p:sldId id="276" r:id="rId21"/>
    <p:sldId id="277" r:id="rId22"/>
    <p:sldId id="278" r:id="rId23"/>
    <p:sldId id="279" r:id="rId24"/>
    <p:sldId id="280" r:id="rId25"/>
    <p:sldId id="268"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6B3D94A8-E421-42AD-858E-464911B97535}" type="datetimeFigureOut">
              <a:rPr lang="en-GB" smtClean="0"/>
              <a:t>01/06/2022</a:t>
            </a:fld>
            <a:endParaRPr lang="en-GB"/>
          </a:p>
        </p:txBody>
      </p:sp>
      <p:sp>
        <p:nvSpPr>
          <p:cNvPr id="5" name="Footer Placeholder 4"/>
          <p:cNvSpPr>
            <a:spLocks noGrp="1"/>
          </p:cNvSpPr>
          <p:nvPr>
            <p:ph type="ftr" sz="quarter" idx="11"/>
          </p:nvPr>
        </p:nvSpPr>
        <p:spPr>
          <a:xfrm>
            <a:off x="3962399" y="5870575"/>
            <a:ext cx="4893958" cy="377825"/>
          </a:xfrm>
        </p:spPr>
        <p:txBody>
          <a:bodyPr/>
          <a:lstStyle/>
          <a:p>
            <a:endParaRPr lang="en-GB"/>
          </a:p>
        </p:txBody>
      </p:sp>
      <p:sp>
        <p:nvSpPr>
          <p:cNvPr id="6" name="Slide Number Placeholder 5"/>
          <p:cNvSpPr>
            <a:spLocks noGrp="1"/>
          </p:cNvSpPr>
          <p:nvPr>
            <p:ph type="sldNum" sz="quarter" idx="12"/>
          </p:nvPr>
        </p:nvSpPr>
        <p:spPr>
          <a:xfrm>
            <a:off x="10608958" y="5870575"/>
            <a:ext cx="551167" cy="377825"/>
          </a:xfrm>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289387961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3D94A8-E421-42AD-858E-464911B97535}" type="datetimeFigureOut">
              <a:rPr lang="en-GB" smtClean="0"/>
              <a:t>01/06/2022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3205847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3D94A8-E421-42AD-858E-464911B97535}" type="datetimeFigureOut">
              <a:rPr lang="en-GB" smtClean="0"/>
              <a:t>01/06/2022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15488059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3D94A8-E421-42AD-858E-464911B97535}" type="datetimeFigureOut">
              <a:rPr lang="en-GB" smtClean="0"/>
              <a:t>01/06/2022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15194626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3D94A8-E421-42AD-858E-464911B97535}" type="datetimeFigureOut">
              <a:rPr lang="en-GB" smtClean="0"/>
              <a:t>01/06/2022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41965647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3D94A8-E421-42AD-858E-464911B97535}" type="datetimeFigureOut">
              <a:rPr lang="en-GB" smtClean="0"/>
              <a:t>01/06/2022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10766234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3D94A8-E421-42AD-858E-464911B97535}" type="datetimeFigureOut">
              <a:rPr lang="en-GB" smtClean="0"/>
              <a:t>01/06/2022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3406229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3D94A8-E421-42AD-858E-464911B97535}" type="datetimeFigureOut">
              <a:rPr lang="en-GB" smtClean="0"/>
              <a:t>01/06/2022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2F15A-0205-4F39-81DF-14E006178BD6}" type="slidenum">
              <a:rPr lang="en-GB" smtClean="0"/>
              <a:t>‹#›</a:t>
            </a:fld>
            <a:endParaRPr lang="en-GB"/>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34669074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3D94A8-E421-42AD-858E-464911B97535}" type="datetimeFigureOut">
              <a:rPr lang="en-GB" smtClean="0"/>
              <a:t>01/06/2022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1365694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3D94A8-E421-42AD-858E-464911B97535}" type="datetimeFigureOut">
              <a:rPr lang="en-GB" smtClean="0"/>
              <a:t>01/06/2022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3016755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3D94A8-E421-42AD-858E-464911B97535}" type="datetimeFigureOut">
              <a:rPr lang="en-GB" smtClean="0"/>
              <a:t>01/06/2022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1265132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3D94A8-E421-42AD-858E-464911B97535}" type="datetimeFigureOut">
              <a:rPr lang="en-GB" smtClean="0"/>
              <a:t>01/06/2022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733215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3D94A8-E421-42AD-858E-464911B97535}" type="datetimeFigureOut">
              <a:rPr lang="en-GB" smtClean="0"/>
              <a:t>01/06/2022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2863338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3D94A8-E421-42AD-858E-464911B97535}" type="datetimeFigureOut">
              <a:rPr lang="en-GB" smtClean="0"/>
              <a:t>01/06/2022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272233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6B3D94A8-E421-42AD-858E-464911B97535}" type="datetimeFigureOut">
              <a:rPr lang="en-GB" smtClean="0"/>
              <a:t>01/06/2022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1141201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3D94A8-E421-42AD-858E-464911B97535}" type="datetimeFigureOut">
              <a:rPr lang="en-GB" smtClean="0"/>
              <a:t>01/06/2022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31380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3D94A8-E421-42AD-858E-464911B97535}" type="datetimeFigureOut">
              <a:rPr lang="en-GB" smtClean="0"/>
              <a:t>01/06/2022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D2F15A-0205-4F39-81DF-14E006178BD6}" type="slidenum">
              <a:rPr lang="en-GB" smtClean="0"/>
              <a:t>‹#›</a:t>
            </a:fld>
            <a:endParaRPr lang="en-GB"/>
          </a:p>
        </p:txBody>
      </p:sp>
    </p:spTree>
    <p:extLst>
      <p:ext uri="{BB962C8B-B14F-4D97-AF65-F5344CB8AC3E}">
        <p14:creationId xmlns:p14="http://schemas.microsoft.com/office/powerpoint/2010/main" val="218523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B3D94A8-E421-42AD-858E-464911B97535}" type="datetimeFigureOut">
              <a:rPr lang="en-GB" smtClean="0"/>
              <a:t>01/06/2022</a:t>
            </a:fld>
            <a:endParaRPr lang="en-GB"/>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ED2F15A-0205-4F39-81DF-14E006178BD6}" type="slidenum">
              <a:rPr lang="en-GB" smtClean="0"/>
              <a:t>‹#›</a:t>
            </a:fld>
            <a:endParaRPr lang="en-GB"/>
          </a:p>
        </p:txBody>
      </p:sp>
    </p:spTree>
    <p:extLst>
      <p:ext uri="{BB962C8B-B14F-4D97-AF65-F5344CB8AC3E}">
        <p14:creationId xmlns:p14="http://schemas.microsoft.com/office/powerpoint/2010/main" val="402265719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uop.edu.pk/ocontents/ELEC-DIGE-S4%20Boolean%20Algebra%20Laws%20.pdf" TargetMode="External"/><Relationship Id="rId2" Type="http://schemas.openxmlformats.org/officeDocument/2006/relationships/hyperlink" Target="https://www.electronics-tutorials.ws/logic/universal-gate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A60456-F439-44F3-A842-EDC27175065B}"/>
              </a:ext>
            </a:extLst>
          </p:cNvPr>
          <p:cNvSpPr>
            <a:spLocks noGrp="1"/>
          </p:cNvSpPr>
          <p:nvPr>
            <p:ph type="ctrTitle"/>
          </p:nvPr>
        </p:nvSpPr>
        <p:spPr/>
        <p:txBody>
          <a:bodyPr/>
          <a:lstStyle/>
          <a:p>
            <a:r>
              <a:rPr lang="en-GB" dirty="0"/>
              <a:t>Boolean Algebra</a:t>
            </a:r>
          </a:p>
        </p:txBody>
      </p:sp>
      <p:sp>
        <p:nvSpPr>
          <p:cNvPr id="3" name="Subtitle 2">
            <a:extLst>
              <a:ext uri="{FF2B5EF4-FFF2-40B4-BE49-F238E27FC236}">
                <a16:creationId xmlns:a16="http://schemas.microsoft.com/office/drawing/2014/main" xmlns="" id="{A1B0AC23-CED0-40CD-BC0A-9339B997C167}"/>
              </a:ext>
            </a:extLst>
          </p:cNvPr>
          <p:cNvSpPr>
            <a:spLocks noGrp="1"/>
          </p:cNvSpPr>
          <p:nvPr>
            <p:ph type="subTitle" idx="1"/>
          </p:nvPr>
        </p:nvSpPr>
        <p:spPr/>
        <p:txBody>
          <a:bodyPr/>
          <a:lstStyle/>
          <a:p>
            <a:r>
              <a:rPr lang="en-GB" dirty="0"/>
              <a:t>Chapter 2</a:t>
            </a:r>
          </a:p>
        </p:txBody>
      </p:sp>
    </p:spTree>
    <p:extLst>
      <p:ext uri="{BB962C8B-B14F-4D97-AF65-F5344CB8AC3E}">
        <p14:creationId xmlns:p14="http://schemas.microsoft.com/office/powerpoint/2010/main" val="35468954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7F081F-4B96-482E-A128-6EA8D5C8CD5D}"/>
              </a:ext>
            </a:extLst>
          </p:cNvPr>
          <p:cNvSpPr>
            <a:spLocks noGrp="1"/>
          </p:cNvSpPr>
          <p:nvPr>
            <p:ph type="title"/>
          </p:nvPr>
        </p:nvSpPr>
        <p:spPr/>
        <p:txBody>
          <a:bodyPr/>
          <a:lstStyle/>
          <a:p>
            <a:r>
              <a:rPr lang="en-GB" dirty="0"/>
              <a:t>Universal Gate </a:t>
            </a:r>
          </a:p>
        </p:txBody>
      </p:sp>
      <p:sp>
        <p:nvSpPr>
          <p:cNvPr id="3" name="Content Placeholder 2">
            <a:extLst>
              <a:ext uri="{FF2B5EF4-FFF2-40B4-BE49-F238E27FC236}">
                <a16:creationId xmlns:a16="http://schemas.microsoft.com/office/drawing/2014/main" xmlns="" id="{76CC476C-3D36-4357-8E87-05F25BE74673}"/>
              </a:ext>
            </a:extLst>
          </p:cNvPr>
          <p:cNvSpPr>
            <a:spLocks noGrp="1"/>
          </p:cNvSpPr>
          <p:nvPr>
            <p:ph idx="1"/>
          </p:nvPr>
        </p:nvSpPr>
        <p:spPr>
          <a:xfrm>
            <a:off x="685801" y="1143001"/>
            <a:ext cx="10131425" cy="3649133"/>
          </a:xfrm>
        </p:spPr>
        <p:txBody>
          <a:bodyPr/>
          <a:lstStyle/>
          <a:p>
            <a:pPr algn="just"/>
            <a:r>
              <a:rPr lang="en-GB" i="0" dirty="0">
                <a:effectLst/>
                <a:latin typeface="arial" panose="020B0604020202020204" pitchFamily="34" charset="0"/>
              </a:rPr>
              <a:t>A universal gate is a gate which can implement any Boolean function without need to use any other gate type</a:t>
            </a:r>
          </a:p>
          <a:p>
            <a:pPr algn="just"/>
            <a:r>
              <a:rPr lang="en-GB" dirty="0">
                <a:latin typeface="arial" panose="020B0604020202020204" pitchFamily="34" charset="0"/>
              </a:rPr>
              <a:t>T</a:t>
            </a:r>
            <a:r>
              <a:rPr lang="en-GB" i="0" dirty="0">
                <a:effectLst/>
                <a:latin typeface="arial" panose="020B0604020202020204" pitchFamily="34" charset="0"/>
              </a:rPr>
              <a:t>hey can be combined to produce any of the other gates like OR, AND, and NOT gates</a:t>
            </a:r>
          </a:p>
          <a:p>
            <a:pPr algn="just"/>
            <a:r>
              <a:rPr lang="en-GB" i="0" dirty="0">
                <a:effectLst/>
                <a:latin typeface="arial" panose="020B0604020202020204" pitchFamily="34" charset="0"/>
              </a:rPr>
              <a:t>The NAND and NOR gates are universal gates</a:t>
            </a:r>
            <a:endParaRPr lang="en-GB" dirty="0">
              <a:latin typeface="arial" panose="020B0604020202020204" pitchFamily="34" charset="0"/>
            </a:endParaRPr>
          </a:p>
          <a:p>
            <a:pPr algn="just"/>
            <a:endParaRPr lang="en-GB" i="0" dirty="0">
              <a:effectLst/>
              <a:latin typeface="arial" panose="020B0604020202020204" pitchFamily="34" charset="0"/>
            </a:endParaRPr>
          </a:p>
        </p:txBody>
      </p:sp>
    </p:spTree>
    <p:extLst>
      <p:ext uri="{BB962C8B-B14F-4D97-AF65-F5344CB8AC3E}">
        <p14:creationId xmlns:p14="http://schemas.microsoft.com/office/powerpoint/2010/main" val="20665377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3D643C-111D-40E2-9207-27D7A11A5FBA}"/>
              </a:ext>
            </a:extLst>
          </p:cNvPr>
          <p:cNvSpPr>
            <a:spLocks noGrp="1"/>
          </p:cNvSpPr>
          <p:nvPr>
            <p:ph type="title"/>
          </p:nvPr>
        </p:nvSpPr>
        <p:spPr/>
        <p:txBody>
          <a:bodyPr/>
          <a:lstStyle/>
          <a:p>
            <a:r>
              <a:rPr lang="en-GB" dirty="0"/>
              <a:t>NAND Gate</a:t>
            </a:r>
          </a:p>
        </p:txBody>
      </p:sp>
      <p:sp>
        <p:nvSpPr>
          <p:cNvPr id="3" name="Content Placeholder 2">
            <a:extLst>
              <a:ext uri="{FF2B5EF4-FFF2-40B4-BE49-F238E27FC236}">
                <a16:creationId xmlns:a16="http://schemas.microsoft.com/office/drawing/2014/main" xmlns="" id="{6C7EDC66-50FA-4A21-ACD0-EA9519AFC3B3}"/>
              </a:ext>
            </a:extLst>
          </p:cNvPr>
          <p:cNvSpPr>
            <a:spLocks noGrp="1"/>
          </p:cNvSpPr>
          <p:nvPr>
            <p:ph idx="1"/>
          </p:nvPr>
        </p:nvSpPr>
        <p:spPr>
          <a:xfrm>
            <a:off x="545124" y="805636"/>
            <a:ext cx="11299873" cy="3649133"/>
          </a:xfrm>
        </p:spPr>
        <p:txBody>
          <a:bodyPr/>
          <a:lstStyle/>
          <a:p>
            <a:pPr algn="just"/>
            <a:r>
              <a:rPr lang="en-GB" i="0" dirty="0">
                <a:effectLst/>
                <a:latin typeface="arial" panose="020B0604020202020204" pitchFamily="34" charset="0"/>
              </a:rPr>
              <a:t>NAND gate (NOT-AND) is a logic gate which produces an output which is false only if all its inputs are true</a:t>
            </a:r>
          </a:p>
          <a:p>
            <a:pPr algn="just"/>
            <a:r>
              <a:rPr lang="en-GB" dirty="0">
                <a:latin typeface="arial" panose="020B0604020202020204" pitchFamily="34" charset="0"/>
              </a:rPr>
              <a:t>T</a:t>
            </a:r>
            <a:r>
              <a:rPr lang="en-GB" i="0" dirty="0">
                <a:effectLst/>
                <a:latin typeface="arial" panose="020B0604020202020204" pitchFamily="34" charset="0"/>
              </a:rPr>
              <a:t>hus its output is complement to that of an AND gate</a:t>
            </a:r>
          </a:p>
          <a:p>
            <a:pPr algn="just"/>
            <a:r>
              <a:rPr lang="en-GB" b="0" i="0" dirty="0">
                <a:effectLst/>
                <a:latin typeface="arial" panose="020B0604020202020204" pitchFamily="34" charset="0"/>
              </a:rPr>
              <a:t>If we pass low(0) then we get high(1) as output and vice versa</a:t>
            </a:r>
          </a:p>
          <a:p>
            <a:pPr algn="just"/>
            <a:r>
              <a:rPr lang="en-GB" dirty="0">
                <a:latin typeface="arial" panose="020B0604020202020204" pitchFamily="34" charset="0"/>
              </a:rPr>
              <a:t>X = (A . B) ’</a:t>
            </a:r>
            <a:endParaRPr lang="en-GB" dirty="0"/>
          </a:p>
        </p:txBody>
      </p:sp>
      <p:pic>
        <p:nvPicPr>
          <p:cNvPr id="1026" name="Picture 2" descr="Glossary Definition for NAND Gate">
            <a:extLst>
              <a:ext uri="{FF2B5EF4-FFF2-40B4-BE49-F238E27FC236}">
                <a16:creationId xmlns:a16="http://schemas.microsoft.com/office/drawing/2014/main" xmlns="" id="{05F75403-2A09-47E6-B916-BFF89D63B5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5777" y="2958543"/>
            <a:ext cx="3091449" cy="33845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25748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C649E6-F57C-4BE2-BC4B-4AD9C87F71B1}"/>
              </a:ext>
            </a:extLst>
          </p:cNvPr>
          <p:cNvSpPr>
            <a:spLocks noGrp="1"/>
          </p:cNvSpPr>
          <p:nvPr>
            <p:ph type="title"/>
          </p:nvPr>
        </p:nvSpPr>
        <p:spPr/>
        <p:txBody>
          <a:bodyPr/>
          <a:lstStyle/>
          <a:p>
            <a:r>
              <a:rPr lang="en-GB" dirty="0"/>
              <a:t>NOR</a:t>
            </a:r>
          </a:p>
        </p:txBody>
      </p:sp>
      <p:sp>
        <p:nvSpPr>
          <p:cNvPr id="3" name="Content Placeholder 2">
            <a:extLst>
              <a:ext uri="{FF2B5EF4-FFF2-40B4-BE49-F238E27FC236}">
                <a16:creationId xmlns:a16="http://schemas.microsoft.com/office/drawing/2014/main" xmlns="" id="{D071CD95-B549-4D96-AD1F-DAE3DE84C5BE}"/>
              </a:ext>
            </a:extLst>
          </p:cNvPr>
          <p:cNvSpPr>
            <a:spLocks noGrp="1"/>
          </p:cNvSpPr>
          <p:nvPr>
            <p:ph idx="1"/>
          </p:nvPr>
        </p:nvSpPr>
        <p:spPr>
          <a:xfrm>
            <a:off x="685800" y="609600"/>
            <a:ext cx="10131425" cy="3649133"/>
          </a:xfrm>
        </p:spPr>
        <p:txBody>
          <a:bodyPr/>
          <a:lstStyle/>
          <a:p>
            <a:pPr algn="just"/>
            <a:r>
              <a:rPr lang="en-GB" i="0" dirty="0">
                <a:effectLst/>
                <a:latin typeface="arial" panose="020B0604020202020204" pitchFamily="34" charset="0"/>
              </a:rPr>
              <a:t>A NOR gate or a NOT OR gate is a logic gate which gives a positive output only when both inputs are negative</a:t>
            </a:r>
          </a:p>
          <a:p>
            <a:pPr algn="just"/>
            <a:r>
              <a:rPr lang="en-GB" i="0" dirty="0">
                <a:effectLst/>
                <a:latin typeface="arial" panose="020B0604020202020204" pitchFamily="34" charset="0"/>
              </a:rPr>
              <a:t>That can be combined to form of OR and NOT gates</a:t>
            </a:r>
          </a:p>
          <a:p>
            <a:pPr algn="just"/>
            <a:r>
              <a:rPr lang="en-GB" dirty="0">
                <a:latin typeface="arial" panose="020B0604020202020204" pitchFamily="34" charset="0"/>
              </a:rPr>
              <a:t>If both inputs are low(0) then we get high(1) as output and vice versa</a:t>
            </a:r>
          </a:p>
          <a:p>
            <a:pPr algn="just"/>
            <a:r>
              <a:rPr lang="en-GB" dirty="0">
                <a:latin typeface="arial" panose="020B0604020202020204" pitchFamily="34" charset="0"/>
              </a:rPr>
              <a:t>X = (A + B ) ‘</a:t>
            </a:r>
            <a:endParaRPr lang="en-GB" dirty="0"/>
          </a:p>
        </p:txBody>
      </p:sp>
      <p:pic>
        <p:nvPicPr>
          <p:cNvPr id="2050" name="Picture 2" descr="NOR Gate">
            <a:extLst>
              <a:ext uri="{FF2B5EF4-FFF2-40B4-BE49-F238E27FC236}">
                <a16:creationId xmlns:a16="http://schemas.microsoft.com/office/drawing/2014/main" xmlns="" id="{76D3EC6E-2026-4E4D-BDEE-E38ED4AC54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4856" y="3768095"/>
            <a:ext cx="5390247" cy="2673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28135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251" y="39687"/>
            <a:ext cx="10131425" cy="1456267"/>
          </a:xfrm>
        </p:spPr>
        <p:txBody>
          <a:bodyPr/>
          <a:lstStyle/>
          <a:p>
            <a:r>
              <a:rPr lang="en-US" dirty="0" smtClean="0"/>
              <a:t>Exclusive or (XOR)</a:t>
            </a:r>
            <a:endParaRPr lang="en-GB" dirty="0"/>
          </a:p>
        </p:txBody>
      </p:sp>
      <p:sp>
        <p:nvSpPr>
          <p:cNvPr id="3" name="Content Placeholder 2"/>
          <p:cNvSpPr>
            <a:spLocks noGrp="1"/>
          </p:cNvSpPr>
          <p:nvPr>
            <p:ph idx="1"/>
          </p:nvPr>
        </p:nvSpPr>
        <p:spPr>
          <a:xfrm>
            <a:off x="429251" y="1153077"/>
            <a:ext cx="10131425" cy="3649133"/>
          </a:xfrm>
        </p:spPr>
        <p:txBody>
          <a:bodyPr>
            <a:normAutofit/>
          </a:bodyPr>
          <a:lstStyle/>
          <a:p>
            <a:pPr algn="just"/>
            <a:r>
              <a:rPr lang="en-GB" sz="2400" b="1" dirty="0" smtClean="0"/>
              <a:t>Is a logical operator which results true when either of the operands are true (one is true and the other one is false) but both are not true and both are not false.</a:t>
            </a:r>
          </a:p>
          <a:p>
            <a:pPr algn="just"/>
            <a:r>
              <a:rPr lang="en-US" sz="2400" b="1" dirty="0" smtClean="0"/>
              <a:t>Output is true is there is different in output, If there is same input it gives false output</a:t>
            </a:r>
          </a:p>
          <a:p>
            <a:pPr algn="just"/>
            <a:r>
              <a:rPr lang="en-US" sz="2400" b="1" dirty="0" smtClean="0"/>
              <a:t>Z = A’ . B + A . B’</a:t>
            </a:r>
          </a:p>
          <a:p>
            <a:pPr algn="just"/>
            <a:endParaRPr lang="en-GB" sz="2400" b="1" dirty="0" smtClean="0"/>
          </a:p>
          <a:p>
            <a:pPr algn="just"/>
            <a:endParaRPr lang="en-GB" sz="2400" b="1"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576" y="3889418"/>
            <a:ext cx="3283084" cy="2640169"/>
          </a:xfrm>
          <a:prstGeom prst="rect">
            <a:avLst/>
          </a:prstGeom>
        </p:spPr>
      </p:pic>
      <p:pic>
        <p:nvPicPr>
          <p:cNvPr id="1032" name="Picture 8" descr="XOR Gate - Symbol, Truth table &amp; Circuit | Electricalvoi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2335" y="3889417"/>
            <a:ext cx="3889420" cy="2640169"/>
          </a:xfrm>
          <a:prstGeom prst="rect">
            <a:avLst/>
          </a:prstGeom>
          <a:noFill/>
          <a:extLst>
            <a:ext uri="{909E8E84-426E-40DD-AFC4-6F175D3DCCD1}">
              <a14:hiddenFill xmlns:a14="http://schemas.microsoft.com/office/drawing/2010/main">
                <a:solidFill>
                  <a:srgbClr val="FFFFFF"/>
                </a:solidFill>
              </a14:hiddenFill>
            </a:ext>
          </a:extLst>
        </p:spPr>
      </p:pic>
      <p:sp>
        <p:nvSpPr>
          <p:cNvPr id="8" name="AutoShape 12" descr="XOR gate - Wikipedia"/>
          <p:cNvSpPr>
            <a:spLocks noChangeAspect="1" noChangeArrowheads="1"/>
          </p:cNvSpPr>
          <p:nvPr/>
        </p:nvSpPr>
        <p:spPr bwMode="auto">
          <a:xfrm>
            <a:off x="155575" y="-593725"/>
            <a:ext cx="2571750" cy="123825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75430" y="3787797"/>
            <a:ext cx="4166315" cy="2640169"/>
          </a:xfrm>
          <a:prstGeom prst="rect">
            <a:avLst/>
          </a:prstGeom>
        </p:spPr>
      </p:pic>
    </p:spTree>
    <p:extLst>
      <p:ext uri="{BB962C8B-B14F-4D97-AF65-F5344CB8AC3E}">
        <p14:creationId xmlns:p14="http://schemas.microsoft.com/office/powerpoint/2010/main" val="546616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3338"/>
            <a:ext cx="10131425" cy="1456267"/>
          </a:xfrm>
        </p:spPr>
        <p:txBody>
          <a:bodyPr/>
          <a:lstStyle/>
          <a:p>
            <a:r>
              <a:rPr lang="en-US" dirty="0" smtClean="0"/>
              <a:t>Exclusive NOR (XNOR) </a:t>
            </a:r>
            <a:endParaRPr lang="en-GB" dirty="0"/>
          </a:p>
        </p:txBody>
      </p:sp>
      <p:sp>
        <p:nvSpPr>
          <p:cNvPr id="3" name="Content Placeholder 2"/>
          <p:cNvSpPr>
            <a:spLocks noGrp="1"/>
          </p:cNvSpPr>
          <p:nvPr>
            <p:ph idx="1"/>
          </p:nvPr>
        </p:nvSpPr>
        <p:spPr>
          <a:xfrm>
            <a:off x="147972" y="394833"/>
            <a:ext cx="11906653" cy="3649133"/>
          </a:xfrm>
        </p:spPr>
        <p:txBody>
          <a:bodyPr>
            <a:normAutofit/>
          </a:bodyPr>
          <a:lstStyle/>
          <a:p>
            <a:pPr algn="just"/>
            <a:r>
              <a:rPr lang="en-GB" sz="2400" b="1" dirty="0"/>
              <a:t>The </a:t>
            </a:r>
            <a:r>
              <a:rPr lang="en-GB" sz="2400" b="1" dirty="0" smtClean="0"/>
              <a:t>XNOR Gate </a:t>
            </a:r>
            <a:r>
              <a:rPr lang="en-GB" sz="2400" b="1" dirty="0"/>
              <a:t>stands for “exclusive </a:t>
            </a:r>
            <a:r>
              <a:rPr lang="en-GB" sz="2400" b="1" dirty="0" smtClean="0"/>
              <a:t>NOR” </a:t>
            </a:r>
            <a:r>
              <a:rPr lang="en-GB" sz="2400" b="1" dirty="0"/>
              <a:t>referring to its architecture as a logic gate wherein a positive output is only achieved if both inputs are equal</a:t>
            </a:r>
            <a:r>
              <a:rPr lang="en-GB" sz="2400" b="1" dirty="0" smtClean="0"/>
              <a:t>.</a:t>
            </a:r>
          </a:p>
          <a:p>
            <a:pPr algn="just"/>
            <a:r>
              <a:rPr lang="en-US" sz="2400" b="1" dirty="0" smtClean="0"/>
              <a:t>If we have same inputs then we get true or any of alter inputs we get false results</a:t>
            </a:r>
          </a:p>
          <a:p>
            <a:pPr algn="just"/>
            <a:r>
              <a:rPr lang="en-US" sz="2400" b="1" dirty="0" smtClean="0"/>
              <a:t>Y=A’.B’+A.B</a:t>
            </a:r>
            <a:endParaRPr lang="en-GB" sz="2400" b="1" dirty="0"/>
          </a:p>
        </p:txBody>
      </p:sp>
      <p:pic>
        <p:nvPicPr>
          <p:cNvPr id="2050" name="Picture 2" descr="xnor-gate | Digital Logic Gates || Electronics Tutori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1" y="3103808"/>
            <a:ext cx="6281669" cy="354168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Exclusive-NOR Gate with Ex-NOR Gate Truth Tab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1734" y="3103808"/>
            <a:ext cx="4478627" cy="3541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73103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3A4A20-E80B-482E-8C73-CB20F57DD768}"/>
              </a:ext>
            </a:extLst>
          </p:cNvPr>
          <p:cNvSpPr>
            <a:spLocks noGrp="1"/>
          </p:cNvSpPr>
          <p:nvPr>
            <p:ph type="title"/>
          </p:nvPr>
        </p:nvSpPr>
        <p:spPr/>
        <p:txBody>
          <a:bodyPr/>
          <a:lstStyle/>
          <a:p>
            <a:r>
              <a:rPr lang="en-GB" dirty="0"/>
              <a:t>Laws of Boolean algebra</a:t>
            </a:r>
          </a:p>
        </p:txBody>
      </p:sp>
      <p:sp>
        <p:nvSpPr>
          <p:cNvPr id="3" name="Content Placeholder 2">
            <a:extLst>
              <a:ext uri="{FF2B5EF4-FFF2-40B4-BE49-F238E27FC236}">
                <a16:creationId xmlns:a16="http://schemas.microsoft.com/office/drawing/2014/main" xmlns="" id="{EBFF95F1-881A-4A92-8C15-8287295DABD9}"/>
              </a:ext>
            </a:extLst>
          </p:cNvPr>
          <p:cNvSpPr>
            <a:spLocks noGrp="1"/>
          </p:cNvSpPr>
          <p:nvPr>
            <p:ph idx="1"/>
          </p:nvPr>
        </p:nvSpPr>
        <p:spPr/>
        <p:txBody>
          <a:bodyPr/>
          <a:lstStyle/>
          <a:p>
            <a:r>
              <a:rPr lang="en-GB" dirty="0"/>
              <a:t>Commutative Law</a:t>
            </a:r>
          </a:p>
          <a:p>
            <a:r>
              <a:rPr lang="en-GB" dirty="0"/>
              <a:t>Associative Law</a:t>
            </a:r>
          </a:p>
          <a:p>
            <a:r>
              <a:rPr lang="en-GB" dirty="0"/>
              <a:t>Distribute Law</a:t>
            </a:r>
          </a:p>
          <a:p>
            <a:r>
              <a:rPr lang="en-GB" dirty="0"/>
              <a:t>Identity Law</a:t>
            </a:r>
          </a:p>
          <a:p>
            <a:r>
              <a:rPr lang="en-GB" dirty="0"/>
              <a:t>Complement Law</a:t>
            </a:r>
          </a:p>
        </p:txBody>
      </p:sp>
    </p:spTree>
    <p:extLst>
      <p:ext uri="{BB962C8B-B14F-4D97-AF65-F5344CB8AC3E}">
        <p14:creationId xmlns:p14="http://schemas.microsoft.com/office/powerpoint/2010/main" val="40409603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1512F0B-7AC2-44DA-A104-9AE727DA223F}"/>
              </a:ext>
            </a:extLst>
          </p:cNvPr>
          <p:cNvSpPr>
            <a:spLocks noGrp="1"/>
          </p:cNvSpPr>
          <p:nvPr>
            <p:ph type="title"/>
          </p:nvPr>
        </p:nvSpPr>
        <p:spPr/>
        <p:txBody>
          <a:bodyPr/>
          <a:lstStyle/>
          <a:p>
            <a:r>
              <a:rPr lang="en-GB" dirty="0" err="1" smtClean="0"/>
              <a:t>Commulative</a:t>
            </a:r>
            <a:r>
              <a:rPr lang="en-GB" dirty="0" smtClean="0"/>
              <a:t> </a:t>
            </a:r>
            <a:r>
              <a:rPr lang="en-GB" dirty="0"/>
              <a:t>law</a:t>
            </a:r>
          </a:p>
        </p:txBody>
      </p:sp>
      <p:sp>
        <p:nvSpPr>
          <p:cNvPr id="3" name="Content Placeholder 2">
            <a:extLst>
              <a:ext uri="{FF2B5EF4-FFF2-40B4-BE49-F238E27FC236}">
                <a16:creationId xmlns:a16="http://schemas.microsoft.com/office/drawing/2014/main" xmlns="" id="{31859FBA-9F07-4094-B188-93A2D8894BE8}"/>
              </a:ext>
            </a:extLst>
          </p:cNvPr>
          <p:cNvSpPr>
            <a:spLocks noGrp="1"/>
          </p:cNvSpPr>
          <p:nvPr>
            <p:ph idx="1"/>
          </p:nvPr>
        </p:nvSpPr>
        <p:spPr>
          <a:xfrm>
            <a:off x="685800" y="633925"/>
            <a:ext cx="10131425" cy="3649133"/>
          </a:xfrm>
        </p:spPr>
        <p:txBody>
          <a:bodyPr/>
          <a:lstStyle/>
          <a:p>
            <a:pPr algn="just"/>
            <a:r>
              <a:rPr lang="en-GB" i="0" dirty="0">
                <a:effectLst/>
                <a:latin typeface="arial" panose="020B0604020202020204" pitchFamily="34" charset="0"/>
              </a:rPr>
              <a:t>Commutative Law states that the interchanging of the order of operands in a Boolean equation does not change its result</a:t>
            </a:r>
          </a:p>
          <a:p>
            <a:pPr algn="just"/>
            <a:r>
              <a:rPr lang="en-GB" b="0" i="0" dirty="0">
                <a:effectLst/>
                <a:latin typeface="arial" panose="020B0604020202020204" pitchFamily="34" charset="0"/>
              </a:rPr>
              <a:t>OR operator → A + B = B + A. AND operator → A * B = B * A</a:t>
            </a:r>
            <a:endParaRPr lang="en-GB" dirty="0"/>
          </a:p>
        </p:txBody>
      </p:sp>
      <p:pic>
        <p:nvPicPr>
          <p:cNvPr id="3074" name="Picture 2" descr="Laws and Rules of Boolean algebra - Javatpoint">
            <a:extLst>
              <a:ext uri="{FF2B5EF4-FFF2-40B4-BE49-F238E27FC236}">
                <a16:creationId xmlns:a16="http://schemas.microsoft.com/office/drawing/2014/main" xmlns="" id="{56BDEB53-3ADB-4F76-8ECF-71E50D86FB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4736" y="3882683"/>
            <a:ext cx="3819525" cy="2571896"/>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State the Commutative law and prove it with the help of a the truth table.  - Sarthaks eConnect | Largest Online Education Community">
            <a:extLst>
              <a:ext uri="{FF2B5EF4-FFF2-40B4-BE49-F238E27FC236}">
                <a16:creationId xmlns:a16="http://schemas.microsoft.com/office/drawing/2014/main" xmlns="" id="{92268356-E362-475B-8236-65262325A3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6540" y="3882682"/>
            <a:ext cx="4611688" cy="2571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8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AD4BF9-F40D-4104-88F1-3401BE664B7C}"/>
              </a:ext>
            </a:extLst>
          </p:cNvPr>
          <p:cNvSpPr>
            <a:spLocks noGrp="1"/>
          </p:cNvSpPr>
          <p:nvPr>
            <p:ph type="title"/>
          </p:nvPr>
        </p:nvSpPr>
        <p:spPr/>
        <p:txBody>
          <a:bodyPr/>
          <a:lstStyle/>
          <a:p>
            <a:r>
              <a:rPr lang="en-GB" dirty="0"/>
              <a:t>Associative law</a:t>
            </a:r>
          </a:p>
        </p:txBody>
      </p:sp>
      <p:sp>
        <p:nvSpPr>
          <p:cNvPr id="3" name="Content Placeholder 2">
            <a:extLst>
              <a:ext uri="{FF2B5EF4-FFF2-40B4-BE49-F238E27FC236}">
                <a16:creationId xmlns:a16="http://schemas.microsoft.com/office/drawing/2014/main" xmlns="" id="{E0437CD0-67F3-46A0-A850-603ACCE5E37E}"/>
              </a:ext>
            </a:extLst>
          </p:cNvPr>
          <p:cNvSpPr>
            <a:spLocks noGrp="1"/>
          </p:cNvSpPr>
          <p:nvPr>
            <p:ph idx="1"/>
          </p:nvPr>
        </p:nvSpPr>
        <p:spPr>
          <a:xfrm>
            <a:off x="573259" y="383606"/>
            <a:ext cx="10131425" cy="3649133"/>
          </a:xfrm>
        </p:spPr>
        <p:txBody>
          <a:bodyPr/>
          <a:lstStyle/>
          <a:p>
            <a:pPr algn="just"/>
            <a:r>
              <a:rPr lang="en-GB" i="0" dirty="0">
                <a:effectLst/>
                <a:latin typeface="arial" panose="020B0604020202020204" pitchFamily="34" charset="0"/>
              </a:rPr>
              <a:t> This law allows the removal of brackets from an expression. and regrouping of the variables</a:t>
            </a:r>
          </a:p>
          <a:p>
            <a:pPr algn="just"/>
            <a:r>
              <a:rPr lang="pt-BR" b="0" i="0" dirty="0">
                <a:effectLst/>
                <a:latin typeface="arial" panose="020B0604020202020204" pitchFamily="34" charset="0"/>
              </a:rPr>
              <a:t>A + (B + C) = (A + B) + C = A + B + C</a:t>
            </a:r>
          </a:p>
          <a:p>
            <a:pPr algn="just"/>
            <a:r>
              <a:rPr lang="pt-BR" b="0" i="0" dirty="0">
                <a:effectLst/>
                <a:latin typeface="arial" panose="020B0604020202020204" pitchFamily="34" charset="0"/>
              </a:rPr>
              <a:t>A . (B . C) = (A . B) . C = A . B . C</a:t>
            </a:r>
            <a:endParaRPr lang="en-GB" dirty="0"/>
          </a:p>
        </p:txBody>
      </p:sp>
      <p:pic>
        <p:nvPicPr>
          <p:cNvPr id="4098" name="Picture 2" descr="Prove Associative law using truth table. - Sarthaks eConnect | Largest  Online Education Community">
            <a:extLst>
              <a:ext uri="{FF2B5EF4-FFF2-40B4-BE49-F238E27FC236}">
                <a16:creationId xmlns:a16="http://schemas.microsoft.com/office/drawing/2014/main" xmlns="" id="{296B16A9-41F1-4CC6-8FA3-6D4D5EC176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99358" y="3074963"/>
            <a:ext cx="6189565" cy="3173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81786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4D2AEC-31DF-4DC1-8C70-68430C276F2E}"/>
              </a:ext>
            </a:extLst>
          </p:cNvPr>
          <p:cNvSpPr>
            <a:spLocks noGrp="1"/>
          </p:cNvSpPr>
          <p:nvPr>
            <p:ph type="title"/>
          </p:nvPr>
        </p:nvSpPr>
        <p:spPr/>
        <p:txBody>
          <a:bodyPr/>
          <a:lstStyle/>
          <a:p>
            <a:r>
              <a:rPr lang="en-GB" dirty="0"/>
              <a:t>Distributive law</a:t>
            </a:r>
          </a:p>
        </p:txBody>
      </p:sp>
      <p:sp>
        <p:nvSpPr>
          <p:cNvPr id="3" name="Content Placeholder 2">
            <a:extLst>
              <a:ext uri="{FF2B5EF4-FFF2-40B4-BE49-F238E27FC236}">
                <a16:creationId xmlns:a16="http://schemas.microsoft.com/office/drawing/2014/main" xmlns="" id="{7E5073E4-8164-4EAC-AC28-5691ADE7EDAB}"/>
              </a:ext>
            </a:extLst>
          </p:cNvPr>
          <p:cNvSpPr>
            <a:spLocks noGrp="1"/>
          </p:cNvSpPr>
          <p:nvPr>
            <p:ph idx="1"/>
          </p:nvPr>
        </p:nvSpPr>
        <p:spPr>
          <a:xfrm>
            <a:off x="516989" y="397673"/>
            <a:ext cx="10131425" cy="3649133"/>
          </a:xfrm>
        </p:spPr>
        <p:txBody>
          <a:bodyPr/>
          <a:lstStyle/>
          <a:p>
            <a:pPr algn="just"/>
            <a:r>
              <a:rPr lang="en-GB" dirty="0">
                <a:latin typeface="arial" panose="020B0604020202020204" pitchFamily="34" charset="0"/>
              </a:rPr>
              <a:t>M</a:t>
            </a:r>
            <a:r>
              <a:rPr lang="en-GB" i="0" dirty="0">
                <a:effectLst/>
                <a:latin typeface="arial" panose="020B0604020202020204" pitchFamily="34" charset="0"/>
              </a:rPr>
              <a:t>ultiplication of two variables and adding the result with a variable will result in the same value as multiplication of addition of the variable with individual variables</a:t>
            </a:r>
          </a:p>
          <a:p>
            <a:pPr algn="just"/>
            <a:r>
              <a:rPr lang="pt-BR" b="0" i="0" dirty="0">
                <a:effectLst/>
                <a:latin typeface="arial" panose="020B0604020202020204" pitchFamily="34" charset="0"/>
              </a:rPr>
              <a:t>A ( B + C ) = A B + A C</a:t>
            </a:r>
            <a:endParaRPr lang="en-GB" dirty="0"/>
          </a:p>
        </p:txBody>
      </p:sp>
      <p:pic>
        <p:nvPicPr>
          <p:cNvPr id="5122" name="Picture 2" descr="State any one Distributive Law of Boolean Algebra and Verify it using truth  table. - Sarthaks eConnect | Largest Online Education Community">
            <a:extLst>
              <a:ext uri="{FF2B5EF4-FFF2-40B4-BE49-F238E27FC236}">
                <a16:creationId xmlns:a16="http://schemas.microsoft.com/office/drawing/2014/main" xmlns="" id="{4AB43A32-1593-442B-911F-587DDA7120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3804" y="2999455"/>
            <a:ext cx="5777987" cy="3585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84749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9EEEBC-EE9D-4416-BEFB-437FA85BDF3B}"/>
              </a:ext>
            </a:extLst>
          </p:cNvPr>
          <p:cNvSpPr>
            <a:spLocks noGrp="1"/>
          </p:cNvSpPr>
          <p:nvPr>
            <p:ph type="title"/>
          </p:nvPr>
        </p:nvSpPr>
        <p:spPr/>
        <p:txBody>
          <a:bodyPr/>
          <a:lstStyle/>
          <a:p>
            <a:r>
              <a:rPr lang="en-GB" dirty="0"/>
              <a:t>Identity law</a:t>
            </a:r>
          </a:p>
        </p:txBody>
      </p:sp>
      <p:sp>
        <p:nvSpPr>
          <p:cNvPr id="3" name="Content Placeholder 2">
            <a:extLst>
              <a:ext uri="{FF2B5EF4-FFF2-40B4-BE49-F238E27FC236}">
                <a16:creationId xmlns:a16="http://schemas.microsoft.com/office/drawing/2014/main" xmlns="" id="{8256955F-3A73-4B19-8926-6916ED896F00}"/>
              </a:ext>
            </a:extLst>
          </p:cNvPr>
          <p:cNvSpPr>
            <a:spLocks noGrp="1"/>
          </p:cNvSpPr>
          <p:nvPr>
            <p:ph idx="1"/>
          </p:nvPr>
        </p:nvSpPr>
        <p:spPr>
          <a:xfrm>
            <a:off x="685800" y="609600"/>
            <a:ext cx="10131425" cy="3649133"/>
          </a:xfrm>
        </p:spPr>
        <p:txBody>
          <a:bodyPr/>
          <a:lstStyle/>
          <a:p>
            <a:r>
              <a:rPr lang="en-GB" dirty="0">
                <a:latin typeface="Times New Roman" panose="02020603050405020304" pitchFamily="18" charset="0"/>
                <a:cs typeface="Times New Roman" panose="02020603050405020304" pitchFamily="18" charset="0"/>
              </a:rPr>
              <a:t>I</a:t>
            </a:r>
            <a:r>
              <a:rPr lang="en-GB" i="0" dirty="0">
                <a:effectLst/>
                <a:latin typeface="Times New Roman" panose="02020603050405020304" pitchFamily="18" charset="0"/>
                <a:cs typeface="Times New Roman" panose="02020603050405020304" pitchFamily="18" charset="0"/>
              </a:rPr>
              <a:t>t has two expressions: 1 AND A</a:t>
            </a:r>
          </a:p>
          <a:p>
            <a:r>
              <a:rPr lang="en-GB" i="0" dirty="0">
                <a:effectLst/>
                <a:latin typeface="Times New Roman" panose="02020603050405020304" pitchFamily="18" charset="0"/>
                <a:cs typeface="Times New Roman" panose="02020603050405020304" pitchFamily="18" charset="0"/>
              </a:rPr>
              <a:t>the product of 1 and any number or variable is the number or variable itself.</a:t>
            </a:r>
          </a:p>
          <a:p>
            <a:r>
              <a:rPr lang="pt-BR" b="0" i="0" dirty="0">
                <a:effectLst/>
                <a:latin typeface="Times New Roman" panose="02020603050405020304" pitchFamily="18" charset="0"/>
                <a:cs typeface="Times New Roman" panose="02020603050405020304" pitchFamily="18" charset="0"/>
              </a:rPr>
              <a:t>A.1 = A</a:t>
            </a:r>
            <a:r>
              <a:rPr lang="pt-BR" dirty="0">
                <a:latin typeface="Times New Roman" panose="02020603050405020304" pitchFamily="18" charset="0"/>
                <a:cs typeface="Times New Roman" panose="02020603050405020304" pitchFamily="18" charset="0"/>
              </a:rPr>
              <a:t/>
            </a:r>
            <a:br>
              <a:rPr lang="pt-BR" dirty="0">
                <a:latin typeface="Times New Roman" panose="02020603050405020304" pitchFamily="18" charset="0"/>
                <a:cs typeface="Times New Roman" panose="02020603050405020304" pitchFamily="18" charset="0"/>
              </a:rPr>
            </a:br>
            <a:r>
              <a:rPr lang="pt-BR" b="0" i="0" dirty="0">
                <a:effectLst/>
                <a:latin typeface="Times New Roman" panose="02020603050405020304" pitchFamily="18" charset="0"/>
                <a:cs typeface="Times New Roman" panose="02020603050405020304" pitchFamily="18" charset="0"/>
              </a:rPr>
              <a:t>A + 0 = A</a:t>
            </a:r>
            <a:endParaRPr lang="en-GB" dirty="0">
              <a:latin typeface="Times New Roman" panose="02020603050405020304" pitchFamily="18" charset="0"/>
              <a:cs typeface="Times New Roman" panose="02020603050405020304" pitchFamily="18" charset="0"/>
            </a:endParaRPr>
          </a:p>
        </p:txBody>
      </p:sp>
      <p:graphicFrame>
        <p:nvGraphicFramePr>
          <p:cNvPr id="4" name="Table 4">
            <a:extLst>
              <a:ext uri="{FF2B5EF4-FFF2-40B4-BE49-F238E27FC236}">
                <a16:creationId xmlns:a16="http://schemas.microsoft.com/office/drawing/2014/main" xmlns="" id="{BA48AB0F-10B7-4A42-9667-3C3B7438DD5D}"/>
              </a:ext>
            </a:extLst>
          </p:cNvPr>
          <p:cNvGraphicFramePr>
            <a:graphicFrameLocks noGrp="1"/>
          </p:cNvGraphicFramePr>
          <p:nvPr>
            <p:extLst>
              <p:ext uri="{D42A27DB-BD31-4B8C-83A1-F6EECF244321}">
                <p14:modId xmlns:p14="http://schemas.microsoft.com/office/powerpoint/2010/main" val="1802213833"/>
              </p:ext>
            </p:extLst>
          </p:nvPr>
        </p:nvGraphicFramePr>
        <p:xfrm>
          <a:off x="990991" y="3432517"/>
          <a:ext cx="3144911" cy="1109003"/>
        </p:xfrm>
        <a:graphic>
          <a:graphicData uri="http://schemas.openxmlformats.org/drawingml/2006/table">
            <a:tbl>
              <a:tblPr firstRow="1" bandRow="1">
                <a:tableStyleId>{5C22544A-7EE6-4342-B048-85BDC9FD1C3A}</a:tableStyleId>
              </a:tblPr>
              <a:tblGrid>
                <a:gridCol w="612726">
                  <a:extLst>
                    <a:ext uri="{9D8B030D-6E8A-4147-A177-3AD203B41FA5}">
                      <a16:colId xmlns:a16="http://schemas.microsoft.com/office/drawing/2014/main" xmlns="" val="1418278069"/>
                    </a:ext>
                  </a:extLst>
                </a:gridCol>
                <a:gridCol w="647114">
                  <a:extLst>
                    <a:ext uri="{9D8B030D-6E8A-4147-A177-3AD203B41FA5}">
                      <a16:colId xmlns:a16="http://schemas.microsoft.com/office/drawing/2014/main" xmlns="" val="3427034016"/>
                    </a:ext>
                  </a:extLst>
                </a:gridCol>
                <a:gridCol w="618978">
                  <a:extLst>
                    <a:ext uri="{9D8B030D-6E8A-4147-A177-3AD203B41FA5}">
                      <a16:colId xmlns:a16="http://schemas.microsoft.com/office/drawing/2014/main" xmlns="" val="3976373428"/>
                    </a:ext>
                  </a:extLst>
                </a:gridCol>
                <a:gridCol w="534573">
                  <a:extLst>
                    <a:ext uri="{9D8B030D-6E8A-4147-A177-3AD203B41FA5}">
                      <a16:colId xmlns:a16="http://schemas.microsoft.com/office/drawing/2014/main" xmlns="" val="1250801943"/>
                    </a:ext>
                  </a:extLst>
                </a:gridCol>
                <a:gridCol w="731520">
                  <a:extLst>
                    <a:ext uri="{9D8B030D-6E8A-4147-A177-3AD203B41FA5}">
                      <a16:colId xmlns:a16="http://schemas.microsoft.com/office/drawing/2014/main" xmlns="" val="1576459180"/>
                    </a:ext>
                  </a:extLst>
                </a:gridCol>
              </a:tblGrid>
              <a:tr h="367323">
                <a:tc>
                  <a:txBody>
                    <a:bodyPr/>
                    <a:lstStyle/>
                    <a:p>
                      <a:r>
                        <a:rPr lang="en-GB" dirty="0"/>
                        <a:t>A</a:t>
                      </a:r>
                    </a:p>
                  </a:txBody>
                  <a:tcPr/>
                </a:tc>
                <a:tc>
                  <a:txBody>
                    <a:bodyPr/>
                    <a:lstStyle/>
                    <a:p>
                      <a:r>
                        <a:rPr lang="en-GB" dirty="0"/>
                        <a:t>0</a:t>
                      </a:r>
                    </a:p>
                  </a:txBody>
                  <a:tcPr/>
                </a:tc>
                <a:tc>
                  <a:txBody>
                    <a:bodyPr/>
                    <a:lstStyle/>
                    <a:p>
                      <a:r>
                        <a:rPr lang="en-GB" dirty="0"/>
                        <a:t>A+0</a:t>
                      </a:r>
                    </a:p>
                  </a:txBody>
                  <a:tcPr/>
                </a:tc>
                <a:tc>
                  <a:txBody>
                    <a:bodyPr/>
                    <a:lstStyle/>
                    <a:p>
                      <a:r>
                        <a:rPr lang="en-GB" dirty="0"/>
                        <a:t>1</a:t>
                      </a:r>
                    </a:p>
                  </a:txBody>
                  <a:tcPr/>
                </a:tc>
                <a:tc>
                  <a:txBody>
                    <a:bodyPr/>
                    <a:lstStyle/>
                    <a:p>
                      <a:r>
                        <a:rPr lang="en-GB" dirty="0"/>
                        <a:t>A+1</a:t>
                      </a:r>
                    </a:p>
                  </a:txBody>
                  <a:tcPr/>
                </a:tc>
                <a:extLst>
                  <a:ext uri="{0D108BD9-81ED-4DB2-BD59-A6C34878D82A}">
                    <a16:rowId xmlns:a16="http://schemas.microsoft.com/office/drawing/2014/main" xmlns="" val="2436169260"/>
                  </a:ext>
                </a:extLst>
              </a:tr>
              <a:tr h="370840">
                <a:tc>
                  <a:txBody>
                    <a:bodyPr/>
                    <a:lstStyle/>
                    <a:p>
                      <a:r>
                        <a:rPr lang="en-GB" dirty="0"/>
                        <a:t>0</a:t>
                      </a:r>
                    </a:p>
                  </a:txBody>
                  <a:tcPr/>
                </a:tc>
                <a:tc>
                  <a:txBody>
                    <a:bodyPr/>
                    <a:lstStyle/>
                    <a:p>
                      <a:r>
                        <a:rPr lang="en-GB" dirty="0"/>
                        <a:t>0</a:t>
                      </a:r>
                    </a:p>
                  </a:txBody>
                  <a:tcPr/>
                </a:tc>
                <a:tc>
                  <a:txBody>
                    <a:bodyPr/>
                    <a:lstStyle/>
                    <a:p>
                      <a:r>
                        <a:rPr lang="en-GB" dirty="0"/>
                        <a:t>0</a:t>
                      </a:r>
                    </a:p>
                  </a:txBody>
                  <a:tcPr/>
                </a:tc>
                <a:tc>
                  <a:txBody>
                    <a:bodyPr/>
                    <a:lstStyle/>
                    <a:p>
                      <a:r>
                        <a:rPr lang="en-GB" dirty="0"/>
                        <a:t>1</a:t>
                      </a:r>
                    </a:p>
                  </a:txBody>
                  <a:tcPr/>
                </a:tc>
                <a:tc>
                  <a:txBody>
                    <a:bodyPr/>
                    <a:lstStyle/>
                    <a:p>
                      <a:r>
                        <a:rPr lang="en-GB" dirty="0"/>
                        <a:t>1</a:t>
                      </a:r>
                    </a:p>
                  </a:txBody>
                  <a:tcPr/>
                </a:tc>
                <a:extLst>
                  <a:ext uri="{0D108BD9-81ED-4DB2-BD59-A6C34878D82A}">
                    <a16:rowId xmlns:a16="http://schemas.microsoft.com/office/drawing/2014/main" xmlns="" val="4178866247"/>
                  </a:ext>
                </a:extLst>
              </a:tr>
              <a:tr h="370840">
                <a:tc>
                  <a:txBody>
                    <a:bodyPr/>
                    <a:lstStyle/>
                    <a:p>
                      <a:r>
                        <a:rPr lang="en-GB" dirty="0"/>
                        <a:t>1</a:t>
                      </a:r>
                    </a:p>
                  </a:txBody>
                  <a:tcPr/>
                </a:tc>
                <a:tc>
                  <a:txBody>
                    <a:bodyPr/>
                    <a:lstStyle/>
                    <a:p>
                      <a:r>
                        <a:rPr lang="en-GB" dirty="0"/>
                        <a:t>0</a:t>
                      </a:r>
                    </a:p>
                  </a:txBody>
                  <a:tcPr/>
                </a:tc>
                <a:tc>
                  <a:txBody>
                    <a:bodyPr/>
                    <a:lstStyle/>
                    <a:p>
                      <a:r>
                        <a:rPr lang="en-GB" dirty="0"/>
                        <a:t>1</a:t>
                      </a:r>
                    </a:p>
                  </a:txBody>
                  <a:tcPr/>
                </a:tc>
                <a:tc>
                  <a:txBody>
                    <a:bodyPr/>
                    <a:lstStyle/>
                    <a:p>
                      <a:r>
                        <a:rPr lang="en-GB" dirty="0"/>
                        <a:t>1</a:t>
                      </a:r>
                    </a:p>
                  </a:txBody>
                  <a:tcPr/>
                </a:tc>
                <a:tc>
                  <a:txBody>
                    <a:bodyPr/>
                    <a:lstStyle/>
                    <a:p>
                      <a:r>
                        <a:rPr lang="en-GB" dirty="0"/>
                        <a:t>1</a:t>
                      </a:r>
                    </a:p>
                  </a:txBody>
                  <a:tcPr/>
                </a:tc>
                <a:extLst>
                  <a:ext uri="{0D108BD9-81ED-4DB2-BD59-A6C34878D82A}">
                    <a16:rowId xmlns:a16="http://schemas.microsoft.com/office/drawing/2014/main" xmlns="" val="944976539"/>
                  </a:ext>
                </a:extLst>
              </a:tr>
            </a:tbl>
          </a:graphicData>
        </a:graphic>
      </p:graphicFrame>
    </p:spTree>
    <p:extLst>
      <p:ext uri="{BB962C8B-B14F-4D97-AF65-F5344CB8AC3E}">
        <p14:creationId xmlns:p14="http://schemas.microsoft.com/office/powerpoint/2010/main" val="3681553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D4B890-30D5-42E5-9409-2828539EAF8E}"/>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xmlns="" id="{0429C9EB-73BE-4EF9-90ED-5C62AE423476}"/>
              </a:ext>
            </a:extLst>
          </p:cNvPr>
          <p:cNvSpPr>
            <a:spLocks noGrp="1"/>
          </p:cNvSpPr>
          <p:nvPr>
            <p:ph idx="1"/>
          </p:nvPr>
        </p:nvSpPr>
        <p:spPr/>
        <p:txBody>
          <a:bodyPr/>
          <a:lstStyle/>
          <a:p>
            <a:pPr algn="just"/>
            <a:r>
              <a:rPr lang="en-GB" i="0" dirty="0">
                <a:effectLst/>
                <a:latin typeface="arial" panose="020B0604020202020204" pitchFamily="34" charset="0"/>
              </a:rPr>
              <a:t>Boolean algebra is a division of mathematics that deals with operations on logical values and incorporates binary variables</a:t>
            </a:r>
          </a:p>
          <a:p>
            <a:pPr algn="just"/>
            <a:r>
              <a:rPr lang="en-GB" b="0" i="0" dirty="0">
                <a:effectLst/>
                <a:latin typeface="arial" panose="020B0604020202020204" pitchFamily="34" charset="0"/>
              </a:rPr>
              <a:t>Boolean algebra was introduced by </a:t>
            </a:r>
            <a:r>
              <a:rPr lang="en-GB" b="1" i="0" dirty="0">
                <a:effectLst/>
                <a:latin typeface="arial" panose="020B0604020202020204" pitchFamily="34" charset="0"/>
              </a:rPr>
              <a:t>George Boole</a:t>
            </a:r>
            <a:r>
              <a:rPr lang="en-GB" b="0" i="0" dirty="0">
                <a:effectLst/>
                <a:latin typeface="arial" panose="020B0604020202020204" pitchFamily="34" charset="0"/>
              </a:rPr>
              <a:t> in his first book The Mathematical Analysis of Logic(</a:t>
            </a:r>
            <a:r>
              <a:rPr lang="en-GB" b="1" i="0" dirty="0">
                <a:effectLst/>
                <a:latin typeface="arial" panose="020B0604020202020204" pitchFamily="34" charset="0"/>
              </a:rPr>
              <a:t>1847</a:t>
            </a:r>
            <a:r>
              <a:rPr lang="en-GB" b="0" i="0" dirty="0">
                <a:effectLst/>
                <a:latin typeface="arial" panose="020B0604020202020204" pitchFamily="34" charset="0"/>
              </a:rPr>
              <a:t>), and set forth more fully in his An Investigation of the Laws of Thought (</a:t>
            </a:r>
            <a:r>
              <a:rPr lang="en-GB" b="1" i="0" dirty="0">
                <a:effectLst/>
                <a:latin typeface="arial" panose="020B0604020202020204" pitchFamily="34" charset="0"/>
              </a:rPr>
              <a:t>1854</a:t>
            </a:r>
            <a:r>
              <a:rPr lang="en-GB" b="0" i="0" dirty="0">
                <a:effectLst/>
                <a:latin typeface="arial" panose="020B0604020202020204" pitchFamily="34" charset="0"/>
              </a:rPr>
              <a:t>)</a:t>
            </a:r>
            <a:endParaRPr lang="en-GB" i="0" dirty="0">
              <a:effectLst/>
              <a:latin typeface="arial" panose="020B0604020202020204" pitchFamily="34" charset="0"/>
            </a:endParaRPr>
          </a:p>
          <a:p>
            <a:pPr algn="just"/>
            <a:r>
              <a:rPr lang="en-GB" b="0" i="0" dirty="0">
                <a:effectLst/>
                <a:latin typeface="arial" panose="020B0604020202020204" pitchFamily="34" charset="0"/>
              </a:rPr>
              <a:t>Boolean Algebra </a:t>
            </a:r>
            <a:r>
              <a:rPr lang="en-GB" dirty="0">
                <a:latin typeface="arial" panose="020B0604020202020204" pitchFamily="34" charset="0"/>
              </a:rPr>
              <a:t>is used for </a:t>
            </a:r>
            <a:r>
              <a:rPr lang="en-GB" b="0" i="0" dirty="0">
                <a:effectLst/>
                <a:latin typeface="arial" panose="020B0604020202020204" pitchFamily="34" charset="0"/>
              </a:rPr>
              <a:t>Digital Circuits and Computer Hardware class</a:t>
            </a:r>
          </a:p>
          <a:p>
            <a:pPr algn="just"/>
            <a:r>
              <a:rPr lang="en-GB" dirty="0"/>
              <a:t>Boolean algebra is used to design and simplify circuits of electronic devices</a:t>
            </a:r>
          </a:p>
          <a:p>
            <a:pPr algn="just"/>
            <a:endParaRPr lang="en-GB" b="1" dirty="0">
              <a:latin typeface="arial" panose="020B0604020202020204" pitchFamily="34" charset="0"/>
            </a:endParaRPr>
          </a:p>
          <a:p>
            <a:pPr algn="just"/>
            <a:endParaRPr lang="en-GB" dirty="0"/>
          </a:p>
        </p:txBody>
      </p:sp>
    </p:spTree>
    <p:extLst>
      <p:ext uri="{BB962C8B-B14F-4D97-AF65-F5344CB8AC3E}">
        <p14:creationId xmlns:p14="http://schemas.microsoft.com/office/powerpoint/2010/main" val="3613414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A58BE0-46B1-4BBA-A717-6926DD25FDAD}"/>
              </a:ext>
            </a:extLst>
          </p:cNvPr>
          <p:cNvSpPr>
            <a:spLocks noGrp="1"/>
          </p:cNvSpPr>
          <p:nvPr>
            <p:ph type="title"/>
          </p:nvPr>
        </p:nvSpPr>
        <p:spPr/>
        <p:txBody>
          <a:bodyPr/>
          <a:lstStyle/>
          <a:p>
            <a:r>
              <a:rPr lang="en-GB" dirty="0"/>
              <a:t>Compliment law</a:t>
            </a:r>
          </a:p>
        </p:txBody>
      </p:sp>
      <p:sp>
        <p:nvSpPr>
          <p:cNvPr id="3" name="Content Placeholder 2">
            <a:extLst>
              <a:ext uri="{FF2B5EF4-FFF2-40B4-BE49-F238E27FC236}">
                <a16:creationId xmlns:a16="http://schemas.microsoft.com/office/drawing/2014/main" xmlns="" id="{940B5E6A-D2F9-4EC6-9A2B-E84B5793D55D}"/>
              </a:ext>
            </a:extLst>
          </p:cNvPr>
          <p:cNvSpPr>
            <a:spLocks noGrp="1"/>
          </p:cNvSpPr>
          <p:nvPr>
            <p:ph idx="1"/>
          </p:nvPr>
        </p:nvSpPr>
        <p:spPr>
          <a:xfrm>
            <a:off x="502921" y="241300"/>
            <a:ext cx="10131425" cy="3649133"/>
          </a:xfrm>
        </p:spPr>
        <p:txBody>
          <a:bodyPr/>
          <a:lstStyle/>
          <a:p>
            <a:pPr algn="just"/>
            <a:r>
              <a:rPr lang="en-GB" i="0" dirty="0">
                <a:effectLst/>
                <a:latin typeface="arial" panose="020B0604020202020204" pitchFamily="34" charset="0"/>
              </a:rPr>
              <a:t>The complement is the inverse of a variable and is indicated by a bar over variable (overbar)</a:t>
            </a:r>
          </a:p>
          <a:p>
            <a:pPr algn="just"/>
            <a:endParaRPr lang="en-GB" dirty="0"/>
          </a:p>
        </p:txBody>
      </p:sp>
      <p:pic>
        <p:nvPicPr>
          <p:cNvPr id="6146" name="Picture 2" descr="a) State the two complement properties of Boolean algebra. Verify using the truth  tables. - Sarthaks eConnect | Largest Online Education Community">
            <a:extLst>
              <a:ext uri="{FF2B5EF4-FFF2-40B4-BE49-F238E27FC236}">
                <a16:creationId xmlns:a16="http://schemas.microsoft.com/office/drawing/2014/main" xmlns="" id="{96257B57-C423-40F3-B538-0DD320D4855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69634"/>
          <a:stretch/>
        </p:blipFill>
        <p:spPr bwMode="auto">
          <a:xfrm>
            <a:off x="2081139" y="3890433"/>
            <a:ext cx="5149655" cy="1188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05850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44EDF48-A836-445D-980F-1BF83797C7AA}"/>
              </a:ext>
            </a:extLst>
          </p:cNvPr>
          <p:cNvSpPr>
            <a:spLocks noGrp="1"/>
          </p:cNvSpPr>
          <p:nvPr>
            <p:ph type="title"/>
          </p:nvPr>
        </p:nvSpPr>
        <p:spPr>
          <a:xfrm>
            <a:off x="685801" y="0"/>
            <a:ext cx="10131425" cy="1456267"/>
          </a:xfrm>
        </p:spPr>
        <p:txBody>
          <a:bodyPr/>
          <a:lstStyle/>
          <a:p>
            <a:r>
              <a:rPr lang="en-GB" dirty="0"/>
              <a:t>Some identities of Boolean Algebra</a:t>
            </a:r>
          </a:p>
        </p:txBody>
      </p:sp>
      <p:pic>
        <p:nvPicPr>
          <p:cNvPr id="4" name="Picture 4" descr="Identities Of Boolean Algebra">
            <a:extLst>
              <a:ext uri="{FF2B5EF4-FFF2-40B4-BE49-F238E27FC236}">
                <a16:creationId xmlns:a16="http://schemas.microsoft.com/office/drawing/2014/main" xmlns="" id="{CE828833-2190-4297-97E7-4330072954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7599" y="1024304"/>
            <a:ext cx="9143170" cy="5833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0929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CBC992-AFFF-4E83-8ECE-8AC218C1A1CE}"/>
              </a:ext>
            </a:extLst>
          </p:cNvPr>
          <p:cNvSpPr>
            <a:spLocks noGrp="1"/>
          </p:cNvSpPr>
          <p:nvPr>
            <p:ph type="title"/>
          </p:nvPr>
        </p:nvSpPr>
        <p:spPr/>
        <p:txBody>
          <a:bodyPr/>
          <a:lstStyle/>
          <a:p>
            <a:r>
              <a:rPr lang="en-GB" dirty="0"/>
              <a:t>DE Morgan's theorem</a:t>
            </a:r>
          </a:p>
        </p:txBody>
      </p:sp>
      <p:sp>
        <p:nvSpPr>
          <p:cNvPr id="3" name="Content Placeholder 2">
            <a:extLst>
              <a:ext uri="{FF2B5EF4-FFF2-40B4-BE49-F238E27FC236}">
                <a16:creationId xmlns:a16="http://schemas.microsoft.com/office/drawing/2014/main" xmlns="" id="{3E541C25-D630-4220-BBFD-BD072C84C984}"/>
              </a:ext>
            </a:extLst>
          </p:cNvPr>
          <p:cNvSpPr>
            <a:spLocks noGrp="1"/>
          </p:cNvSpPr>
          <p:nvPr>
            <p:ph idx="1"/>
          </p:nvPr>
        </p:nvSpPr>
        <p:spPr>
          <a:xfrm>
            <a:off x="545124" y="241300"/>
            <a:ext cx="10131425" cy="3649133"/>
          </a:xfrm>
        </p:spPr>
        <p:txBody>
          <a:bodyPr/>
          <a:lstStyle/>
          <a:p>
            <a:pPr algn="just"/>
            <a:r>
              <a:rPr lang="en-GB" b="0" i="0" dirty="0">
                <a:effectLst/>
                <a:latin typeface="Arial" panose="020B0604020202020204" pitchFamily="34" charset="0"/>
              </a:rPr>
              <a:t>The laws are named after </a:t>
            </a:r>
            <a:r>
              <a:rPr lang="en-GB" b="0" i="0" u="none" strike="noStrike" dirty="0">
                <a:effectLst/>
                <a:latin typeface="Arial" panose="020B0604020202020204" pitchFamily="34" charset="0"/>
              </a:rPr>
              <a:t>Augustus De Morgan</a:t>
            </a:r>
            <a:r>
              <a:rPr lang="en-GB" b="0" i="0" dirty="0">
                <a:effectLst/>
                <a:latin typeface="Arial" panose="020B0604020202020204" pitchFamily="34" charset="0"/>
              </a:rPr>
              <a:t> (1806–1871) who introduced a formal version of the laws to classical </a:t>
            </a:r>
            <a:r>
              <a:rPr lang="en-GB" b="0" i="0" u="none" strike="noStrike" dirty="0">
                <a:effectLst/>
                <a:latin typeface="Arial" panose="020B0604020202020204" pitchFamily="34" charset="0"/>
              </a:rPr>
              <a:t>propositional logic</a:t>
            </a:r>
            <a:endParaRPr lang="en-GB" i="0" dirty="0">
              <a:effectLst/>
              <a:latin typeface="arial" panose="020B0604020202020204" pitchFamily="34" charset="0"/>
            </a:endParaRPr>
          </a:p>
        </p:txBody>
      </p:sp>
      <p:pic>
        <p:nvPicPr>
          <p:cNvPr id="4" name="Picture 2" descr="Augustus De Morgan">
            <a:extLst>
              <a:ext uri="{FF2B5EF4-FFF2-40B4-BE49-F238E27FC236}">
                <a16:creationId xmlns:a16="http://schemas.microsoft.com/office/drawing/2014/main" xmlns="" id="{A41DC326-065E-4CB0-9934-1827F7F7C4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1" y="2434167"/>
            <a:ext cx="6153150" cy="410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01432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5B2639-2BB7-4769-A8FC-90D786263C12}"/>
              </a:ext>
            </a:extLst>
          </p:cNvPr>
          <p:cNvSpPr>
            <a:spLocks noGrp="1"/>
          </p:cNvSpPr>
          <p:nvPr>
            <p:ph type="title"/>
          </p:nvPr>
        </p:nvSpPr>
        <p:spPr>
          <a:xfrm>
            <a:off x="557011" y="30339"/>
            <a:ext cx="10131425" cy="1456267"/>
          </a:xfrm>
        </p:spPr>
        <p:txBody>
          <a:bodyPr/>
          <a:lstStyle/>
          <a:p>
            <a:r>
              <a:rPr lang="en-GB" dirty="0"/>
              <a:t>De Morgan's first law</a:t>
            </a:r>
          </a:p>
        </p:txBody>
      </p:sp>
      <p:sp>
        <p:nvSpPr>
          <p:cNvPr id="3" name="Content Placeholder 2">
            <a:extLst>
              <a:ext uri="{FF2B5EF4-FFF2-40B4-BE49-F238E27FC236}">
                <a16:creationId xmlns:a16="http://schemas.microsoft.com/office/drawing/2014/main" xmlns="" id="{1760047F-9E6E-4790-BEB6-08F4A4EDE1D9}"/>
              </a:ext>
            </a:extLst>
          </p:cNvPr>
          <p:cNvSpPr>
            <a:spLocks noGrp="1"/>
          </p:cNvSpPr>
          <p:nvPr>
            <p:ph idx="1"/>
          </p:nvPr>
        </p:nvSpPr>
        <p:spPr>
          <a:xfrm>
            <a:off x="402466" y="352918"/>
            <a:ext cx="10131425" cy="3649133"/>
          </a:xfrm>
        </p:spPr>
        <p:txBody>
          <a:bodyPr/>
          <a:lstStyle/>
          <a:p>
            <a:pPr algn="just"/>
            <a:r>
              <a:rPr lang="en-GB" i="0" dirty="0">
                <a:effectLst/>
                <a:latin typeface="arial" panose="020B0604020202020204" pitchFamily="34" charset="0"/>
              </a:rPr>
              <a:t>According to De Morgan's Law, the complement of the union of two sets will be equal to the intersection of their individual complements</a:t>
            </a:r>
          </a:p>
          <a:p>
            <a:pPr algn="just"/>
            <a:r>
              <a:rPr lang="en-GB" dirty="0">
                <a:latin typeface="arial" panose="020B0604020202020204" pitchFamily="34" charset="0"/>
              </a:rPr>
              <a:t>T</a:t>
            </a:r>
            <a:r>
              <a:rPr lang="en-GB" b="0" i="0" dirty="0">
                <a:effectLst/>
                <a:latin typeface="arial" panose="020B0604020202020204" pitchFamily="34" charset="0"/>
              </a:rPr>
              <a:t>he complement of the intersection of two sets will be equal to the union of their individual </a:t>
            </a:r>
            <a:r>
              <a:rPr lang="en-GB" b="0" i="0" dirty="0" smtClean="0">
                <a:effectLst/>
                <a:latin typeface="arial" panose="020B0604020202020204" pitchFamily="34" charset="0"/>
              </a:rPr>
              <a:t>complements</a:t>
            </a:r>
          </a:p>
          <a:p>
            <a:pPr algn="just"/>
            <a:r>
              <a:rPr lang="en-US" dirty="0" smtClean="0">
                <a:latin typeface="arial" panose="020B0604020202020204" pitchFamily="34" charset="0"/>
              </a:rPr>
              <a:t>(A+B)’ = A’ . B’</a:t>
            </a:r>
            <a:endParaRPr lang="en-GB" dirty="0"/>
          </a:p>
          <a:p>
            <a:pPr algn="just"/>
            <a:endParaRPr lang="en-GB" dirty="0"/>
          </a:p>
        </p:txBody>
      </p:sp>
      <p:pic>
        <p:nvPicPr>
          <p:cNvPr id="4" name="Picture 3"/>
          <p:cNvPicPr>
            <a:picLocks noChangeAspect="1"/>
          </p:cNvPicPr>
          <p:nvPr/>
        </p:nvPicPr>
        <p:blipFill>
          <a:blip r:embed="rId2"/>
          <a:stretch>
            <a:fillRect/>
          </a:stretch>
        </p:blipFill>
        <p:spPr>
          <a:xfrm>
            <a:off x="6078024" y="2868363"/>
            <a:ext cx="5676900" cy="3695700"/>
          </a:xfrm>
          <a:prstGeom prst="rect">
            <a:avLst/>
          </a:prstGeom>
        </p:spPr>
      </p:pic>
      <p:pic>
        <p:nvPicPr>
          <p:cNvPr id="5" name="Picture 4"/>
          <p:cNvPicPr>
            <a:picLocks noChangeAspect="1"/>
          </p:cNvPicPr>
          <p:nvPr/>
        </p:nvPicPr>
        <p:blipFill>
          <a:blip r:embed="rId3"/>
          <a:stretch>
            <a:fillRect/>
          </a:stretch>
        </p:blipFill>
        <p:spPr>
          <a:xfrm>
            <a:off x="247921" y="2868363"/>
            <a:ext cx="5476875" cy="3695700"/>
          </a:xfrm>
          <a:prstGeom prst="rect">
            <a:avLst/>
          </a:prstGeom>
        </p:spPr>
      </p:pic>
    </p:spTree>
    <p:extLst>
      <p:ext uri="{BB962C8B-B14F-4D97-AF65-F5344CB8AC3E}">
        <p14:creationId xmlns:p14="http://schemas.microsoft.com/office/powerpoint/2010/main" val="19453226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5F724F-9F10-4A8C-B024-E61D328362CA}"/>
              </a:ext>
            </a:extLst>
          </p:cNvPr>
          <p:cNvSpPr>
            <a:spLocks noGrp="1"/>
          </p:cNvSpPr>
          <p:nvPr>
            <p:ph type="title"/>
          </p:nvPr>
        </p:nvSpPr>
        <p:spPr>
          <a:xfrm>
            <a:off x="315933" y="17527"/>
            <a:ext cx="10131425" cy="1044143"/>
          </a:xfrm>
        </p:spPr>
        <p:txBody>
          <a:bodyPr/>
          <a:lstStyle/>
          <a:p>
            <a:r>
              <a:rPr lang="en-GB" dirty="0"/>
              <a:t>De Morgan's Second law</a:t>
            </a:r>
          </a:p>
        </p:txBody>
      </p:sp>
      <p:sp>
        <p:nvSpPr>
          <p:cNvPr id="3" name="Content Placeholder 2">
            <a:extLst>
              <a:ext uri="{FF2B5EF4-FFF2-40B4-BE49-F238E27FC236}">
                <a16:creationId xmlns:a16="http://schemas.microsoft.com/office/drawing/2014/main" xmlns="" id="{4C577ABF-DDF5-4E8D-B956-4813E28C3173}"/>
              </a:ext>
            </a:extLst>
          </p:cNvPr>
          <p:cNvSpPr>
            <a:spLocks noGrp="1"/>
          </p:cNvSpPr>
          <p:nvPr>
            <p:ph idx="1"/>
          </p:nvPr>
        </p:nvSpPr>
        <p:spPr>
          <a:xfrm>
            <a:off x="301065" y="181024"/>
            <a:ext cx="10131425" cy="3649133"/>
          </a:xfrm>
        </p:spPr>
        <p:txBody>
          <a:bodyPr/>
          <a:lstStyle/>
          <a:p>
            <a:pPr algn="just"/>
            <a:r>
              <a:rPr lang="en-GB" i="0" dirty="0">
                <a:effectLst/>
                <a:latin typeface="arial" panose="020B0604020202020204" pitchFamily="34" charset="0"/>
              </a:rPr>
              <a:t>The second law or the Law of Intersection states that an element not in A ∩ B is not in A' or not in B’</a:t>
            </a:r>
          </a:p>
          <a:p>
            <a:pPr algn="just"/>
            <a:r>
              <a:rPr lang="en-GB" b="0" i="0" dirty="0">
                <a:effectLst/>
                <a:latin typeface="arial" panose="020B0604020202020204" pitchFamily="34" charset="0"/>
              </a:rPr>
              <a:t>the complement of the Intersection of two sets is the same as the Union of their complements; i.e. Not (A and B) </a:t>
            </a:r>
            <a:endParaRPr lang="en-GB" b="0" i="0" dirty="0" smtClean="0">
              <a:effectLst/>
              <a:latin typeface="arial" panose="020B0604020202020204" pitchFamily="34" charset="0"/>
            </a:endParaRPr>
          </a:p>
          <a:p>
            <a:pPr algn="just"/>
            <a:r>
              <a:rPr lang="en-US" dirty="0" smtClean="0">
                <a:latin typeface="arial" panose="020B0604020202020204" pitchFamily="34" charset="0"/>
              </a:rPr>
              <a:t>(A . B)’ = A’ + B’</a:t>
            </a:r>
            <a:endParaRPr lang="en-GB" b="0" i="0" dirty="0" smtClean="0">
              <a:effectLst/>
              <a:latin typeface="arial" panose="020B0604020202020204" pitchFamily="34" charset="0"/>
            </a:endParaRPr>
          </a:p>
          <a:p>
            <a:pPr algn="just"/>
            <a:endParaRPr lang="en-GB" dirty="0"/>
          </a:p>
        </p:txBody>
      </p:sp>
      <p:pic>
        <p:nvPicPr>
          <p:cNvPr id="7" name="Picture 6"/>
          <p:cNvPicPr>
            <a:picLocks noChangeAspect="1"/>
          </p:cNvPicPr>
          <p:nvPr/>
        </p:nvPicPr>
        <p:blipFill>
          <a:blip r:embed="rId2"/>
          <a:stretch>
            <a:fillRect/>
          </a:stretch>
        </p:blipFill>
        <p:spPr>
          <a:xfrm>
            <a:off x="286197" y="2833353"/>
            <a:ext cx="5381625" cy="3823348"/>
          </a:xfrm>
          <a:prstGeom prst="rect">
            <a:avLst/>
          </a:prstGeom>
        </p:spPr>
      </p:pic>
      <p:pic>
        <p:nvPicPr>
          <p:cNvPr id="8" name="Picture 7"/>
          <p:cNvPicPr>
            <a:picLocks noChangeAspect="1"/>
          </p:cNvPicPr>
          <p:nvPr/>
        </p:nvPicPr>
        <p:blipFill>
          <a:blip r:embed="rId3"/>
          <a:stretch>
            <a:fillRect/>
          </a:stretch>
        </p:blipFill>
        <p:spPr>
          <a:xfrm>
            <a:off x="6067425" y="2833353"/>
            <a:ext cx="5619750" cy="3812630"/>
          </a:xfrm>
          <a:prstGeom prst="rect">
            <a:avLst/>
          </a:prstGeom>
        </p:spPr>
      </p:pic>
    </p:spTree>
    <p:extLst>
      <p:ext uri="{BB962C8B-B14F-4D97-AF65-F5344CB8AC3E}">
        <p14:creationId xmlns:p14="http://schemas.microsoft.com/office/powerpoint/2010/main" val="32519524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0B7469-D884-445E-86CF-3B2BD7194B3B}"/>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xmlns="" id="{E5A27861-E162-4179-9535-512FCA58FE84}"/>
              </a:ext>
            </a:extLst>
          </p:cNvPr>
          <p:cNvSpPr>
            <a:spLocks noGrp="1"/>
          </p:cNvSpPr>
          <p:nvPr>
            <p:ph idx="1"/>
          </p:nvPr>
        </p:nvSpPr>
        <p:spPr>
          <a:xfrm>
            <a:off x="685800" y="1043615"/>
            <a:ext cx="10131425" cy="3649133"/>
          </a:xfrm>
        </p:spPr>
        <p:txBody>
          <a:bodyPr/>
          <a:lstStyle/>
          <a:p>
            <a:r>
              <a:rPr lang="en-GB" dirty="0">
                <a:hlinkClick r:id="rId2">
                  <a:extLst>
                    <a:ext uri="{A12FA001-AC4F-418D-AE19-62706E023703}">
                      <ahyp:hlinkClr xmlns:ahyp="http://schemas.microsoft.com/office/drawing/2018/hyperlinkcolor" xmlns="" val="tx"/>
                    </a:ext>
                  </a:extLst>
                </a:hlinkClick>
              </a:rPr>
              <a:t>https://www.electronics-tutorials.ws/logic/universal-gates.html</a:t>
            </a:r>
            <a:endParaRPr lang="en-GB" dirty="0"/>
          </a:p>
          <a:p>
            <a:r>
              <a:rPr lang="en-GB" dirty="0"/>
              <a:t>https://en.wikipedia.org/wiki/De_Morgan's_laws</a:t>
            </a:r>
          </a:p>
          <a:p>
            <a:r>
              <a:rPr lang="en-GB" dirty="0"/>
              <a:t>https://www.javatpoint.com/laws-of-boolean-algebra</a:t>
            </a:r>
          </a:p>
          <a:p>
            <a:r>
              <a:rPr lang="en-GB" dirty="0">
                <a:hlinkClick r:id="rId3"/>
              </a:rPr>
              <a:t>http://www.uop.edu.pk/ocontents/ELEC-DIGE-S4%20Boolean%20Algebra%20Laws%20.pdf</a:t>
            </a:r>
            <a:endParaRPr lang="en-GB" dirty="0"/>
          </a:p>
          <a:p>
            <a:endParaRPr lang="en-GB" dirty="0"/>
          </a:p>
        </p:txBody>
      </p:sp>
    </p:spTree>
    <p:extLst>
      <p:ext uri="{BB962C8B-B14F-4D97-AF65-F5344CB8AC3E}">
        <p14:creationId xmlns:p14="http://schemas.microsoft.com/office/powerpoint/2010/main" val="12977044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D9A95D-FB48-4154-87D2-3D27E6B5AC44}"/>
              </a:ext>
            </a:extLst>
          </p:cNvPr>
          <p:cNvSpPr>
            <a:spLocks noGrp="1"/>
          </p:cNvSpPr>
          <p:nvPr>
            <p:ph type="title"/>
          </p:nvPr>
        </p:nvSpPr>
        <p:spPr/>
        <p:txBody>
          <a:bodyPr/>
          <a:lstStyle/>
          <a:p>
            <a:r>
              <a:rPr lang="en-GB" dirty="0"/>
              <a:t>Difference Between Boolean and ordinary algebra </a:t>
            </a:r>
          </a:p>
        </p:txBody>
      </p:sp>
      <p:graphicFrame>
        <p:nvGraphicFramePr>
          <p:cNvPr id="4" name="Table 4">
            <a:extLst>
              <a:ext uri="{FF2B5EF4-FFF2-40B4-BE49-F238E27FC236}">
                <a16:creationId xmlns:a16="http://schemas.microsoft.com/office/drawing/2014/main" xmlns="" id="{69629CF8-2B06-4080-A9FE-9DC9B3C13CEB}"/>
              </a:ext>
            </a:extLst>
          </p:cNvPr>
          <p:cNvGraphicFramePr>
            <a:graphicFrameLocks noGrp="1"/>
          </p:cNvGraphicFramePr>
          <p:nvPr>
            <p:ph idx="1"/>
            <p:extLst>
              <p:ext uri="{D42A27DB-BD31-4B8C-83A1-F6EECF244321}">
                <p14:modId xmlns:p14="http://schemas.microsoft.com/office/powerpoint/2010/main" val="33752123"/>
              </p:ext>
            </p:extLst>
          </p:nvPr>
        </p:nvGraphicFramePr>
        <p:xfrm>
          <a:off x="685802" y="1930523"/>
          <a:ext cx="10131424" cy="3779520"/>
        </p:xfrm>
        <a:graphic>
          <a:graphicData uri="http://schemas.openxmlformats.org/drawingml/2006/table">
            <a:tbl>
              <a:tblPr firstRow="1" bandRow="1">
                <a:tableStyleId>{073A0DAA-6AF3-43AB-8588-CEC1D06C72B9}</a:tableStyleId>
              </a:tblPr>
              <a:tblGrid>
                <a:gridCol w="5065712">
                  <a:extLst>
                    <a:ext uri="{9D8B030D-6E8A-4147-A177-3AD203B41FA5}">
                      <a16:colId xmlns:a16="http://schemas.microsoft.com/office/drawing/2014/main" xmlns="" val="2593481640"/>
                    </a:ext>
                  </a:extLst>
                </a:gridCol>
                <a:gridCol w="5065712">
                  <a:extLst>
                    <a:ext uri="{9D8B030D-6E8A-4147-A177-3AD203B41FA5}">
                      <a16:colId xmlns:a16="http://schemas.microsoft.com/office/drawing/2014/main" xmlns="" val="1797052912"/>
                    </a:ext>
                  </a:extLst>
                </a:gridCol>
              </a:tblGrid>
              <a:tr h="370840">
                <a:tc>
                  <a:txBody>
                    <a:bodyPr/>
                    <a:lstStyle/>
                    <a:p>
                      <a:pPr algn="just"/>
                      <a:r>
                        <a:rPr lang="en-GB" sz="2800" dirty="0"/>
                        <a:t>Boolean Algebra</a:t>
                      </a:r>
                    </a:p>
                  </a:txBody>
                  <a:tcPr/>
                </a:tc>
                <a:tc>
                  <a:txBody>
                    <a:bodyPr/>
                    <a:lstStyle/>
                    <a:p>
                      <a:pPr algn="just"/>
                      <a:r>
                        <a:rPr lang="en-GB" sz="2800" dirty="0"/>
                        <a:t>Ordinary Algebra</a:t>
                      </a:r>
                    </a:p>
                  </a:txBody>
                  <a:tcPr/>
                </a:tc>
                <a:extLst>
                  <a:ext uri="{0D108BD9-81ED-4DB2-BD59-A6C34878D82A}">
                    <a16:rowId xmlns:a16="http://schemas.microsoft.com/office/drawing/2014/main" xmlns="" val="2640505986"/>
                  </a:ext>
                </a:extLst>
              </a:tr>
              <a:tr h="370840">
                <a:tc>
                  <a:txBody>
                    <a:bodyPr/>
                    <a:lstStyle/>
                    <a:p>
                      <a:pPr algn="just"/>
                      <a:r>
                        <a:rPr lang="en-GB" sz="2800" b="0" i="0" kern="1200" dirty="0">
                          <a:solidFill>
                            <a:schemeClr val="dk1"/>
                          </a:solidFill>
                          <a:effectLst/>
                          <a:latin typeface="+mn-lt"/>
                          <a:ea typeface="+mn-ea"/>
                          <a:cs typeface="+mn-cs"/>
                        </a:rPr>
                        <a:t>They take two values, i.e. 0 and 1</a:t>
                      </a:r>
                      <a:endParaRPr lang="en-GB" sz="2800" dirty="0"/>
                    </a:p>
                  </a:txBody>
                  <a:tcPr/>
                </a:tc>
                <a:tc>
                  <a:txBody>
                    <a:bodyPr/>
                    <a:lstStyle/>
                    <a:p>
                      <a:pPr algn="just"/>
                      <a:r>
                        <a:rPr lang="en-GB" sz="2800" b="0" i="0" kern="1200" dirty="0">
                          <a:solidFill>
                            <a:schemeClr val="dk1"/>
                          </a:solidFill>
                          <a:effectLst/>
                          <a:latin typeface="+mn-lt"/>
                          <a:ea typeface="+mn-ea"/>
                          <a:cs typeface="+mn-cs"/>
                        </a:rPr>
                        <a:t>The letter symbols take any number of values</a:t>
                      </a:r>
                      <a:endParaRPr lang="en-GB" sz="2800" dirty="0"/>
                    </a:p>
                  </a:txBody>
                  <a:tcPr/>
                </a:tc>
                <a:extLst>
                  <a:ext uri="{0D108BD9-81ED-4DB2-BD59-A6C34878D82A}">
                    <a16:rowId xmlns:a16="http://schemas.microsoft.com/office/drawing/2014/main" xmlns="" val="2734062876"/>
                  </a:ext>
                </a:extLst>
              </a:tr>
              <a:tr h="370840">
                <a:tc>
                  <a:txBody>
                    <a:bodyPr/>
                    <a:lstStyle/>
                    <a:p>
                      <a:pPr algn="just"/>
                      <a:r>
                        <a:rPr lang="en-GB" sz="2800" b="0" i="0" kern="1200" dirty="0">
                          <a:solidFill>
                            <a:schemeClr val="dk1"/>
                          </a:solidFill>
                          <a:effectLst/>
                          <a:latin typeface="+mn-lt"/>
                          <a:ea typeface="+mn-ea"/>
                          <a:cs typeface="+mn-cs"/>
                        </a:rPr>
                        <a:t>They have a logical significance</a:t>
                      </a:r>
                      <a:endParaRPr lang="en-GB" sz="2800" dirty="0"/>
                    </a:p>
                  </a:txBody>
                  <a:tcPr/>
                </a:tc>
                <a:tc>
                  <a:txBody>
                    <a:bodyPr/>
                    <a:lstStyle/>
                    <a:p>
                      <a:pPr algn="just"/>
                      <a:r>
                        <a:rPr lang="en-GB" sz="2800" b="0" i="0" kern="1200" dirty="0">
                          <a:solidFill>
                            <a:schemeClr val="dk1"/>
                          </a:solidFill>
                          <a:effectLst/>
                          <a:latin typeface="+mn-lt"/>
                          <a:ea typeface="+mn-ea"/>
                          <a:cs typeface="+mn-cs"/>
                        </a:rPr>
                        <a:t>The values assigned to a variable have a numerical significance</a:t>
                      </a:r>
                      <a:endParaRPr lang="en-GB" sz="2800" dirty="0"/>
                    </a:p>
                  </a:txBody>
                  <a:tcPr/>
                </a:tc>
                <a:extLst>
                  <a:ext uri="{0D108BD9-81ED-4DB2-BD59-A6C34878D82A}">
                    <a16:rowId xmlns:a16="http://schemas.microsoft.com/office/drawing/2014/main" xmlns="" val="2467610272"/>
                  </a:ext>
                </a:extLst>
              </a:tr>
              <a:tr h="370840">
                <a:tc>
                  <a:txBody>
                    <a:bodyPr/>
                    <a:lstStyle/>
                    <a:p>
                      <a:pPr algn="just"/>
                      <a:r>
                        <a:rPr lang="en-GB" sz="2800" b="0" i="0" kern="1200" dirty="0">
                          <a:solidFill>
                            <a:schemeClr val="dk1"/>
                          </a:solidFill>
                          <a:effectLst/>
                          <a:latin typeface="+mn-lt"/>
                          <a:ea typeface="+mn-ea"/>
                          <a:cs typeface="+mn-cs"/>
                        </a:rPr>
                        <a:t>” . ” means an AND operation and ” + ” means OR operation</a:t>
                      </a:r>
                      <a:endParaRPr lang="en-GB" sz="2800" dirty="0"/>
                    </a:p>
                  </a:txBody>
                  <a:tcPr/>
                </a:tc>
                <a:tc>
                  <a:txBody>
                    <a:bodyPr/>
                    <a:lstStyle/>
                    <a:p>
                      <a:pPr algn="just"/>
                      <a:r>
                        <a:rPr lang="en-GB" sz="2800" b="0" i="0" kern="1200" dirty="0">
                          <a:solidFill>
                            <a:schemeClr val="dk1"/>
                          </a:solidFill>
                          <a:effectLst/>
                          <a:latin typeface="+mn-lt"/>
                          <a:ea typeface="+mn-ea"/>
                          <a:cs typeface="+mn-cs"/>
                        </a:rPr>
                        <a:t>” . ” and ” + ” are the signs of multiplication and addition</a:t>
                      </a:r>
                    </a:p>
                    <a:p>
                      <a:pPr algn="just"/>
                      <a:r>
                        <a:rPr lang="en-GB" sz="2800" b="0" i="0" kern="1200" dirty="0">
                          <a:solidFill>
                            <a:schemeClr val="dk1"/>
                          </a:solidFill>
                          <a:effectLst/>
                          <a:latin typeface="+mn-lt"/>
                          <a:ea typeface="+mn-ea"/>
                          <a:cs typeface="+mn-cs"/>
                        </a:rPr>
                        <a:t>#</a:t>
                      </a:r>
                    </a:p>
                  </a:txBody>
                  <a:tcPr/>
                </a:tc>
                <a:extLst>
                  <a:ext uri="{0D108BD9-81ED-4DB2-BD59-A6C34878D82A}">
                    <a16:rowId xmlns:a16="http://schemas.microsoft.com/office/drawing/2014/main" xmlns="" val="4178458040"/>
                  </a:ext>
                </a:extLst>
              </a:tr>
            </a:tbl>
          </a:graphicData>
        </a:graphic>
      </p:graphicFrame>
    </p:spTree>
    <p:extLst>
      <p:ext uri="{BB962C8B-B14F-4D97-AF65-F5344CB8AC3E}">
        <p14:creationId xmlns:p14="http://schemas.microsoft.com/office/powerpoint/2010/main" val="1962331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3F56B7-7F78-4862-A279-59BB6228C839}"/>
              </a:ext>
            </a:extLst>
          </p:cNvPr>
          <p:cNvSpPr>
            <a:spLocks noGrp="1"/>
          </p:cNvSpPr>
          <p:nvPr>
            <p:ph type="title"/>
          </p:nvPr>
        </p:nvSpPr>
        <p:spPr/>
        <p:txBody>
          <a:bodyPr/>
          <a:lstStyle/>
          <a:p>
            <a:r>
              <a:rPr lang="en-GB" b="0" i="0" dirty="0">
                <a:effectLst/>
                <a:latin typeface="Roboto" panose="02000000000000000000" pitchFamily="2" charset="0"/>
              </a:rPr>
              <a:t>Boolean Expression</a:t>
            </a:r>
            <a:endParaRPr lang="en-GB" dirty="0"/>
          </a:p>
        </p:txBody>
      </p:sp>
      <p:sp>
        <p:nvSpPr>
          <p:cNvPr id="3" name="Content Placeholder 2">
            <a:extLst>
              <a:ext uri="{FF2B5EF4-FFF2-40B4-BE49-F238E27FC236}">
                <a16:creationId xmlns:a16="http://schemas.microsoft.com/office/drawing/2014/main" xmlns="" id="{F62032CF-8BBD-4639-AD8D-D322F5E5B614}"/>
              </a:ext>
            </a:extLst>
          </p:cNvPr>
          <p:cNvSpPr>
            <a:spLocks noGrp="1"/>
          </p:cNvSpPr>
          <p:nvPr>
            <p:ph idx="1"/>
          </p:nvPr>
        </p:nvSpPr>
        <p:spPr>
          <a:xfrm>
            <a:off x="493713" y="270367"/>
            <a:ext cx="10515600" cy="4351338"/>
          </a:xfrm>
        </p:spPr>
        <p:txBody>
          <a:bodyPr/>
          <a:lstStyle/>
          <a:p>
            <a:pPr algn="just"/>
            <a:r>
              <a:rPr lang="en-GB" b="0" i="0" dirty="0">
                <a:effectLst/>
                <a:latin typeface="Roboto" panose="02000000000000000000" pitchFamily="2" charset="0"/>
              </a:rPr>
              <a:t>A logical statement that results in a Boolean value, either be True or False</a:t>
            </a:r>
          </a:p>
          <a:p>
            <a:pPr algn="just"/>
            <a:r>
              <a:rPr lang="en-GB" b="0" i="0" dirty="0">
                <a:effectLst/>
                <a:latin typeface="Roboto" panose="02000000000000000000" pitchFamily="2" charset="0"/>
              </a:rPr>
              <a:t>Sometimes, synonyms are used to express the statement such as ‘Yes’ for ‘True’ and ‘No’ for ‘False’. Also, 1 and 0 are used for digital circuits for True and False, respectively</a:t>
            </a:r>
          </a:p>
          <a:p>
            <a:pPr algn="just"/>
            <a:r>
              <a:rPr lang="en-GB" dirty="0">
                <a:latin typeface="Roboto" panose="02000000000000000000" pitchFamily="2" charset="0"/>
              </a:rPr>
              <a:t>U</a:t>
            </a:r>
            <a:r>
              <a:rPr lang="en-GB" b="0" i="0" dirty="0">
                <a:effectLst/>
                <a:latin typeface="Roboto" panose="02000000000000000000" pitchFamily="2" charset="0"/>
              </a:rPr>
              <a:t>se logical operators, i.e., AND, OR and NOT</a:t>
            </a:r>
            <a:endParaRPr lang="en-GB" b="1" dirty="0"/>
          </a:p>
        </p:txBody>
      </p:sp>
    </p:spTree>
    <p:extLst>
      <p:ext uri="{BB962C8B-B14F-4D97-AF65-F5344CB8AC3E}">
        <p14:creationId xmlns:p14="http://schemas.microsoft.com/office/powerpoint/2010/main" val="15207278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427371-350E-43DB-AA9A-3E731F8AFF9E}"/>
              </a:ext>
            </a:extLst>
          </p:cNvPr>
          <p:cNvSpPr>
            <a:spLocks noGrp="1"/>
          </p:cNvSpPr>
          <p:nvPr>
            <p:ph type="title"/>
          </p:nvPr>
        </p:nvSpPr>
        <p:spPr>
          <a:xfrm>
            <a:off x="643598" y="257908"/>
            <a:ext cx="10131425" cy="1456267"/>
          </a:xfrm>
        </p:spPr>
        <p:txBody>
          <a:bodyPr/>
          <a:lstStyle/>
          <a:p>
            <a:r>
              <a:rPr lang="en-GB" dirty="0"/>
              <a:t>Operator Operation And Operands</a:t>
            </a:r>
          </a:p>
        </p:txBody>
      </p:sp>
      <p:graphicFrame>
        <p:nvGraphicFramePr>
          <p:cNvPr id="7" name="Table 7">
            <a:extLst>
              <a:ext uri="{FF2B5EF4-FFF2-40B4-BE49-F238E27FC236}">
                <a16:creationId xmlns:a16="http://schemas.microsoft.com/office/drawing/2014/main" xmlns="" id="{AE574C8E-2E5C-4D2D-9A4C-C3EADD715945}"/>
              </a:ext>
            </a:extLst>
          </p:cNvPr>
          <p:cNvGraphicFramePr>
            <a:graphicFrameLocks noGrp="1"/>
          </p:cNvGraphicFramePr>
          <p:nvPr>
            <p:extLst>
              <p:ext uri="{D42A27DB-BD31-4B8C-83A1-F6EECF244321}">
                <p14:modId xmlns:p14="http://schemas.microsoft.com/office/powerpoint/2010/main" val="263900692"/>
              </p:ext>
            </p:extLst>
          </p:nvPr>
        </p:nvGraphicFramePr>
        <p:xfrm>
          <a:off x="290790" y="1200052"/>
          <a:ext cx="11257612" cy="5400040"/>
        </p:xfrm>
        <a:graphic>
          <a:graphicData uri="http://schemas.openxmlformats.org/drawingml/2006/table">
            <a:tbl>
              <a:tblPr firstRow="1" bandRow="1">
                <a:tableStyleId>{5C22544A-7EE6-4342-B048-85BDC9FD1C3A}</a:tableStyleId>
              </a:tblPr>
              <a:tblGrid>
                <a:gridCol w="2814403">
                  <a:extLst>
                    <a:ext uri="{9D8B030D-6E8A-4147-A177-3AD203B41FA5}">
                      <a16:colId xmlns:a16="http://schemas.microsoft.com/office/drawing/2014/main" xmlns="" val="1379715115"/>
                    </a:ext>
                  </a:extLst>
                </a:gridCol>
                <a:gridCol w="2814403">
                  <a:extLst>
                    <a:ext uri="{9D8B030D-6E8A-4147-A177-3AD203B41FA5}">
                      <a16:colId xmlns:a16="http://schemas.microsoft.com/office/drawing/2014/main" xmlns="" val="790283733"/>
                    </a:ext>
                  </a:extLst>
                </a:gridCol>
                <a:gridCol w="2814403">
                  <a:extLst>
                    <a:ext uri="{9D8B030D-6E8A-4147-A177-3AD203B41FA5}">
                      <a16:colId xmlns:a16="http://schemas.microsoft.com/office/drawing/2014/main" xmlns="" val="2163002850"/>
                    </a:ext>
                  </a:extLst>
                </a:gridCol>
                <a:gridCol w="2814403">
                  <a:extLst>
                    <a:ext uri="{9D8B030D-6E8A-4147-A177-3AD203B41FA5}">
                      <a16:colId xmlns:a16="http://schemas.microsoft.com/office/drawing/2014/main" xmlns="" val="1840450143"/>
                    </a:ext>
                  </a:extLst>
                </a:gridCol>
              </a:tblGrid>
              <a:tr h="370840">
                <a:tc>
                  <a:txBody>
                    <a:bodyPr/>
                    <a:lstStyle/>
                    <a:p>
                      <a:r>
                        <a:rPr lang="en-GB" sz="3600" dirty="0"/>
                        <a:t>Operator </a:t>
                      </a:r>
                    </a:p>
                  </a:txBody>
                  <a:tcPr/>
                </a:tc>
                <a:tc>
                  <a:txBody>
                    <a:bodyPr/>
                    <a:lstStyle/>
                    <a:p>
                      <a:r>
                        <a:rPr lang="en-GB" sz="3600" dirty="0"/>
                        <a:t>Symbol</a:t>
                      </a:r>
                    </a:p>
                  </a:txBody>
                  <a:tcPr/>
                </a:tc>
                <a:tc>
                  <a:txBody>
                    <a:bodyPr/>
                    <a:lstStyle/>
                    <a:p>
                      <a:r>
                        <a:rPr lang="en-GB" sz="3600" dirty="0"/>
                        <a:t>Operation</a:t>
                      </a:r>
                    </a:p>
                  </a:txBody>
                  <a:tcPr/>
                </a:tc>
                <a:tc>
                  <a:txBody>
                    <a:bodyPr/>
                    <a:lstStyle/>
                    <a:p>
                      <a:r>
                        <a:rPr lang="en-GB" sz="3600" dirty="0"/>
                        <a:t>Operands</a:t>
                      </a:r>
                    </a:p>
                  </a:txBody>
                  <a:tcPr/>
                </a:tc>
                <a:extLst>
                  <a:ext uri="{0D108BD9-81ED-4DB2-BD59-A6C34878D82A}">
                    <a16:rowId xmlns:a16="http://schemas.microsoft.com/office/drawing/2014/main" xmlns="" val="962220527"/>
                  </a:ext>
                </a:extLst>
              </a:tr>
              <a:tr h="348551">
                <a:tc>
                  <a:txBody>
                    <a:bodyPr/>
                    <a:lstStyle/>
                    <a:p>
                      <a:r>
                        <a:rPr lang="en-GB" sz="3600" dirty="0"/>
                        <a:t>Addition</a:t>
                      </a:r>
                    </a:p>
                  </a:txBody>
                  <a:tcPr/>
                </a:tc>
                <a:tc>
                  <a:txBody>
                    <a:bodyPr/>
                    <a:lstStyle/>
                    <a:p>
                      <a:r>
                        <a:rPr lang="en-GB" sz="3600" dirty="0"/>
                        <a:t>+</a:t>
                      </a:r>
                    </a:p>
                  </a:txBody>
                  <a:tcPr/>
                </a:tc>
                <a:tc>
                  <a:txBody>
                    <a:bodyPr/>
                    <a:lstStyle/>
                    <a:p>
                      <a:r>
                        <a:rPr lang="en-GB" sz="3600" dirty="0"/>
                        <a:t>3+2 = 5</a:t>
                      </a:r>
                    </a:p>
                  </a:txBody>
                  <a:tcPr/>
                </a:tc>
                <a:tc>
                  <a:txBody>
                    <a:bodyPr/>
                    <a:lstStyle/>
                    <a:p>
                      <a:r>
                        <a:rPr lang="en-GB" sz="3600" dirty="0"/>
                        <a:t>3 , 2</a:t>
                      </a:r>
                    </a:p>
                  </a:txBody>
                  <a:tcPr/>
                </a:tc>
                <a:extLst>
                  <a:ext uri="{0D108BD9-81ED-4DB2-BD59-A6C34878D82A}">
                    <a16:rowId xmlns:a16="http://schemas.microsoft.com/office/drawing/2014/main" xmlns="" val="2915765782"/>
                  </a:ext>
                </a:extLst>
              </a:tr>
              <a:tr h="370840">
                <a:tc>
                  <a:txBody>
                    <a:bodyPr/>
                    <a:lstStyle/>
                    <a:p>
                      <a:r>
                        <a:rPr lang="en-GB" sz="3600" dirty="0"/>
                        <a:t>Subtraction</a:t>
                      </a:r>
                    </a:p>
                  </a:txBody>
                  <a:tcPr/>
                </a:tc>
                <a:tc>
                  <a:txBody>
                    <a:bodyPr/>
                    <a:lstStyle/>
                    <a:p>
                      <a:r>
                        <a:rPr lang="en-GB" sz="3600" dirty="0"/>
                        <a:t>-</a:t>
                      </a:r>
                    </a:p>
                  </a:txBody>
                  <a:tcPr/>
                </a:tc>
                <a:tc>
                  <a:txBody>
                    <a:bodyPr/>
                    <a:lstStyle/>
                    <a:p>
                      <a:r>
                        <a:rPr lang="en-GB" sz="3600" dirty="0"/>
                        <a:t>3-2 = 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600" dirty="0"/>
                        <a:t>3 , 2</a:t>
                      </a:r>
                    </a:p>
                  </a:txBody>
                  <a:tcPr/>
                </a:tc>
                <a:extLst>
                  <a:ext uri="{0D108BD9-81ED-4DB2-BD59-A6C34878D82A}">
                    <a16:rowId xmlns:a16="http://schemas.microsoft.com/office/drawing/2014/main" xmlns="" val="808961073"/>
                  </a:ext>
                </a:extLst>
              </a:tr>
              <a:tr h="370840">
                <a:tc>
                  <a:txBody>
                    <a:bodyPr/>
                    <a:lstStyle/>
                    <a:p>
                      <a:r>
                        <a:rPr lang="en-GB" sz="3600" dirty="0"/>
                        <a:t>Multiplication</a:t>
                      </a:r>
                    </a:p>
                  </a:txBody>
                  <a:tcPr/>
                </a:tc>
                <a:tc>
                  <a:txBody>
                    <a:bodyPr/>
                    <a:lstStyle/>
                    <a:p>
                      <a:r>
                        <a:rPr lang="en-GB" sz="3600" dirty="0"/>
                        <a:t>*</a:t>
                      </a:r>
                    </a:p>
                  </a:txBody>
                  <a:tcPr/>
                </a:tc>
                <a:tc>
                  <a:txBody>
                    <a:bodyPr/>
                    <a:lstStyle/>
                    <a:p>
                      <a:r>
                        <a:rPr lang="en-GB" sz="3600" dirty="0"/>
                        <a:t>3 * 2 = 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600" dirty="0"/>
                        <a:t>3 , 2</a:t>
                      </a:r>
                    </a:p>
                  </a:txBody>
                  <a:tcPr/>
                </a:tc>
                <a:extLst>
                  <a:ext uri="{0D108BD9-81ED-4DB2-BD59-A6C34878D82A}">
                    <a16:rowId xmlns:a16="http://schemas.microsoft.com/office/drawing/2014/main" xmlns="" val="3195222365"/>
                  </a:ext>
                </a:extLst>
              </a:tr>
              <a:tr h="370840">
                <a:tc>
                  <a:txBody>
                    <a:bodyPr/>
                    <a:lstStyle/>
                    <a:p>
                      <a:r>
                        <a:rPr lang="en-GB" sz="3600" dirty="0"/>
                        <a:t>Division</a:t>
                      </a:r>
                    </a:p>
                  </a:txBody>
                  <a:tcPr/>
                </a:tc>
                <a:tc>
                  <a:txBody>
                    <a:bodyPr/>
                    <a:lstStyle/>
                    <a:p>
                      <a:r>
                        <a:rPr lang="en-GB" sz="3600" dirty="0"/>
                        <a:t>/</a:t>
                      </a:r>
                    </a:p>
                  </a:txBody>
                  <a:tcPr/>
                </a:tc>
                <a:tc>
                  <a:txBody>
                    <a:bodyPr/>
                    <a:lstStyle/>
                    <a:p>
                      <a:r>
                        <a:rPr lang="en-GB" sz="3600" dirty="0"/>
                        <a:t>3 / 2 = 1.5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600" dirty="0"/>
                        <a:t>3 , 2</a:t>
                      </a:r>
                    </a:p>
                  </a:txBody>
                  <a:tcPr/>
                </a:tc>
                <a:extLst>
                  <a:ext uri="{0D108BD9-81ED-4DB2-BD59-A6C34878D82A}">
                    <a16:rowId xmlns:a16="http://schemas.microsoft.com/office/drawing/2014/main" xmlns="" val="1440410269"/>
                  </a:ext>
                </a:extLst>
              </a:tr>
              <a:tr h="370840">
                <a:tc>
                  <a:txBody>
                    <a:bodyPr/>
                    <a:lstStyle/>
                    <a:p>
                      <a:r>
                        <a:rPr lang="en-GB" sz="3600" dirty="0"/>
                        <a:t>Relation</a:t>
                      </a:r>
                    </a:p>
                  </a:txBody>
                  <a:tcPr/>
                </a:tc>
                <a:tc>
                  <a:txBody>
                    <a:bodyPr/>
                    <a:lstStyle/>
                    <a:p>
                      <a:r>
                        <a:rPr lang="en-GB" sz="3600" dirty="0"/>
                        <a:t>&lt;,&gt;,&lt;=,&gt;=</a:t>
                      </a:r>
                    </a:p>
                  </a:txBody>
                  <a:tcPr/>
                </a:tc>
                <a:tc>
                  <a:txBody>
                    <a:bodyPr/>
                    <a:lstStyle/>
                    <a:p>
                      <a:r>
                        <a:rPr lang="en-GB" sz="3600" dirty="0"/>
                        <a:t>3 &gt; 2 True </a:t>
                      </a:r>
                    </a:p>
                    <a:p>
                      <a:r>
                        <a:rPr lang="en-GB" sz="3600" dirty="0"/>
                        <a:t>3 &lt; 2 False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3600" dirty="0"/>
                        <a:t>3 , 2</a:t>
                      </a:r>
                    </a:p>
                  </a:txBody>
                  <a:tcPr/>
                </a:tc>
                <a:extLst>
                  <a:ext uri="{0D108BD9-81ED-4DB2-BD59-A6C34878D82A}">
                    <a16:rowId xmlns:a16="http://schemas.microsoft.com/office/drawing/2014/main" xmlns="" val="791863185"/>
                  </a:ext>
                </a:extLst>
              </a:tr>
              <a:tr h="370840">
                <a:tc>
                  <a:txBody>
                    <a:bodyPr/>
                    <a:lstStyle/>
                    <a:p>
                      <a:r>
                        <a:rPr lang="en-GB" sz="3600" dirty="0"/>
                        <a:t>Logical</a:t>
                      </a:r>
                    </a:p>
                  </a:txBody>
                  <a:tcPr/>
                </a:tc>
                <a:tc>
                  <a:txBody>
                    <a:bodyPr/>
                    <a:lstStyle/>
                    <a:p>
                      <a:r>
                        <a:rPr lang="en-GB" sz="3600" dirty="0"/>
                        <a:t>AND, OR, NOT</a:t>
                      </a:r>
                    </a:p>
                  </a:txBody>
                  <a:tcPr/>
                </a:tc>
                <a:tc>
                  <a:txBody>
                    <a:bodyPr/>
                    <a:lstStyle/>
                    <a:p>
                      <a:endParaRPr lang="en-GB" sz="3600" dirty="0"/>
                    </a:p>
                  </a:txBody>
                  <a:tcPr/>
                </a:tc>
                <a:tc>
                  <a:txBody>
                    <a:bodyPr/>
                    <a:lstStyle/>
                    <a:p>
                      <a:endParaRPr lang="en-GB" sz="3600" dirty="0"/>
                    </a:p>
                  </a:txBody>
                  <a:tcPr/>
                </a:tc>
                <a:extLst>
                  <a:ext uri="{0D108BD9-81ED-4DB2-BD59-A6C34878D82A}">
                    <a16:rowId xmlns:a16="http://schemas.microsoft.com/office/drawing/2014/main" xmlns="" val="2961629755"/>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xmlns="" val="2301003905"/>
                  </a:ext>
                </a:extLst>
              </a:tr>
            </a:tbl>
          </a:graphicData>
        </a:graphic>
      </p:graphicFrame>
    </p:spTree>
    <p:extLst>
      <p:ext uri="{BB962C8B-B14F-4D97-AF65-F5344CB8AC3E}">
        <p14:creationId xmlns:p14="http://schemas.microsoft.com/office/powerpoint/2010/main" val="3212814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4C463F-7A11-4B1A-8C24-CB2752526D16}"/>
              </a:ext>
            </a:extLst>
          </p:cNvPr>
          <p:cNvSpPr>
            <a:spLocks noGrp="1"/>
          </p:cNvSpPr>
          <p:nvPr>
            <p:ph type="title"/>
          </p:nvPr>
        </p:nvSpPr>
        <p:spPr/>
        <p:txBody>
          <a:bodyPr/>
          <a:lstStyle/>
          <a:p>
            <a:r>
              <a:rPr lang="en-GB" dirty="0"/>
              <a:t>Truth Table</a:t>
            </a:r>
          </a:p>
        </p:txBody>
      </p:sp>
      <p:sp>
        <p:nvSpPr>
          <p:cNvPr id="3" name="Content Placeholder 2">
            <a:extLst>
              <a:ext uri="{FF2B5EF4-FFF2-40B4-BE49-F238E27FC236}">
                <a16:creationId xmlns:a16="http://schemas.microsoft.com/office/drawing/2014/main" xmlns="" id="{6505C06E-0DBC-4BD0-BE22-01F4872D461E}"/>
              </a:ext>
            </a:extLst>
          </p:cNvPr>
          <p:cNvSpPr>
            <a:spLocks noGrp="1"/>
          </p:cNvSpPr>
          <p:nvPr>
            <p:ph idx="1"/>
          </p:nvPr>
        </p:nvSpPr>
        <p:spPr>
          <a:xfrm>
            <a:off x="685800" y="1031631"/>
            <a:ext cx="10131425" cy="3649133"/>
          </a:xfrm>
        </p:spPr>
        <p:txBody>
          <a:bodyPr/>
          <a:lstStyle/>
          <a:p>
            <a:pPr algn="just"/>
            <a:r>
              <a:rPr lang="en-GB" i="0" dirty="0">
                <a:effectLst/>
                <a:latin typeface="arial" panose="020B0604020202020204" pitchFamily="34" charset="0"/>
              </a:rPr>
              <a:t>A truth table is a breakdown of a logic function by listing all possible values the function can attain (Results</a:t>
            </a:r>
            <a:r>
              <a:rPr lang="en-GB" dirty="0">
                <a:latin typeface="arial" panose="020B0604020202020204" pitchFamily="34" charset="0"/>
              </a:rPr>
              <a:t> )</a:t>
            </a:r>
            <a:endParaRPr lang="en-GB" i="0" dirty="0">
              <a:effectLst/>
              <a:latin typeface="arial" panose="020B0604020202020204" pitchFamily="34" charset="0"/>
            </a:endParaRPr>
          </a:p>
          <a:p>
            <a:pPr algn="just"/>
            <a:r>
              <a:rPr lang="en-GB" i="0" dirty="0">
                <a:effectLst/>
                <a:latin typeface="arial" panose="020B0604020202020204" pitchFamily="34" charset="0"/>
              </a:rPr>
              <a:t>A truth table is a mathematical table used in logic</a:t>
            </a:r>
          </a:p>
          <a:p>
            <a:pPr algn="just"/>
            <a:r>
              <a:rPr lang="en-GB" dirty="0">
                <a:latin typeface="arial" panose="020B0604020202020204" pitchFamily="34" charset="0"/>
              </a:rPr>
              <a:t>U</a:t>
            </a:r>
            <a:r>
              <a:rPr lang="en-GB" i="0" dirty="0">
                <a:effectLst/>
                <a:latin typeface="arial" panose="020B0604020202020204" pitchFamily="34" charset="0"/>
              </a:rPr>
              <a:t>sed to determine the truth or falsity of propositional statements by listing all possible outcomes of the truth-values for the included propositions</a:t>
            </a:r>
            <a:endParaRPr lang="en-GB" dirty="0"/>
          </a:p>
        </p:txBody>
      </p:sp>
    </p:spTree>
    <p:extLst>
      <p:ext uri="{BB962C8B-B14F-4D97-AF65-F5344CB8AC3E}">
        <p14:creationId xmlns:p14="http://schemas.microsoft.com/office/powerpoint/2010/main" val="28593873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6B7ADC-B667-4069-B68E-F1A6F8E09093}"/>
              </a:ext>
            </a:extLst>
          </p:cNvPr>
          <p:cNvSpPr>
            <a:spLocks noGrp="1"/>
          </p:cNvSpPr>
          <p:nvPr>
            <p:ph type="title"/>
          </p:nvPr>
        </p:nvSpPr>
        <p:spPr/>
        <p:txBody>
          <a:bodyPr/>
          <a:lstStyle/>
          <a:p>
            <a:r>
              <a:rPr lang="en-GB" dirty="0"/>
              <a:t>And Gate</a:t>
            </a:r>
          </a:p>
        </p:txBody>
      </p:sp>
      <p:sp>
        <p:nvSpPr>
          <p:cNvPr id="3" name="Content Placeholder 2">
            <a:extLst>
              <a:ext uri="{FF2B5EF4-FFF2-40B4-BE49-F238E27FC236}">
                <a16:creationId xmlns:a16="http://schemas.microsoft.com/office/drawing/2014/main" xmlns="" id="{C8891EC7-55BA-4101-A203-F0C6BF2FC4A8}"/>
              </a:ext>
            </a:extLst>
          </p:cNvPr>
          <p:cNvSpPr>
            <a:spLocks noGrp="1"/>
          </p:cNvSpPr>
          <p:nvPr>
            <p:ph idx="1"/>
          </p:nvPr>
        </p:nvSpPr>
        <p:spPr>
          <a:xfrm>
            <a:off x="559192" y="749366"/>
            <a:ext cx="10131425" cy="3649133"/>
          </a:xfrm>
        </p:spPr>
        <p:txBody>
          <a:bodyPr/>
          <a:lstStyle/>
          <a:p>
            <a:pPr algn="just"/>
            <a:r>
              <a:rPr lang="en-GB" i="0" dirty="0">
                <a:effectLst/>
                <a:latin typeface="arial" panose="020B0604020202020204" pitchFamily="34" charset="0"/>
              </a:rPr>
              <a:t>The AND gate is a basic digital logic gate that implements logical conjunction (∧) from mathematical logic </a:t>
            </a:r>
          </a:p>
          <a:p>
            <a:pPr algn="just"/>
            <a:r>
              <a:rPr lang="en-GB" dirty="0">
                <a:latin typeface="arial" panose="020B0604020202020204" pitchFamily="34" charset="0"/>
              </a:rPr>
              <a:t>I</a:t>
            </a:r>
            <a:r>
              <a:rPr lang="en-GB" i="0" dirty="0">
                <a:effectLst/>
                <a:latin typeface="arial" panose="020B0604020202020204" pitchFamily="34" charset="0"/>
              </a:rPr>
              <a:t>t behaves according to the truth table above </a:t>
            </a:r>
          </a:p>
          <a:p>
            <a:pPr algn="just"/>
            <a:r>
              <a:rPr lang="en-GB" i="0" dirty="0">
                <a:effectLst/>
                <a:latin typeface="arial" panose="020B0604020202020204" pitchFamily="34" charset="0"/>
              </a:rPr>
              <a:t>A HIGH output (1) results only if all the inputs to the AND gate are HIGH (1).</a:t>
            </a:r>
          </a:p>
          <a:p>
            <a:pPr algn="just"/>
            <a:r>
              <a:rPr lang="en-GB" dirty="0">
                <a:latin typeface="arial" panose="020B0604020202020204" pitchFamily="34" charset="0"/>
              </a:rPr>
              <a:t>X . Y = Output</a:t>
            </a:r>
            <a:endParaRPr lang="en-GB" dirty="0"/>
          </a:p>
        </p:txBody>
      </p:sp>
      <p:pic>
        <p:nvPicPr>
          <p:cNvPr id="5" name="Picture 4">
            <a:extLst>
              <a:ext uri="{FF2B5EF4-FFF2-40B4-BE49-F238E27FC236}">
                <a16:creationId xmlns:a16="http://schemas.microsoft.com/office/drawing/2014/main" xmlns="" id="{ADDAA982-209C-495C-B3BF-9322B81AEC0B}"/>
              </a:ext>
            </a:extLst>
          </p:cNvPr>
          <p:cNvPicPr>
            <a:picLocks noChangeAspect="1"/>
          </p:cNvPicPr>
          <p:nvPr/>
        </p:nvPicPr>
        <p:blipFill>
          <a:blip r:embed="rId2"/>
          <a:stretch>
            <a:fillRect/>
          </a:stretch>
        </p:blipFill>
        <p:spPr>
          <a:xfrm>
            <a:off x="6390703" y="3598399"/>
            <a:ext cx="4280094" cy="2858672"/>
          </a:xfrm>
          <a:prstGeom prst="rect">
            <a:avLst/>
          </a:prstGeom>
        </p:spPr>
      </p:pic>
      <p:pic>
        <p:nvPicPr>
          <p:cNvPr id="6" name="Picture 5">
            <a:extLst>
              <a:ext uri="{FF2B5EF4-FFF2-40B4-BE49-F238E27FC236}">
                <a16:creationId xmlns:a16="http://schemas.microsoft.com/office/drawing/2014/main" xmlns="" id="{34403368-0962-4389-94E8-F35FB02F830E}"/>
              </a:ext>
            </a:extLst>
          </p:cNvPr>
          <p:cNvPicPr>
            <a:picLocks noChangeAspect="1"/>
          </p:cNvPicPr>
          <p:nvPr/>
        </p:nvPicPr>
        <p:blipFill>
          <a:blip r:embed="rId3"/>
          <a:stretch>
            <a:fillRect/>
          </a:stretch>
        </p:blipFill>
        <p:spPr>
          <a:xfrm>
            <a:off x="967155" y="3598399"/>
            <a:ext cx="4280094" cy="2858672"/>
          </a:xfrm>
          <a:prstGeom prst="rect">
            <a:avLst/>
          </a:prstGeom>
        </p:spPr>
      </p:pic>
    </p:spTree>
    <p:extLst>
      <p:ext uri="{BB962C8B-B14F-4D97-AF65-F5344CB8AC3E}">
        <p14:creationId xmlns:p14="http://schemas.microsoft.com/office/powerpoint/2010/main" val="40595004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CD9876-95ED-4B9A-AE6F-B13EBD8B6BBD}"/>
              </a:ext>
            </a:extLst>
          </p:cNvPr>
          <p:cNvSpPr>
            <a:spLocks noGrp="1"/>
          </p:cNvSpPr>
          <p:nvPr>
            <p:ph type="title"/>
          </p:nvPr>
        </p:nvSpPr>
        <p:spPr/>
        <p:txBody>
          <a:bodyPr/>
          <a:lstStyle/>
          <a:p>
            <a:r>
              <a:rPr lang="en-GB" dirty="0"/>
              <a:t>OR Gate</a:t>
            </a:r>
          </a:p>
        </p:txBody>
      </p:sp>
      <p:sp>
        <p:nvSpPr>
          <p:cNvPr id="3" name="Content Placeholder 2">
            <a:extLst>
              <a:ext uri="{FF2B5EF4-FFF2-40B4-BE49-F238E27FC236}">
                <a16:creationId xmlns:a16="http://schemas.microsoft.com/office/drawing/2014/main" xmlns="" id="{4F45F624-4FE6-4194-B111-B7F99767961C}"/>
              </a:ext>
            </a:extLst>
          </p:cNvPr>
          <p:cNvSpPr>
            <a:spLocks noGrp="1"/>
          </p:cNvSpPr>
          <p:nvPr>
            <p:ph idx="1"/>
          </p:nvPr>
        </p:nvSpPr>
        <p:spPr>
          <a:xfrm>
            <a:off x="447229" y="617451"/>
            <a:ext cx="10131425" cy="3649133"/>
          </a:xfrm>
        </p:spPr>
        <p:txBody>
          <a:bodyPr/>
          <a:lstStyle/>
          <a:p>
            <a:pPr algn="just"/>
            <a:r>
              <a:rPr lang="en-GB" i="0" dirty="0">
                <a:effectLst/>
                <a:latin typeface="arial" panose="020B0604020202020204" pitchFamily="34" charset="0"/>
              </a:rPr>
              <a:t>OR gate is a digital logic gate that gives an output of 1 when any of its inputs are 1, otherwise 0</a:t>
            </a:r>
          </a:p>
          <a:p>
            <a:pPr algn="just"/>
            <a:r>
              <a:rPr lang="en-GB" i="0" dirty="0">
                <a:effectLst/>
                <a:latin typeface="arial" panose="020B0604020202020204" pitchFamily="34" charset="0"/>
              </a:rPr>
              <a:t>An OR gate performs like two switches in parallel supplying a light, so that when either of the switches is closed the light is on</a:t>
            </a:r>
          </a:p>
          <a:p>
            <a:pPr algn="just"/>
            <a:r>
              <a:rPr lang="en-GB" dirty="0">
                <a:latin typeface="arial" panose="020B0604020202020204" pitchFamily="34" charset="0"/>
              </a:rPr>
              <a:t>X </a:t>
            </a:r>
            <a:r>
              <a:rPr lang="en-GB" dirty="0" smtClean="0">
                <a:latin typeface="arial" panose="020B0604020202020204" pitchFamily="34" charset="0"/>
              </a:rPr>
              <a:t>+ </a:t>
            </a:r>
            <a:r>
              <a:rPr lang="en-GB" dirty="0">
                <a:latin typeface="arial" panose="020B0604020202020204" pitchFamily="34" charset="0"/>
              </a:rPr>
              <a:t>Y = F</a:t>
            </a:r>
            <a:endParaRPr lang="en-GB" dirty="0"/>
          </a:p>
        </p:txBody>
      </p:sp>
      <p:pic>
        <p:nvPicPr>
          <p:cNvPr id="5" name="Picture 4">
            <a:extLst>
              <a:ext uri="{FF2B5EF4-FFF2-40B4-BE49-F238E27FC236}">
                <a16:creationId xmlns:a16="http://schemas.microsoft.com/office/drawing/2014/main" xmlns="" id="{5D8AD6DD-0EF1-4A86-B386-53A9BA9631EA}"/>
              </a:ext>
            </a:extLst>
          </p:cNvPr>
          <p:cNvPicPr>
            <a:picLocks noChangeAspect="1"/>
          </p:cNvPicPr>
          <p:nvPr/>
        </p:nvPicPr>
        <p:blipFill>
          <a:blip r:embed="rId2"/>
          <a:stretch>
            <a:fillRect/>
          </a:stretch>
        </p:blipFill>
        <p:spPr>
          <a:xfrm>
            <a:off x="6621443" y="3327301"/>
            <a:ext cx="4510789" cy="2921097"/>
          </a:xfrm>
          <a:prstGeom prst="rect">
            <a:avLst/>
          </a:prstGeom>
        </p:spPr>
      </p:pic>
      <p:pic>
        <p:nvPicPr>
          <p:cNvPr id="6" name="Picture 5">
            <a:extLst>
              <a:ext uri="{FF2B5EF4-FFF2-40B4-BE49-F238E27FC236}">
                <a16:creationId xmlns:a16="http://schemas.microsoft.com/office/drawing/2014/main" xmlns="" id="{48947813-5BA0-44AA-ABE8-60DA9DCA4E35}"/>
              </a:ext>
            </a:extLst>
          </p:cNvPr>
          <p:cNvPicPr>
            <a:picLocks noChangeAspect="1"/>
          </p:cNvPicPr>
          <p:nvPr/>
        </p:nvPicPr>
        <p:blipFill>
          <a:blip r:embed="rId3"/>
          <a:stretch>
            <a:fillRect/>
          </a:stretch>
        </p:blipFill>
        <p:spPr>
          <a:xfrm>
            <a:off x="835855" y="3327302"/>
            <a:ext cx="4510790" cy="2921098"/>
          </a:xfrm>
          <a:prstGeom prst="rect">
            <a:avLst/>
          </a:prstGeom>
        </p:spPr>
      </p:pic>
    </p:spTree>
    <p:extLst>
      <p:ext uri="{BB962C8B-B14F-4D97-AF65-F5344CB8AC3E}">
        <p14:creationId xmlns:p14="http://schemas.microsoft.com/office/powerpoint/2010/main" val="26966276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530914-C979-4732-926F-338BFFD97128}"/>
              </a:ext>
            </a:extLst>
          </p:cNvPr>
          <p:cNvSpPr>
            <a:spLocks noGrp="1"/>
          </p:cNvSpPr>
          <p:nvPr>
            <p:ph type="title"/>
          </p:nvPr>
        </p:nvSpPr>
        <p:spPr/>
        <p:txBody>
          <a:bodyPr/>
          <a:lstStyle/>
          <a:p>
            <a:r>
              <a:rPr lang="en-GB" dirty="0"/>
              <a:t>NOT Gate </a:t>
            </a:r>
          </a:p>
        </p:txBody>
      </p:sp>
      <p:sp>
        <p:nvSpPr>
          <p:cNvPr id="3" name="Content Placeholder 2">
            <a:extLst>
              <a:ext uri="{FF2B5EF4-FFF2-40B4-BE49-F238E27FC236}">
                <a16:creationId xmlns:a16="http://schemas.microsoft.com/office/drawing/2014/main" xmlns="" id="{DA350033-C193-4F1C-9F59-E25B8C5E7E0C}"/>
              </a:ext>
            </a:extLst>
          </p:cNvPr>
          <p:cNvSpPr>
            <a:spLocks noGrp="1"/>
          </p:cNvSpPr>
          <p:nvPr>
            <p:ph idx="1"/>
          </p:nvPr>
        </p:nvSpPr>
        <p:spPr>
          <a:xfrm>
            <a:off x="320041" y="425809"/>
            <a:ext cx="10131425" cy="3649133"/>
          </a:xfrm>
        </p:spPr>
        <p:txBody>
          <a:bodyPr/>
          <a:lstStyle/>
          <a:p>
            <a:pPr algn="just"/>
            <a:r>
              <a:rPr lang="en-GB" i="0" dirty="0">
                <a:effectLst/>
                <a:latin typeface="arial" panose="020B0604020202020204" pitchFamily="34" charset="0"/>
              </a:rPr>
              <a:t>A NOT gate uses just one input to generate one output</a:t>
            </a:r>
          </a:p>
          <a:p>
            <a:pPr algn="just"/>
            <a:r>
              <a:rPr lang="en-GB" i="0" dirty="0">
                <a:effectLst/>
                <a:latin typeface="arial" panose="020B0604020202020204" pitchFamily="34" charset="0"/>
              </a:rPr>
              <a:t>A NOT gate inverts the input - the output is 1 (TRUE) if the input is 0 (FALSE), and the output is 0 (FALSE) if the input is 1 (TRUE)</a:t>
            </a:r>
          </a:p>
        </p:txBody>
      </p:sp>
      <p:pic>
        <p:nvPicPr>
          <p:cNvPr id="5" name="Picture 4">
            <a:extLst>
              <a:ext uri="{FF2B5EF4-FFF2-40B4-BE49-F238E27FC236}">
                <a16:creationId xmlns:a16="http://schemas.microsoft.com/office/drawing/2014/main" xmlns="" id="{8EED270B-4B29-40C6-A9C1-F0759022BFD6}"/>
              </a:ext>
            </a:extLst>
          </p:cNvPr>
          <p:cNvPicPr>
            <a:picLocks noChangeAspect="1"/>
          </p:cNvPicPr>
          <p:nvPr/>
        </p:nvPicPr>
        <p:blipFill>
          <a:blip r:embed="rId2"/>
          <a:stretch>
            <a:fillRect/>
          </a:stretch>
        </p:blipFill>
        <p:spPr>
          <a:xfrm>
            <a:off x="7512589" y="3209284"/>
            <a:ext cx="3568600" cy="3250259"/>
          </a:xfrm>
          <a:prstGeom prst="rect">
            <a:avLst/>
          </a:prstGeom>
        </p:spPr>
      </p:pic>
      <p:pic>
        <p:nvPicPr>
          <p:cNvPr id="6" name="Picture 4" descr="Logic Gates - Electronics Club Digital Electronics Logic Gates">
            <a:extLst>
              <a:ext uri="{FF2B5EF4-FFF2-40B4-BE49-F238E27FC236}">
                <a16:creationId xmlns:a16="http://schemas.microsoft.com/office/drawing/2014/main" xmlns="" id="{3275E631-AC12-4662-AA62-61A162F02B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811" y="3172482"/>
            <a:ext cx="4787484" cy="328706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191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1028</TotalTime>
  <Words>562</Words>
  <Application>Microsoft Office PowerPoint</Application>
  <PresentationFormat>Widescreen</PresentationFormat>
  <Paragraphs>140</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Arial</vt:lpstr>
      <vt:lpstr>Calibri</vt:lpstr>
      <vt:lpstr>Calibri Light</vt:lpstr>
      <vt:lpstr>Roboto</vt:lpstr>
      <vt:lpstr>Times New Roman</vt:lpstr>
      <vt:lpstr>Celestial</vt:lpstr>
      <vt:lpstr>Boolean Algebra</vt:lpstr>
      <vt:lpstr>Introduction</vt:lpstr>
      <vt:lpstr>Difference Between Boolean and ordinary algebra </vt:lpstr>
      <vt:lpstr>Boolean Expression</vt:lpstr>
      <vt:lpstr>Operator Operation And Operands</vt:lpstr>
      <vt:lpstr>Truth Table</vt:lpstr>
      <vt:lpstr>And Gate</vt:lpstr>
      <vt:lpstr>OR Gate</vt:lpstr>
      <vt:lpstr>NOT Gate </vt:lpstr>
      <vt:lpstr>Universal Gate </vt:lpstr>
      <vt:lpstr>NAND Gate</vt:lpstr>
      <vt:lpstr>NOR</vt:lpstr>
      <vt:lpstr>Exclusive or (XOR)</vt:lpstr>
      <vt:lpstr>Exclusive NOR (XNOR) </vt:lpstr>
      <vt:lpstr>Laws of Boolean algebra</vt:lpstr>
      <vt:lpstr>Commulative law</vt:lpstr>
      <vt:lpstr>Associative law</vt:lpstr>
      <vt:lpstr>Distributive law</vt:lpstr>
      <vt:lpstr>Identity law</vt:lpstr>
      <vt:lpstr>Compliment law</vt:lpstr>
      <vt:lpstr>Some identities of Boolean Algebra</vt:lpstr>
      <vt:lpstr>DE Morgan's theorem</vt:lpstr>
      <vt:lpstr>De Morgan's first law</vt:lpstr>
      <vt:lpstr>De Morgan's Second law</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Boolean Algebra</dc:title>
  <dc:creator>gopis</dc:creator>
  <cp:lastModifiedBy>Shrestha</cp:lastModifiedBy>
  <cp:revision>18</cp:revision>
  <dcterms:created xsi:type="dcterms:W3CDTF">2022-02-05T09:00:45Z</dcterms:created>
  <dcterms:modified xsi:type="dcterms:W3CDTF">2022-06-01T11:59:33Z</dcterms:modified>
</cp:coreProperties>
</file>